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av" ContentType="audio/x-wav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1"/>
  </p:notesMasterIdLst>
  <p:sldIdLst>
    <p:sldId id="867" r:id="rId2"/>
    <p:sldId id="1019" r:id="rId3"/>
    <p:sldId id="1194" r:id="rId4"/>
    <p:sldId id="1193" r:id="rId5"/>
    <p:sldId id="1192" r:id="rId6"/>
    <p:sldId id="1191" r:id="rId7"/>
    <p:sldId id="1016" r:id="rId8"/>
    <p:sldId id="1195" r:id="rId9"/>
    <p:sldId id="1025" r:id="rId10"/>
    <p:sldId id="1026" r:id="rId11"/>
    <p:sldId id="1027" r:id="rId12"/>
    <p:sldId id="1028" r:id="rId13"/>
    <p:sldId id="1029" r:id="rId14"/>
    <p:sldId id="881" r:id="rId15"/>
    <p:sldId id="1030" r:id="rId16"/>
    <p:sldId id="1031" r:id="rId17"/>
    <p:sldId id="1032" r:id="rId18"/>
    <p:sldId id="883" r:id="rId19"/>
    <p:sldId id="1037" r:id="rId20"/>
    <p:sldId id="1038" r:id="rId21"/>
    <p:sldId id="1036" r:id="rId22"/>
    <p:sldId id="471" r:id="rId23"/>
    <p:sldId id="885" r:id="rId24"/>
    <p:sldId id="1039" r:id="rId25"/>
    <p:sldId id="886" r:id="rId26"/>
    <p:sldId id="1040" r:id="rId27"/>
    <p:sldId id="1043" r:id="rId28"/>
    <p:sldId id="1044" r:id="rId29"/>
    <p:sldId id="1042" r:id="rId30"/>
    <p:sldId id="888" r:id="rId31"/>
    <p:sldId id="1045" r:id="rId32"/>
    <p:sldId id="1046" r:id="rId33"/>
    <p:sldId id="1047" r:id="rId34"/>
    <p:sldId id="1109" r:id="rId35"/>
    <p:sldId id="889" r:id="rId36"/>
    <p:sldId id="1049" r:id="rId37"/>
    <p:sldId id="1050" r:id="rId38"/>
    <p:sldId id="1053" r:id="rId39"/>
    <p:sldId id="1112" r:id="rId40"/>
    <p:sldId id="1113" r:id="rId41"/>
    <p:sldId id="1111" r:id="rId42"/>
    <p:sldId id="1110" r:id="rId43"/>
    <p:sldId id="1054" r:id="rId44"/>
    <p:sldId id="1057" r:id="rId45"/>
    <p:sldId id="1055" r:id="rId46"/>
    <p:sldId id="1114" r:id="rId47"/>
    <p:sldId id="1162" r:id="rId48"/>
    <p:sldId id="1020" r:id="rId49"/>
    <p:sldId id="1023" r:id="rId50"/>
    <p:sldId id="1059" r:id="rId51"/>
    <p:sldId id="1060" r:id="rId52"/>
    <p:sldId id="1061" r:id="rId53"/>
    <p:sldId id="1062" r:id="rId54"/>
    <p:sldId id="1063" r:id="rId55"/>
    <p:sldId id="1024" r:id="rId56"/>
    <p:sldId id="1067" r:id="rId57"/>
    <p:sldId id="1118" r:id="rId58"/>
    <p:sldId id="1117" r:id="rId59"/>
    <p:sldId id="1116" r:id="rId60"/>
    <p:sldId id="1115" r:id="rId61"/>
    <p:sldId id="895" r:id="rId62"/>
    <p:sldId id="1069" r:id="rId63"/>
    <p:sldId id="1070" r:id="rId64"/>
    <p:sldId id="1068" r:id="rId65"/>
    <p:sldId id="1120" r:id="rId66"/>
    <p:sldId id="1119" r:id="rId67"/>
    <p:sldId id="896" r:id="rId68"/>
    <p:sldId id="1121" r:id="rId69"/>
    <p:sldId id="1122" r:id="rId70"/>
    <p:sldId id="873" r:id="rId71"/>
    <p:sldId id="1071" r:id="rId72"/>
    <p:sldId id="907" r:id="rId73"/>
    <p:sldId id="906" r:id="rId74"/>
    <p:sldId id="1074" r:id="rId75"/>
    <p:sldId id="1073" r:id="rId76"/>
    <p:sldId id="908" r:id="rId77"/>
    <p:sldId id="1075" r:id="rId78"/>
    <p:sldId id="1076" r:id="rId79"/>
    <p:sldId id="909" r:id="rId80"/>
    <p:sldId id="910" r:id="rId81"/>
    <p:sldId id="945" r:id="rId82"/>
    <p:sldId id="1123" r:id="rId83"/>
    <p:sldId id="1124" r:id="rId84"/>
    <p:sldId id="1125" r:id="rId85"/>
    <p:sldId id="874" r:id="rId86"/>
    <p:sldId id="1078" r:id="rId87"/>
    <p:sldId id="1128" r:id="rId88"/>
    <p:sldId id="1129" r:id="rId89"/>
    <p:sldId id="1127" r:id="rId90"/>
    <p:sldId id="1126" r:id="rId91"/>
    <p:sldId id="904" r:id="rId92"/>
    <p:sldId id="1130" r:id="rId93"/>
    <p:sldId id="1131" r:id="rId94"/>
    <p:sldId id="1132" r:id="rId95"/>
    <p:sldId id="1133" r:id="rId96"/>
    <p:sldId id="902" r:id="rId97"/>
    <p:sldId id="1134" r:id="rId98"/>
    <p:sldId id="1081" r:id="rId99"/>
    <p:sldId id="1137" r:id="rId100"/>
    <p:sldId id="1136" r:id="rId101"/>
    <p:sldId id="1135" r:id="rId102"/>
    <p:sldId id="903" r:id="rId103"/>
    <p:sldId id="1084" r:id="rId104"/>
    <p:sldId id="1138" r:id="rId105"/>
    <p:sldId id="1082" r:id="rId106"/>
    <p:sldId id="1085" r:id="rId107"/>
    <p:sldId id="1086" r:id="rId108"/>
    <p:sldId id="1087" r:id="rId109"/>
    <p:sldId id="946" r:id="rId110"/>
    <p:sldId id="1139" r:id="rId111"/>
    <p:sldId id="1140" r:id="rId112"/>
    <p:sldId id="897" r:id="rId113"/>
    <p:sldId id="1141" r:id="rId114"/>
    <p:sldId id="1145" r:id="rId115"/>
    <p:sldId id="1144" r:id="rId116"/>
    <p:sldId id="1143" r:id="rId117"/>
    <p:sldId id="1142" r:id="rId118"/>
    <p:sldId id="1092" r:id="rId119"/>
    <p:sldId id="918" r:id="rId120"/>
    <p:sldId id="1271" r:id="rId121"/>
    <p:sldId id="913" r:id="rId122"/>
    <p:sldId id="1146" r:id="rId123"/>
    <p:sldId id="1198" r:id="rId124"/>
    <p:sldId id="1199" r:id="rId125"/>
    <p:sldId id="1200" r:id="rId126"/>
    <p:sldId id="1201" r:id="rId127"/>
    <p:sldId id="922" r:id="rId128"/>
    <p:sldId id="1152" r:id="rId129"/>
    <p:sldId id="1151" r:id="rId130"/>
    <p:sldId id="1150" r:id="rId131"/>
    <p:sldId id="1149" r:id="rId132"/>
    <p:sldId id="923" r:id="rId133"/>
    <p:sldId id="1104" r:id="rId134"/>
    <p:sldId id="1157" r:id="rId135"/>
    <p:sldId id="1156" r:id="rId136"/>
    <p:sldId id="1155" r:id="rId137"/>
    <p:sldId id="1154" r:id="rId138"/>
    <p:sldId id="1153" r:id="rId139"/>
    <p:sldId id="1158" r:id="rId140"/>
    <p:sldId id="920" r:id="rId141"/>
    <p:sldId id="1202" r:id="rId142"/>
    <p:sldId id="1203" r:id="rId143"/>
    <p:sldId id="1204" r:id="rId144"/>
    <p:sldId id="924" r:id="rId145"/>
    <p:sldId id="1197" r:id="rId146"/>
    <p:sldId id="1196" r:id="rId147"/>
    <p:sldId id="1205" r:id="rId148"/>
    <p:sldId id="925" r:id="rId149"/>
    <p:sldId id="1206" r:id="rId150"/>
    <p:sldId id="1207" r:id="rId151"/>
    <p:sldId id="1208" r:id="rId152"/>
    <p:sldId id="1210" r:id="rId153"/>
    <p:sldId id="1211" r:id="rId154"/>
    <p:sldId id="1209" r:id="rId155"/>
    <p:sldId id="1212" r:id="rId156"/>
    <p:sldId id="926" r:id="rId157"/>
    <p:sldId id="1213" r:id="rId158"/>
    <p:sldId id="1214" r:id="rId159"/>
    <p:sldId id="1215" r:id="rId160"/>
    <p:sldId id="964" r:id="rId161"/>
    <p:sldId id="967" r:id="rId162"/>
    <p:sldId id="1216" r:id="rId163"/>
    <p:sldId id="1217" r:id="rId164"/>
    <p:sldId id="1218" r:id="rId165"/>
    <p:sldId id="1219" r:id="rId166"/>
    <p:sldId id="921" r:id="rId167"/>
    <p:sldId id="1161" r:id="rId168"/>
    <p:sldId id="1160" r:id="rId169"/>
    <p:sldId id="1159" r:id="rId170"/>
    <p:sldId id="911" r:id="rId171"/>
    <p:sldId id="1105" r:id="rId172"/>
    <p:sldId id="1220" r:id="rId173"/>
    <p:sldId id="1221" r:id="rId174"/>
    <p:sldId id="1222" r:id="rId175"/>
    <p:sldId id="1223" r:id="rId176"/>
    <p:sldId id="1224" r:id="rId177"/>
    <p:sldId id="1273" r:id="rId178"/>
    <p:sldId id="1272" r:id="rId179"/>
    <p:sldId id="931" r:id="rId180"/>
    <p:sldId id="1165" r:id="rId181"/>
    <p:sldId id="1164" r:id="rId182"/>
    <p:sldId id="1163" r:id="rId183"/>
    <p:sldId id="932" r:id="rId184"/>
    <p:sldId id="1225" r:id="rId185"/>
    <p:sldId id="1226" r:id="rId186"/>
    <p:sldId id="1227" r:id="rId187"/>
    <p:sldId id="1228" r:id="rId188"/>
    <p:sldId id="1229" r:id="rId189"/>
    <p:sldId id="933" r:id="rId190"/>
    <p:sldId id="1230" r:id="rId191"/>
    <p:sldId id="1231" r:id="rId192"/>
    <p:sldId id="1232" r:id="rId193"/>
    <p:sldId id="1233" r:id="rId194"/>
    <p:sldId id="1234" r:id="rId195"/>
    <p:sldId id="934" r:id="rId196"/>
    <p:sldId id="1235" r:id="rId197"/>
    <p:sldId id="1166" r:id="rId198"/>
    <p:sldId id="1168" r:id="rId199"/>
    <p:sldId id="1167" r:id="rId200"/>
    <p:sldId id="1236" r:id="rId201"/>
    <p:sldId id="968" r:id="rId202"/>
    <p:sldId id="1237" r:id="rId203"/>
    <p:sldId id="1238" r:id="rId204"/>
    <p:sldId id="1170" r:id="rId205"/>
    <p:sldId id="1171" r:id="rId206"/>
    <p:sldId id="1172" r:id="rId207"/>
    <p:sldId id="1173" r:id="rId208"/>
    <p:sldId id="1174" r:id="rId209"/>
    <p:sldId id="1175" r:id="rId210"/>
    <p:sldId id="1176" r:id="rId211"/>
    <p:sldId id="969" r:id="rId212"/>
    <p:sldId id="1239" r:id="rId213"/>
    <p:sldId id="1240" r:id="rId214"/>
    <p:sldId id="1241" r:id="rId215"/>
    <p:sldId id="1242" r:id="rId216"/>
    <p:sldId id="1243" r:id="rId217"/>
    <p:sldId id="1244" r:id="rId218"/>
    <p:sldId id="1245" r:id="rId219"/>
    <p:sldId id="1246" r:id="rId220"/>
    <p:sldId id="1247" r:id="rId221"/>
    <p:sldId id="970" r:id="rId222"/>
    <p:sldId id="1179" r:id="rId223"/>
    <p:sldId id="1178" r:id="rId224"/>
    <p:sldId id="1177" r:id="rId225"/>
    <p:sldId id="1248" r:id="rId226"/>
    <p:sldId id="1249" r:id="rId227"/>
    <p:sldId id="1250" r:id="rId228"/>
    <p:sldId id="1251" r:id="rId229"/>
    <p:sldId id="1252" r:id="rId230"/>
    <p:sldId id="952" r:id="rId231"/>
    <p:sldId id="1183" r:id="rId232"/>
    <p:sldId id="1182" r:id="rId233"/>
    <p:sldId id="1181" r:id="rId234"/>
    <p:sldId id="1180" r:id="rId235"/>
    <p:sldId id="912" r:id="rId236"/>
    <p:sldId id="939" r:id="rId237"/>
    <p:sldId id="1253" r:id="rId238"/>
    <p:sldId id="1254" r:id="rId239"/>
    <p:sldId id="1255" r:id="rId240"/>
    <p:sldId id="1185" r:id="rId241"/>
    <p:sldId id="1184" r:id="rId242"/>
    <p:sldId id="941" r:id="rId243"/>
    <p:sldId id="1256" r:id="rId244"/>
    <p:sldId id="1274" r:id="rId245"/>
    <p:sldId id="943" r:id="rId246"/>
    <p:sldId id="1186" r:id="rId247"/>
    <p:sldId id="944" r:id="rId248"/>
    <p:sldId id="1257" r:id="rId249"/>
    <p:sldId id="1258" r:id="rId250"/>
    <p:sldId id="1259" r:id="rId251"/>
    <p:sldId id="1260" r:id="rId252"/>
    <p:sldId id="1261" r:id="rId253"/>
    <p:sldId id="948" r:id="rId254"/>
    <p:sldId id="1262" r:id="rId255"/>
    <p:sldId id="1263" r:id="rId256"/>
    <p:sldId id="1264" r:id="rId257"/>
    <p:sldId id="1265" r:id="rId258"/>
    <p:sldId id="949" r:id="rId259"/>
    <p:sldId id="1187" r:id="rId260"/>
    <p:sldId id="950" r:id="rId261"/>
    <p:sldId id="1266" r:id="rId262"/>
    <p:sldId id="1267" r:id="rId263"/>
    <p:sldId id="1268" r:id="rId264"/>
    <p:sldId id="1269" r:id="rId265"/>
    <p:sldId id="1270" r:id="rId266"/>
    <p:sldId id="951" r:id="rId267"/>
    <p:sldId id="1190" r:id="rId268"/>
    <p:sldId id="1189" r:id="rId269"/>
    <p:sldId id="1188" r:id="rId270"/>
  </p:sldIdLst>
  <p:sldSz cx="9144000" cy="6858000" type="screen4x3"/>
  <p:notesSz cx="6858000" cy="9144000"/>
  <p:custDataLst>
    <p:tags r:id="rId272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709" userDrawn="1">
          <p15:clr>
            <a:srgbClr val="A4A3A4"/>
          </p15:clr>
        </p15:guide>
        <p15:guide id="4" orient="horz" pos="436" userDrawn="1">
          <p15:clr>
            <a:srgbClr val="A4A3A4"/>
          </p15:clr>
        </p15:guide>
        <p15:guide id="5" orient="horz" pos="3884" userDrawn="1">
          <p15:clr>
            <a:srgbClr val="A4A3A4"/>
          </p15:clr>
        </p15:guide>
        <p15:guide id="6" pos="385" userDrawn="1">
          <p15:clr>
            <a:srgbClr val="A4A3A4"/>
          </p15:clr>
        </p15:guide>
        <p15:guide id="7" orient="horz" pos="1162" userDrawn="1">
          <p15:clr>
            <a:srgbClr val="A4A3A4"/>
          </p15:clr>
        </p15:guide>
        <p15:guide id="8" pos="4830" userDrawn="1">
          <p15:clr>
            <a:srgbClr val="A4A3A4"/>
          </p15:clr>
        </p15:guide>
        <p15:guide id="9" pos="3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737"/>
    <a:srgbClr val="28516A"/>
    <a:srgbClr val="C0504D"/>
    <a:srgbClr val="416F2F"/>
    <a:srgbClr val="E6E6E6"/>
    <a:srgbClr val="1F788D"/>
    <a:srgbClr val="DD837B"/>
    <a:srgbClr val="97BB87"/>
    <a:srgbClr val="54748B"/>
    <a:srgbClr val="BC4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5" autoAdjust="0"/>
    <p:restoredTop sz="96374" autoAdjust="0"/>
  </p:normalViewPr>
  <p:slideViewPr>
    <p:cSldViewPr>
      <p:cViewPr varScale="1">
        <p:scale>
          <a:sx n="66" d="100"/>
          <a:sy n="66" d="100"/>
        </p:scale>
        <p:origin x="1224" y="72"/>
      </p:cViewPr>
      <p:guideLst>
        <p:guide orient="horz" pos="709"/>
        <p:guide orient="horz" pos="436"/>
        <p:guide orient="horz" pos="3884"/>
        <p:guide pos="385"/>
        <p:guide orient="horz" pos="1162"/>
        <p:guide pos="4830"/>
        <p:guide pos="3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notesMaster" Target="notesMasters/notesMaster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tags" Target="tags/tag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presProps" Target="pres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theme" Target="theme/theme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tableStyles" Target="tableStyles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B1F41B-5C57-436C-90E6-D46C969112ED}" type="datetimeFigureOut">
              <a:rPr lang="ru-RU" smtClean="0"/>
              <a:t>21.10.2020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B4C3B-A507-4AC6-8C55-FDBC06173C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9946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sino_Royale_(2006_film)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6495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https://</a:t>
            </a:r>
            <a:r>
              <a:rPr lang="en" dirty="0" err="1"/>
              <a:t>memepedia.ru</a:t>
            </a:r>
            <a:r>
              <a:rPr lang="en" dirty="0"/>
              <a:t>/</a:t>
            </a:r>
            <a:r>
              <a:rPr lang="en" dirty="0" err="1"/>
              <a:t>osminog-paul</a:t>
            </a:r>
            <a:r>
              <a:rPr lang="en" dirty="0"/>
              <a:t>/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6483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https://</a:t>
            </a:r>
            <a:r>
              <a:rPr lang="en" dirty="0" err="1"/>
              <a:t>memepedia.ru</a:t>
            </a:r>
            <a:r>
              <a:rPr lang="en" dirty="0"/>
              <a:t>/</a:t>
            </a:r>
            <a:r>
              <a:rPr lang="en" dirty="0" err="1"/>
              <a:t>osminog-paul</a:t>
            </a:r>
            <a:r>
              <a:rPr lang="en" dirty="0"/>
              <a:t>/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03657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James Bond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Casino Royale (2006)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4518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0421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75276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25213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7702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07914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63642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6871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08496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85574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7548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3581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8056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8353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2074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7922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9088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https://</a:t>
            </a:r>
            <a:r>
              <a:rPr lang="en" dirty="0" err="1"/>
              <a:t>memepedia.ru</a:t>
            </a:r>
            <a:r>
              <a:rPr lang="en" dirty="0"/>
              <a:t>/</a:t>
            </a:r>
            <a:r>
              <a:rPr lang="en" dirty="0" err="1"/>
              <a:t>osminog-paul</a:t>
            </a:r>
            <a:r>
              <a:rPr lang="en" dirty="0"/>
              <a:t>/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5674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21.10.2020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21.10.2020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21.10.2020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21.10.2020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21.10.2020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21.10.2020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21.10.2020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21.10.2020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21.10.2020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21.10.2020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21.10.2020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audio" Target="../media/audio1.wav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3CA53-AE35-48B9-8B85-77295771D8C3}" type="datetimeFigureOut">
              <a:rPr lang="ru-RU" smtClean="0"/>
              <a:pPr/>
              <a:t>21.10.2020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3" name="applause.wav"/>
          </p:stSnd>
        </p:sndAc>
      </p:transition>
    </mc:Choice>
    <mc:Fallback xmlns="">
      <p:transition spd="slow">
        <p:sndAc>
          <p:stSnd>
            <p:snd r:embed="rId15" name="applause.wav"/>
          </p:stSnd>
        </p:sndAc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9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audio" Target="../media/audio1.wav"/><Relationship Id="rId7" Type="http://schemas.openxmlformats.org/officeDocument/2006/relationships/image" Target="../media/image101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audio" Target="../media/audio1.wav"/><Relationship Id="rId7" Type="http://schemas.openxmlformats.org/officeDocument/2006/relationships/image" Target="../media/image102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22.xml.rels><?xml version="1.0" encoding="UTF-8" standalone="yes"?>
<Relationships xmlns="http://schemas.openxmlformats.org/package/2006/relationships"><Relationship Id="rId13" Type="http://schemas.openxmlformats.org/officeDocument/2006/relationships/audio" Target="../media/audio1.wav"/><Relationship Id="rId3" Type="http://schemas.openxmlformats.org/officeDocument/2006/relationships/image" Target="../media/image10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audio" Target="../media/audio1.wav"/><Relationship Id="rId3" Type="http://schemas.openxmlformats.org/officeDocument/2006/relationships/image" Target="../media/image103.png"/><Relationship Id="rId7" Type="http://schemas.openxmlformats.org/officeDocument/2006/relationships/image" Target="../media/image3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10.png"/><Relationship Id="rId18" Type="http://schemas.openxmlformats.org/officeDocument/2006/relationships/audio" Target="../media/audio1.wav"/><Relationship Id="rId3" Type="http://schemas.openxmlformats.org/officeDocument/2006/relationships/image" Target="../media/image103.png"/><Relationship Id="rId17" Type="http://schemas.openxmlformats.org/officeDocument/2006/relationships/image" Target="../media/image107.png"/><Relationship Id="rId2" Type="http://schemas.openxmlformats.org/officeDocument/2006/relationships/audio" Target="../media/audio1.wav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5.png"/><Relationship Id="rId15" Type="http://schemas.openxmlformats.org/officeDocument/2006/relationships/image" Target="../media/image106.png"/><Relationship Id="rId4" Type="http://schemas.openxmlformats.org/officeDocument/2006/relationships/image" Target="../media/image104.png"/><Relationship Id="rId14" Type="http://schemas.openxmlformats.org/officeDocument/2006/relationships/image" Target="../media/image24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1010.png"/><Relationship Id="rId18" Type="http://schemas.openxmlformats.org/officeDocument/2006/relationships/audio" Target="../media/audio1.wav"/><Relationship Id="rId3" Type="http://schemas.openxmlformats.org/officeDocument/2006/relationships/image" Target="../media/image58.tiff"/><Relationship Id="rId7" Type="http://schemas.openxmlformats.org/officeDocument/2006/relationships/image" Target="../media/image105.png"/><Relationship Id="rId12" Type="http://schemas.openxmlformats.org/officeDocument/2006/relationships/image" Target="../media/image108.png"/><Relationship Id="rId17" Type="http://schemas.openxmlformats.org/officeDocument/2006/relationships/image" Target="../media/image107.png"/><Relationship Id="rId2" Type="http://schemas.openxmlformats.org/officeDocument/2006/relationships/audio" Target="../media/audio1.wav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85.svg"/><Relationship Id="rId5" Type="http://schemas.openxmlformats.org/officeDocument/2006/relationships/image" Target="../media/image103.png"/><Relationship Id="rId15" Type="http://schemas.openxmlformats.org/officeDocument/2006/relationships/image" Target="../media/image106.png"/><Relationship Id="rId10" Type="http://schemas.openxmlformats.org/officeDocument/2006/relationships/image" Target="../media/image67.png"/><Relationship Id="rId4" Type="http://schemas.openxmlformats.org/officeDocument/2006/relationships/image" Target="../media/image59.tiff"/><Relationship Id="rId9" Type="http://schemas.openxmlformats.org/officeDocument/2006/relationships/image" Target="../media/image82.svg"/><Relationship Id="rId14" Type="http://schemas.openxmlformats.org/officeDocument/2006/relationships/image" Target="../media/image24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1010.png"/><Relationship Id="rId18" Type="http://schemas.openxmlformats.org/officeDocument/2006/relationships/audio" Target="../media/audio1.wav"/><Relationship Id="rId3" Type="http://schemas.openxmlformats.org/officeDocument/2006/relationships/image" Target="../media/image58.tiff"/><Relationship Id="rId7" Type="http://schemas.openxmlformats.org/officeDocument/2006/relationships/image" Target="../media/image105.png"/><Relationship Id="rId12" Type="http://schemas.openxmlformats.org/officeDocument/2006/relationships/image" Target="../media/image108.png"/><Relationship Id="rId17" Type="http://schemas.openxmlformats.org/officeDocument/2006/relationships/image" Target="../media/image107.png"/><Relationship Id="rId2" Type="http://schemas.openxmlformats.org/officeDocument/2006/relationships/audio" Target="../media/audio1.wav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85.svg"/><Relationship Id="rId5" Type="http://schemas.openxmlformats.org/officeDocument/2006/relationships/image" Target="../media/image103.png"/><Relationship Id="rId15" Type="http://schemas.openxmlformats.org/officeDocument/2006/relationships/image" Target="../media/image106.png"/><Relationship Id="rId10" Type="http://schemas.openxmlformats.org/officeDocument/2006/relationships/image" Target="../media/image67.png"/><Relationship Id="rId4" Type="http://schemas.openxmlformats.org/officeDocument/2006/relationships/image" Target="../media/image59.tiff"/><Relationship Id="rId9" Type="http://schemas.openxmlformats.org/officeDocument/2006/relationships/image" Target="../media/image82.svg"/><Relationship Id="rId14" Type="http://schemas.openxmlformats.org/officeDocument/2006/relationships/image" Target="../media/image24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116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117.png"/><Relationship Id="rId7" Type="http://schemas.openxmlformats.org/officeDocument/2006/relationships/image" Target="../media/image11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117.png"/><Relationship Id="rId7" Type="http://schemas.openxmlformats.org/officeDocument/2006/relationships/image" Target="../media/image11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10" Type="http://schemas.openxmlformats.org/officeDocument/2006/relationships/audio" Target="../media/audio1.wav"/><Relationship Id="rId4" Type="http://schemas.openxmlformats.org/officeDocument/2006/relationships/image" Target="../media/image118.png"/><Relationship Id="rId9" Type="http://schemas.openxmlformats.org/officeDocument/2006/relationships/image" Target="../media/image116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audio" Target="../media/audio1.wav"/><Relationship Id="rId5" Type="http://schemas.openxmlformats.org/officeDocument/2006/relationships/image" Target="../media/image119.png"/><Relationship Id="rId10" Type="http://schemas.openxmlformats.org/officeDocument/2006/relationships/image" Target="../media/image116.png"/><Relationship Id="rId4" Type="http://schemas.openxmlformats.org/officeDocument/2006/relationships/image" Target="../media/image118.png"/><Relationship Id="rId9" Type="http://schemas.openxmlformats.org/officeDocument/2006/relationships/image" Target="../media/image115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audio" Target="../media/audio1.wav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1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15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88.sv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69.png"/><Relationship Id="rId2" Type="http://schemas.openxmlformats.org/officeDocument/2006/relationships/audio" Target="../media/audio1.wav"/><Relationship Id="rId16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68.tiff"/><Relationship Id="rId5" Type="http://schemas.openxmlformats.org/officeDocument/2006/relationships/image" Target="../media/image119.png"/><Relationship Id="rId15" Type="http://schemas.openxmlformats.org/officeDocument/2006/relationships/image" Target="../media/image116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15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88.sv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69.png"/><Relationship Id="rId2" Type="http://schemas.openxmlformats.org/officeDocument/2006/relationships/audio" Target="../media/audio1.wav"/><Relationship Id="rId16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68.tiff"/><Relationship Id="rId5" Type="http://schemas.openxmlformats.org/officeDocument/2006/relationships/image" Target="../media/image119.png"/><Relationship Id="rId15" Type="http://schemas.openxmlformats.org/officeDocument/2006/relationships/image" Target="../media/image116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10" Type="http://schemas.openxmlformats.org/officeDocument/2006/relationships/audio" Target="../media/audio1.wav"/><Relationship Id="rId4" Type="http://schemas.openxmlformats.org/officeDocument/2006/relationships/image" Target="../media/image125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240.png"/><Relationship Id="rId7" Type="http://schemas.openxmlformats.org/officeDocument/2006/relationships/image" Target="../media/image32.png"/><Relationship Id="rId12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0.png"/><Relationship Id="rId11" Type="http://schemas.openxmlformats.org/officeDocument/2006/relationships/image" Target="../media/image131.png"/><Relationship Id="rId5" Type="http://schemas.openxmlformats.org/officeDocument/2006/relationships/image" Target="../media/image130.png"/><Relationship Id="rId10" Type="http://schemas.openxmlformats.org/officeDocument/2006/relationships/image" Target="../media/image129.png"/><Relationship Id="rId4" Type="http://schemas.openxmlformats.org/officeDocument/2006/relationships/image" Target="../media/image125.png"/><Relationship Id="rId9" Type="http://schemas.openxmlformats.org/officeDocument/2006/relationships/image" Target="../media/image128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59.tiff"/><Relationship Id="rId18" Type="http://schemas.openxmlformats.org/officeDocument/2006/relationships/audio" Target="../media/audio1.wav"/><Relationship Id="rId3" Type="http://schemas.openxmlformats.org/officeDocument/2006/relationships/image" Target="../media/image1240.png"/><Relationship Id="rId7" Type="http://schemas.openxmlformats.org/officeDocument/2006/relationships/image" Target="../media/image32.png"/><Relationship Id="rId12" Type="http://schemas.openxmlformats.org/officeDocument/2006/relationships/image" Target="../media/image58.tiff"/><Relationship Id="rId17" Type="http://schemas.openxmlformats.org/officeDocument/2006/relationships/image" Target="../media/image88.svg"/><Relationship Id="rId2" Type="http://schemas.openxmlformats.org/officeDocument/2006/relationships/audio" Target="../media/audio1.wav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0.png"/><Relationship Id="rId11" Type="http://schemas.openxmlformats.org/officeDocument/2006/relationships/image" Target="../media/image131.png"/><Relationship Id="rId5" Type="http://schemas.openxmlformats.org/officeDocument/2006/relationships/image" Target="../media/image130.png"/><Relationship Id="rId15" Type="http://schemas.openxmlformats.org/officeDocument/2006/relationships/image" Target="../media/image90.svg"/><Relationship Id="rId10" Type="http://schemas.openxmlformats.org/officeDocument/2006/relationships/image" Target="../media/image129.png"/><Relationship Id="rId4" Type="http://schemas.openxmlformats.org/officeDocument/2006/relationships/image" Target="../media/image125.png"/><Relationship Id="rId9" Type="http://schemas.openxmlformats.org/officeDocument/2006/relationships/image" Target="../media/image128.png"/><Relationship Id="rId14" Type="http://schemas.openxmlformats.org/officeDocument/2006/relationships/image" Target="../media/image81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59.tiff"/><Relationship Id="rId18" Type="http://schemas.openxmlformats.org/officeDocument/2006/relationships/audio" Target="../media/audio1.wav"/><Relationship Id="rId3" Type="http://schemas.openxmlformats.org/officeDocument/2006/relationships/image" Target="../media/image1240.png"/><Relationship Id="rId7" Type="http://schemas.openxmlformats.org/officeDocument/2006/relationships/image" Target="../media/image32.png"/><Relationship Id="rId12" Type="http://schemas.openxmlformats.org/officeDocument/2006/relationships/image" Target="../media/image58.tiff"/><Relationship Id="rId17" Type="http://schemas.openxmlformats.org/officeDocument/2006/relationships/image" Target="../media/image88.svg"/><Relationship Id="rId2" Type="http://schemas.openxmlformats.org/officeDocument/2006/relationships/audio" Target="../media/audio1.wav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0.png"/><Relationship Id="rId11" Type="http://schemas.openxmlformats.org/officeDocument/2006/relationships/image" Target="../media/image131.png"/><Relationship Id="rId5" Type="http://schemas.openxmlformats.org/officeDocument/2006/relationships/image" Target="../media/image130.png"/><Relationship Id="rId15" Type="http://schemas.openxmlformats.org/officeDocument/2006/relationships/image" Target="../media/image90.svg"/><Relationship Id="rId10" Type="http://schemas.openxmlformats.org/officeDocument/2006/relationships/image" Target="../media/image129.png"/><Relationship Id="rId4" Type="http://schemas.openxmlformats.org/officeDocument/2006/relationships/image" Target="../media/image125.png"/><Relationship Id="rId9" Type="http://schemas.openxmlformats.org/officeDocument/2006/relationships/image" Target="../media/image128.png"/><Relationship Id="rId14" Type="http://schemas.openxmlformats.org/officeDocument/2006/relationships/image" Target="../media/image81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135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4.png"/><Relationship Id="rId7" Type="http://schemas.openxmlformats.org/officeDocument/2006/relationships/image" Target="../media/image139.png"/><Relationship Id="rId12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4.png"/><Relationship Id="rId7" Type="http://schemas.openxmlformats.org/officeDocument/2006/relationships/image" Target="../media/image139.png"/><Relationship Id="rId12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10" Type="http://schemas.openxmlformats.org/officeDocument/2006/relationships/image" Target="../media/image140.png"/><Relationship Id="rId4" Type="http://schemas.openxmlformats.org/officeDocument/2006/relationships/image" Target="../media/image135.png"/><Relationship Id="rId9" Type="http://schemas.openxmlformats.org/officeDocument/2006/relationships/image" Target="../media/image141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audio" Target="../media/audio1.wav"/><Relationship Id="rId3" Type="http://schemas.openxmlformats.org/officeDocument/2006/relationships/image" Target="../media/image134.png"/><Relationship Id="rId7" Type="http://schemas.openxmlformats.org/officeDocument/2006/relationships/image" Target="../media/image13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140.png"/><Relationship Id="rId4" Type="http://schemas.openxmlformats.org/officeDocument/2006/relationships/image" Target="../media/image135.png"/><Relationship Id="rId9" Type="http://schemas.openxmlformats.org/officeDocument/2006/relationships/image" Target="../media/image141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audio" Target="../media/audio1.wav"/><Relationship Id="rId3" Type="http://schemas.openxmlformats.org/officeDocument/2006/relationships/image" Target="../media/image134.png"/><Relationship Id="rId7" Type="http://schemas.openxmlformats.org/officeDocument/2006/relationships/image" Target="../media/image139.png"/><Relationship Id="rId12" Type="http://schemas.openxmlformats.org/officeDocument/2006/relationships/image" Target="../media/image14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11" Type="http://schemas.openxmlformats.org/officeDocument/2006/relationships/image" Target="../media/image140.png"/><Relationship Id="rId5" Type="http://schemas.openxmlformats.org/officeDocument/2006/relationships/image" Target="../media/image136.png"/><Relationship Id="rId10" Type="http://schemas.openxmlformats.org/officeDocument/2006/relationships/image" Target="../media/image143.png"/><Relationship Id="rId4" Type="http://schemas.openxmlformats.org/officeDocument/2006/relationships/image" Target="../media/image135.png"/><Relationship Id="rId9" Type="http://schemas.openxmlformats.org/officeDocument/2006/relationships/image" Target="../media/image141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2.png"/><Relationship Id="rId3" Type="http://schemas.openxmlformats.org/officeDocument/2006/relationships/image" Target="../media/image134.png"/><Relationship Id="rId7" Type="http://schemas.openxmlformats.org/officeDocument/2006/relationships/image" Target="../media/image139.png"/><Relationship Id="rId12" Type="http://schemas.openxmlformats.org/officeDocument/2006/relationships/image" Target="../media/image14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11" Type="http://schemas.openxmlformats.org/officeDocument/2006/relationships/image" Target="../media/image144.png"/><Relationship Id="rId5" Type="http://schemas.openxmlformats.org/officeDocument/2006/relationships/image" Target="../media/image136.png"/><Relationship Id="rId10" Type="http://schemas.openxmlformats.org/officeDocument/2006/relationships/image" Target="../media/image143.png"/><Relationship Id="rId4" Type="http://schemas.openxmlformats.org/officeDocument/2006/relationships/image" Target="../media/image135.png"/><Relationship Id="rId9" Type="http://schemas.openxmlformats.org/officeDocument/2006/relationships/image" Target="../media/image141.png"/><Relationship Id="rId14" Type="http://schemas.openxmlformats.org/officeDocument/2006/relationships/audio" Target="../media/audio1.wav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2.png"/><Relationship Id="rId3" Type="http://schemas.openxmlformats.org/officeDocument/2006/relationships/image" Target="../media/image134.png"/><Relationship Id="rId7" Type="http://schemas.openxmlformats.org/officeDocument/2006/relationships/image" Target="../media/image139.png"/><Relationship Id="rId12" Type="http://schemas.openxmlformats.org/officeDocument/2006/relationships/image" Target="../media/image140.png"/><Relationship Id="rId17" Type="http://schemas.openxmlformats.org/officeDocument/2006/relationships/audio" Target="../media/audio1.wav"/><Relationship Id="rId2" Type="http://schemas.openxmlformats.org/officeDocument/2006/relationships/audio" Target="../media/audio1.wav"/><Relationship Id="rId16" Type="http://schemas.openxmlformats.org/officeDocument/2006/relationships/image" Target="../media/image9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11" Type="http://schemas.openxmlformats.org/officeDocument/2006/relationships/image" Target="../media/image144.png"/><Relationship Id="rId5" Type="http://schemas.openxmlformats.org/officeDocument/2006/relationships/image" Target="../media/image136.png"/><Relationship Id="rId15" Type="http://schemas.openxmlformats.org/officeDocument/2006/relationships/image" Target="../media/image81.png"/><Relationship Id="rId10" Type="http://schemas.openxmlformats.org/officeDocument/2006/relationships/image" Target="../media/image143.png"/><Relationship Id="rId4" Type="http://schemas.openxmlformats.org/officeDocument/2006/relationships/image" Target="../media/image135.png"/><Relationship Id="rId9" Type="http://schemas.openxmlformats.org/officeDocument/2006/relationships/image" Target="../media/image141.png"/><Relationship Id="rId14" Type="http://schemas.openxmlformats.org/officeDocument/2006/relationships/image" Target="../media/image82.tiff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Relationship Id="rId9" Type="http://schemas.openxmlformats.org/officeDocument/2006/relationships/audio" Target="../media/audio1.wav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12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0.png"/><Relationship Id="rId13" Type="http://schemas.openxmlformats.org/officeDocument/2006/relationships/audio" Target="../media/audio1.wav"/><Relationship Id="rId3" Type="http://schemas.openxmlformats.org/officeDocument/2006/relationships/image" Target="../media/image146.png"/><Relationship Id="rId7" Type="http://schemas.openxmlformats.org/officeDocument/2006/relationships/image" Target="../media/image1470.png"/><Relationship Id="rId12" Type="http://schemas.openxmlformats.org/officeDocument/2006/relationships/image" Target="../media/image15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0.png"/><Relationship Id="rId11" Type="http://schemas.openxmlformats.org/officeDocument/2006/relationships/image" Target="../media/image151.png"/><Relationship Id="rId5" Type="http://schemas.openxmlformats.org/officeDocument/2006/relationships/image" Target="../media/image148.png"/><Relationship Id="rId10" Type="http://schemas.openxmlformats.org/officeDocument/2006/relationships/image" Target="../media/image150.png"/><Relationship Id="rId4" Type="http://schemas.openxmlformats.org/officeDocument/2006/relationships/image" Target="../media/image147.png"/><Relationship Id="rId9" Type="http://schemas.openxmlformats.org/officeDocument/2006/relationships/image" Target="../media/image149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0.png"/><Relationship Id="rId13" Type="http://schemas.openxmlformats.org/officeDocument/2006/relationships/audio" Target="../media/audio1.wav"/><Relationship Id="rId3" Type="http://schemas.openxmlformats.org/officeDocument/2006/relationships/image" Target="../media/image146.png"/><Relationship Id="rId7" Type="http://schemas.openxmlformats.org/officeDocument/2006/relationships/image" Target="../media/image1470.png"/><Relationship Id="rId12" Type="http://schemas.openxmlformats.org/officeDocument/2006/relationships/image" Target="../media/image15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0.png"/><Relationship Id="rId11" Type="http://schemas.openxmlformats.org/officeDocument/2006/relationships/image" Target="../media/image151.png"/><Relationship Id="rId5" Type="http://schemas.openxmlformats.org/officeDocument/2006/relationships/image" Target="../media/image148.png"/><Relationship Id="rId10" Type="http://schemas.openxmlformats.org/officeDocument/2006/relationships/image" Target="../media/image150.png"/><Relationship Id="rId4" Type="http://schemas.openxmlformats.org/officeDocument/2006/relationships/image" Target="../media/image147.png"/><Relationship Id="rId9" Type="http://schemas.openxmlformats.org/officeDocument/2006/relationships/image" Target="../media/image1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6.png"/><Relationship Id="rId7" Type="http://schemas.openxmlformats.org/officeDocument/2006/relationships/image" Target="../media/image149.png"/><Relationship Id="rId12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10" Type="http://schemas.openxmlformats.org/officeDocument/2006/relationships/image" Target="../media/image160.png"/><Relationship Id="rId4" Type="http://schemas.openxmlformats.org/officeDocument/2006/relationships/image" Target="../media/image146.png"/><Relationship Id="rId9" Type="http://schemas.openxmlformats.org/officeDocument/2006/relationships/image" Target="../media/image159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56.png"/><Relationship Id="rId7" Type="http://schemas.openxmlformats.org/officeDocument/2006/relationships/image" Target="../media/image148.png"/><Relationship Id="rId12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60.png"/><Relationship Id="rId5" Type="http://schemas.openxmlformats.org/officeDocument/2006/relationships/image" Target="../media/image146.png"/><Relationship Id="rId10" Type="http://schemas.openxmlformats.org/officeDocument/2006/relationships/image" Target="../media/image159.png"/><Relationship Id="rId4" Type="http://schemas.openxmlformats.org/officeDocument/2006/relationships/image" Target="../media/image161.png"/><Relationship Id="rId9" Type="http://schemas.openxmlformats.org/officeDocument/2006/relationships/image" Target="../media/image158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9.png"/><Relationship Id="rId3" Type="http://schemas.openxmlformats.org/officeDocument/2006/relationships/image" Target="../media/image156.png"/><Relationship Id="rId7" Type="http://schemas.openxmlformats.org/officeDocument/2006/relationships/image" Target="../media/image90.svg"/><Relationship Id="rId12" Type="http://schemas.openxmlformats.org/officeDocument/2006/relationships/image" Target="../media/image15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149.png"/><Relationship Id="rId5" Type="http://schemas.openxmlformats.org/officeDocument/2006/relationships/image" Target="../media/image83.tiff"/><Relationship Id="rId15" Type="http://schemas.openxmlformats.org/officeDocument/2006/relationships/audio" Target="../media/audio1.wav"/><Relationship Id="rId10" Type="http://schemas.openxmlformats.org/officeDocument/2006/relationships/image" Target="../media/image148.png"/><Relationship Id="rId4" Type="http://schemas.openxmlformats.org/officeDocument/2006/relationships/image" Target="../media/image161.png"/><Relationship Id="rId9" Type="http://schemas.openxmlformats.org/officeDocument/2006/relationships/image" Target="../media/image147.png"/><Relationship Id="rId14" Type="http://schemas.openxmlformats.org/officeDocument/2006/relationships/image" Target="../media/image160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9.png"/><Relationship Id="rId3" Type="http://schemas.openxmlformats.org/officeDocument/2006/relationships/image" Target="../media/image156.png"/><Relationship Id="rId7" Type="http://schemas.openxmlformats.org/officeDocument/2006/relationships/image" Target="../media/image90.svg"/><Relationship Id="rId12" Type="http://schemas.openxmlformats.org/officeDocument/2006/relationships/image" Target="../media/image15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149.png"/><Relationship Id="rId5" Type="http://schemas.openxmlformats.org/officeDocument/2006/relationships/image" Target="../media/image83.tiff"/><Relationship Id="rId15" Type="http://schemas.openxmlformats.org/officeDocument/2006/relationships/audio" Target="../media/audio1.wav"/><Relationship Id="rId10" Type="http://schemas.openxmlformats.org/officeDocument/2006/relationships/image" Target="../media/image148.png"/><Relationship Id="rId4" Type="http://schemas.openxmlformats.org/officeDocument/2006/relationships/image" Target="../media/image161.png"/><Relationship Id="rId9" Type="http://schemas.openxmlformats.org/officeDocument/2006/relationships/image" Target="../media/image147.png"/><Relationship Id="rId14" Type="http://schemas.openxmlformats.org/officeDocument/2006/relationships/image" Target="../media/image160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17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3" Type="http://schemas.openxmlformats.org/officeDocument/2006/relationships/image" Target="../media/image163.png"/><Relationship Id="rId17" Type="http://schemas.openxmlformats.org/officeDocument/2006/relationships/audio" Target="../media/audio1.wav"/><Relationship Id="rId2" Type="http://schemas.openxmlformats.org/officeDocument/2006/relationships/audio" Target="../media/audio1.wav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png"/><Relationship Id="rId15" Type="http://schemas.openxmlformats.org/officeDocument/2006/relationships/image" Target="../media/image167.png"/><Relationship Id="rId4" Type="http://schemas.openxmlformats.org/officeDocument/2006/relationships/image" Target="../media/image164.png"/></Relationships>
</file>

<file path=ppt/slides/_rels/slide17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3" Type="http://schemas.openxmlformats.org/officeDocument/2006/relationships/image" Target="../media/image163.png"/><Relationship Id="rId12" Type="http://schemas.openxmlformats.org/officeDocument/2006/relationships/image" Target="../media/image166.png"/><Relationship Id="rId17" Type="http://schemas.openxmlformats.org/officeDocument/2006/relationships/audio" Target="../media/audio1.wav"/><Relationship Id="rId2" Type="http://schemas.openxmlformats.org/officeDocument/2006/relationships/audio" Target="../media/audio1.wav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png"/><Relationship Id="rId15" Type="http://schemas.openxmlformats.org/officeDocument/2006/relationships/image" Target="../media/image167.png"/><Relationship Id="rId4" Type="http://schemas.openxmlformats.org/officeDocument/2006/relationships/image" Target="../media/image164.png"/><Relationship Id="rId14" Type="http://schemas.openxmlformats.org/officeDocument/2006/relationships/image" Target="../media/image28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32.png"/><Relationship Id="rId3" Type="http://schemas.openxmlformats.org/officeDocument/2006/relationships/image" Target="../media/image163.png"/><Relationship Id="rId7" Type="http://schemas.openxmlformats.org/officeDocument/2006/relationships/image" Target="../media/image59.tiff"/><Relationship Id="rId12" Type="http://schemas.openxmlformats.org/officeDocument/2006/relationships/image" Target="../media/image166.png"/><Relationship Id="rId17" Type="http://schemas.openxmlformats.org/officeDocument/2006/relationships/audio" Target="../media/audio1.wav"/><Relationship Id="rId2" Type="http://schemas.openxmlformats.org/officeDocument/2006/relationships/audio" Target="../media/audio1.wav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tiff"/><Relationship Id="rId11" Type="http://schemas.openxmlformats.org/officeDocument/2006/relationships/image" Target="../media/image88.svg"/><Relationship Id="rId5" Type="http://schemas.openxmlformats.org/officeDocument/2006/relationships/image" Target="../media/image165.png"/><Relationship Id="rId15" Type="http://schemas.openxmlformats.org/officeDocument/2006/relationships/image" Target="../media/image167.png"/><Relationship Id="rId10" Type="http://schemas.openxmlformats.org/officeDocument/2006/relationships/image" Target="../media/image69.png"/><Relationship Id="rId4" Type="http://schemas.openxmlformats.org/officeDocument/2006/relationships/image" Target="../media/image164.png"/><Relationship Id="rId9" Type="http://schemas.openxmlformats.org/officeDocument/2006/relationships/image" Target="../media/image90.svg"/><Relationship Id="rId14" Type="http://schemas.openxmlformats.org/officeDocument/2006/relationships/image" Target="../media/image28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32.png"/><Relationship Id="rId3" Type="http://schemas.openxmlformats.org/officeDocument/2006/relationships/image" Target="../media/image163.png"/><Relationship Id="rId7" Type="http://schemas.openxmlformats.org/officeDocument/2006/relationships/image" Target="../media/image59.tiff"/><Relationship Id="rId12" Type="http://schemas.openxmlformats.org/officeDocument/2006/relationships/image" Target="../media/image166.png"/><Relationship Id="rId17" Type="http://schemas.openxmlformats.org/officeDocument/2006/relationships/audio" Target="../media/audio1.wav"/><Relationship Id="rId2" Type="http://schemas.openxmlformats.org/officeDocument/2006/relationships/audio" Target="../media/audio1.wav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tiff"/><Relationship Id="rId11" Type="http://schemas.openxmlformats.org/officeDocument/2006/relationships/image" Target="../media/image88.svg"/><Relationship Id="rId5" Type="http://schemas.openxmlformats.org/officeDocument/2006/relationships/image" Target="../media/image165.png"/><Relationship Id="rId15" Type="http://schemas.openxmlformats.org/officeDocument/2006/relationships/image" Target="../media/image167.png"/><Relationship Id="rId10" Type="http://schemas.openxmlformats.org/officeDocument/2006/relationships/image" Target="../media/image69.png"/><Relationship Id="rId4" Type="http://schemas.openxmlformats.org/officeDocument/2006/relationships/image" Target="../media/image164.png"/><Relationship Id="rId9" Type="http://schemas.openxmlformats.org/officeDocument/2006/relationships/image" Target="../media/image90.svg"/><Relationship Id="rId14" Type="http://schemas.openxmlformats.org/officeDocument/2006/relationships/image" Target="../media/image28.png"/></Relationships>
</file>

<file path=ppt/slides/_rels/slide17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image" Target="../media/image59.tiff"/><Relationship Id="rId3" Type="http://schemas.openxmlformats.org/officeDocument/2006/relationships/image" Target="../media/image168.png"/><Relationship Id="rId21" Type="http://schemas.openxmlformats.org/officeDocument/2006/relationships/image" Target="../media/image69.png"/><Relationship Id="rId7" Type="http://schemas.openxmlformats.org/officeDocument/2006/relationships/image" Target="../media/image170.png"/><Relationship Id="rId17" Type="http://schemas.openxmlformats.org/officeDocument/2006/relationships/image" Target="../media/image58.tiff"/><Relationship Id="rId2" Type="http://schemas.openxmlformats.org/officeDocument/2006/relationships/audio" Target="../media/audio1.wav"/><Relationship Id="rId16" Type="http://schemas.openxmlformats.org/officeDocument/2006/relationships/image" Target="../media/image24.png"/><Relationship Id="rId20" Type="http://schemas.openxmlformats.org/officeDocument/2006/relationships/image" Target="../media/image9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15" Type="http://schemas.openxmlformats.org/officeDocument/2006/relationships/image" Target="../media/image171.png"/><Relationship Id="rId23" Type="http://schemas.openxmlformats.org/officeDocument/2006/relationships/audio" Target="../media/audio1.wav"/><Relationship Id="rId19" Type="http://schemas.openxmlformats.org/officeDocument/2006/relationships/image" Target="../media/image81.png"/><Relationship Id="rId4" Type="http://schemas.openxmlformats.org/officeDocument/2006/relationships/image" Target="../media/image169.png"/><Relationship Id="rId14" Type="http://schemas.openxmlformats.org/officeDocument/2006/relationships/image" Target="../media/image28.png"/><Relationship Id="rId22" Type="http://schemas.openxmlformats.org/officeDocument/2006/relationships/image" Target="../media/image88.svg"/></Relationships>
</file>

<file path=ppt/slides/_rels/slide17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image" Target="../media/image58.tiff"/><Relationship Id="rId3" Type="http://schemas.openxmlformats.org/officeDocument/2006/relationships/image" Target="../media/image168.png"/><Relationship Id="rId21" Type="http://schemas.openxmlformats.org/officeDocument/2006/relationships/image" Target="../media/image90.svg"/><Relationship Id="rId7" Type="http://schemas.openxmlformats.org/officeDocument/2006/relationships/image" Target="../media/image170.png"/><Relationship Id="rId17" Type="http://schemas.openxmlformats.org/officeDocument/2006/relationships/image" Target="../media/image172.png"/><Relationship Id="rId2" Type="http://schemas.openxmlformats.org/officeDocument/2006/relationships/audio" Target="../media/audio1.wav"/><Relationship Id="rId16" Type="http://schemas.openxmlformats.org/officeDocument/2006/relationships/image" Target="../media/image24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24" Type="http://schemas.openxmlformats.org/officeDocument/2006/relationships/audio" Target="../media/audio1.wav"/><Relationship Id="rId5" Type="http://schemas.openxmlformats.org/officeDocument/2006/relationships/image" Target="../media/image164.png"/><Relationship Id="rId15" Type="http://schemas.openxmlformats.org/officeDocument/2006/relationships/image" Target="../media/image171.png"/><Relationship Id="rId23" Type="http://schemas.openxmlformats.org/officeDocument/2006/relationships/image" Target="../media/image88.svg"/><Relationship Id="rId19" Type="http://schemas.openxmlformats.org/officeDocument/2006/relationships/image" Target="../media/image59.tiff"/><Relationship Id="rId4" Type="http://schemas.openxmlformats.org/officeDocument/2006/relationships/image" Target="../media/image169.png"/><Relationship Id="rId14" Type="http://schemas.openxmlformats.org/officeDocument/2006/relationships/image" Target="../media/image28.png"/><Relationship Id="rId22" Type="http://schemas.openxmlformats.org/officeDocument/2006/relationships/image" Target="../media/image69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107.png"/><Relationship Id="rId3" Type="http://schemas.openxmlformats.org/officeDocument/2006/relationships/image" Target="../media/image84.tiff"/><Relationship Id="rId7" Type="http://schemas.openxmlformats.org/officeDocument/2006/relationships/image" Target="../media/image165.png"/><Relationship Id="rId12" Type="http://schemas.openxmlformats.org/officeDocument/2006/relationships/image" Target="../media/image176.png"/><Relationship Id="rId17" Type="http://schemas.openxmlformats.org/officeDocument/2006/relationships/audio" Target="../media/audio1.wav"/><Relationship Id="rId2" Type="http://schemas.openxmlformats.org/officeDocument/2006/relationships/audio" Target="../media/audio1.wav"/><Relationship Id="rId16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11" Type="http://schemas.openxmlformats.org/officeDocument/2006/relationships/image" Target="../media/image88.svg"/><Relationship Id="rId5" Type="http://schemas.openxmlformats.org/officeDocument/2006/relationships/image" Target="../media/image175.png"/><Relationship Id="rId15" Type="http://schemas.openxmlformats.org/officeDocument/2006/relationships/image" Target="../media/image32.png"/><Relationship Id="rId10" Type="http://schemas.openxmlformats.org/officeDocument/2006/relationships/image" Target="../media/image69.png"/><Relationship Id="rId4" Type="http://schemas.openxmlformats.org/officeDocument/2006/relationships/image" Target="../media/image85.tiff"/><Relationship Id="rId9" Type="http://schemas.openxmlformats.org/officeDocument/2006/relationships/image" Target="../media/image90.svg"/><Relationship Id="rId14" Type="http://schemas.openxmlformats.org/officeDocument/2006/relationships/image" Target="../media/image177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2.tiff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180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Relationship Id="rId9" Type="http://schemas.openxmlformats.org/officeDocument/2006/relationships/audio" Target="../media/audio1.wav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9.png"/><Relationship Id="rId7" Type="http://schemas.openxmlformats.org/officeDocument/2006/relationships/image" Target="../media/image18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Relationship Id="rId9" Type="http://schemas.openxmlformats.org/officeDocument/2006/relationships/audio" Target="../media/audio1.wav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9.png"/><Relationship Id="rId7" Type="http://schemas.openxmlformats.org/officeDocument/2006/relationships/image" Target="../media/image18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10" Type="http://schemas.openxmlformats.org/officeDocument/2006/relationships/audio" Target="../media/audio1.wav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9.png"/><Relationship Id="rId7" Type="http://schemas.openxmlformats.org/officeDocument/2006/relationships/image" Target="../media/image18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audio" Target="../media/audio1.wav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88.svg"/><Relationship Id="rId3" Type="http://schemas.openxmlformats.org/officeDocument/2006/relationships/image" Target="../media/image86.tiff"/><Relationship Id="rId7" Type="http://schemas.openxmlformats.org/officeDocument/2006/relationships/image" Target="../media/image182.png"/><Relationship Id="rId12" Type="http://schemas.openxmlformats.org/officeDocument/2006/relationships/image" Target="../media/image6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5" Type="http://schemas.openxmlformats.org/officeDocument/2006/relationships/image" Target="../media/image180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3.png"/><Relationship Id="rId14" Type="http://schemas.openxmlformats.org/officeDocument/2006/relationships/audio" Target="../media/audio1.wav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png"/><Relationship Id="rId9" Type="http://schemas.openxmlformats.org/officeDocument/2006/relationships/audio" Target="../media/audio1.wav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2.tiff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1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88.png"/><Relationship Id="rId7" Type="http://schemas.openxmlformats.org/officeDocument/2006/relationships/image" Target="../media/image1890.png"/><Relationship Id="rId1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10" Type="http://schemas.openxmlformats.org/officeDocument/2006/relationships/image" Target="../media/image191.png"/><Relationship Id="rId9" Type="http://schemas.openxmlformats.org/officeDocument/2006/relationships/image" Target="../media/image190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88.png"/><Relationship Id="rId7" Type="http://schemas.openxmlformats.org/officeDocument/2006/relationships/image" Target="../media/image1890.png"/><Relationship Id="rId1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54.png"/><Relationship Id="rId10" Type="http://schemas.openxmlformats.org/officeDocument/2006/relationships/image" Target="../media/image191.png"/><Relationship Id="rId4" Type="http://schemas.openxmlformats.org/officeDocument/2006/relationships/image" Target="../media/image1880.png"/><Relationship Id="rId9" Type="http://schemas.openxmlformats.org/officeDocument/2006/relationships/image" Target="../media/image190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69.png"/><Relationship Id="rId18" Type="http://schemas.openxmlformats.org/officeDocument/2006/relationships/audio" Target="../media/audio1.wav"/><Relationship Id="rId3" Type="http://schemas.openxmlformats.org/officeDocument/2006/relationships/image" Target="../media/image188.png"/><Relationship Id="rId7" Type="http://schemas.openxmlformats.org/officeDocument/2006/relationships/image" Target="../media/image1890.png"/><Relationship Id="rId12" Type="http://schemas.openxmlformats.org/officeDocument/2006/relationships/image" Target="../media/image90.svg"/><Relationship Id="rId2" Type="http://schemas.openxmlformats.org/officeDocument/2006/relationships/audio" Target="../media/audio1.wav"/><Relationship Id="rId16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81.png"/><Relationship Id="rId5" Type="http://schemas.openxmlformats.org/officeDocument/2006/relationships/image" Target="../media/image54.png"/><Relationship Id="rId15" Type="http://schemas.openxmlformats.org/officeDocument/2006/relationships/image" Target="../media/image190.png"/><Relationship Id="rId10" Type="http://schemas.openxmlformats.org/officeDocument/2006/relationships/image" Target="../media/image59.tiff"/><Relationship Id="rId4" Type="http://schemas.openxmlformats.org/officeDocument/2006/relationships/image" Target="../media/image1880.png"/><Relationship Id="rId9" Type="http://schemas.openxmlformats.org/officeDocument/2006/relationships/image" Target="../media/image58.tiff"/><Relationship Id="rId14" Type="http://schemas.openxmlformats.org/officeDocument/2006/relationships/image" Target="../media/image88.sv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69.png"/><Relationship Id="rId18" Type="http://schemas.openxmlformats.org/officeDocument/2006/relationships/audio" Target="../media/audio1.wav"/><Relationship Id="rId3" Type="http://schemas.openxmlformats.org/officeDocument/2006/relationships/image" Target="../media/image188.png"/><Relationship Id="rId7" Type="http://schemas.openxmlformats.org/officeDocument/2006/relationships/image" Target="../media/image1890.png"/><Relationship Id="rId12" Type="http://schemas.openxmlformats.org/officeDocument/2006/relationships/image" Target="../media/image90.svg"/><Relationship Id="rId2" Type="http://schemas.openxmlformats.org/officeDocument/2006/relationships/audio" Target="../media/audio1.wav"/><Relationship Id="rId16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81.png"/><Relationship Id="rId5" Type="http://schemas.openxmlformats.org/officeDocument/2006/relationships/image" Target="../media/image54.png"/><Relationship Id="rId15" Type="http://schemas.openxmlformats.org/officeDocument/2006/relationships/image" Target="../media/image190.png"/><Relationship Id="rId10" Type="http://schemas.openxmlformats.org/officeDocument/2006/relationships/image" Target="../media/image59.tiff"/><Relationship Id="rId4" Type="http://schemas.openxmlformats.org/officeDocument/2006/relationships/image" Target="../media/image1880.png"/><Relationship Id="rId9" Type="http://schemas.openxmlformats.org/officeDocument/2006/relationships/image" Target="../media/image58.tiff"/><Relationship Id="rId14" Type="http://schemas.openxmlformats.org/officeDocument/2006/relationships/image" Target="../media/image88.sv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192.png"/><Relationship Id="rId7" Type="http://schemas.openxmlformats.org/officeDocument/2006/relationships/image" Target="../media/image19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96.png"/><Relationship Id="rId4" Type="http://schemas.openxmlformats.org/officeDocument/2006/relationships/image" Target="../media/image193.png"/></Relationships>
</file>

<file path=ppt/slides/_rels/slide197.xml.rels><?xml version="1.0" encoding="UTF-8" standalone="yes"?>
<Relationships xmlns="http://schemas.openxmlformats.org/package/2006/relationships"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5" Type="http://schemas.openxmlformats.org/officeDocument/2006/relationships/image" Target="../media/image1960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5" Type="http://schemas.openxmlformats.org/officeDocument/2006/relationships/image" Target="../media/image1960.png"/><Relationship Id="rId4" Type="http://schemas.openxmlformats.org/officeDocument/2006/relationships/image" Target="../media/image54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0.png"/><Relationship Id="rId3" Type="http://schemas.openxmlformats.org/officeDocument/2006/relationships/image" Target="../media/image197.png"/><Relationship Id="rId7" Type="http://schemas.openxmlformats.org/officeDocument/2006/relationships/image" Target="../media/image19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5" Type="http://schemas.openxmlformats.org/officeDocument/2006/relationships/image" Target="../media/image1960.png"/><Relationship Id="rId4" Type="http://schemas.openxmlformats.org/officeDocument/2006/relationships/image" Target="../media/image54.png"/><Relationship Id="rId9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2.tiff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0.png"/><Relationship Id="rId3" Type="http://schemas.openxmlformats.org/officeDocument/2006/relationships/image" Target="../media/image197.png"/><Relationship Id="rId7" Type="http://schemas.openxmlformats.org/officeDocument/2006/relationships/image" Target="../media/image19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5" Type="http://schemas.openxmlformats.org/officeDocument/2006/relationships/image" Target="../media/image1960.png"/><Relationship Id="rId10" Type="http://schemas.openxmlformats.org/officeDocument/2006/relationships/audio" Target="../media/audio1.wav"/><Relationship Id="rId4" Type="http://schemas.openxmlformats.org/officeDocument/2006/relationships/image" Target="../media/image54.png"/><Relationship Id="rId9" Type="http://schemas.openxmlformats.org/officeDocument/2006/relationships/image" Target="../media/image199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204.png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Relationship Id="rId9" Type="http://schemas.openxmlformats.org/officeDocument/2006/relationships/audio" Target="../media/audio1.wav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11" Type="http://schemas.openxmlformats.org/officeDocument/2006/relationships/audio" Target="../media/audio1.wav"/><Relationship Id="rId5" Type="http://schemas.openxmlformats.org/officeDocument/2006/relationships/image" Target="../media/image205.png"/><Relationship Id="rId10" Type="http://schemas.openxmlformats.org/officeDocument/2006/relationships/image" Target="../media/image210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3" Type="http://schemas.openxmlformats.org/officeDocument/2006/relationships/image" Target="../media/image88.svg"/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12" Type="http://schemas.openxmlformats.org/officeDocument/2006/relationships/image" Target="../media/image6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11" Type="http://schemas.openxmlformats.org/officeDocument/2006/relationships/image" Target="../media/image87.tiff"/><Relationship Id="rId5" Type="http://schemas.openxmlformats.org/officeDocument/2006/relationships/image" Target="../media/image205.png"/><Relationship Id="rId10" Type="http://schemas.openxmlformats.org/officeDocument/2006/relationships/image" Target="../media/image210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Relationship Id="rId14" Type="http://schemas.openxmlformats.org/officeDocument/2006/relationships/audio" Target="../media/audio1.wav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213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213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3.tiff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212.png"/><Relationship Id="rId7" Type="http://schemas.openxmlformats.org/officeDocument/2006/relationships/image" Target="../media/image21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png"/><Relationship Id="rId5" Type="http://schemas.openxmlformats.org/officeDocument/2006/relationships/image" Target="../media/image216.png"/><Relationship Id="rId4" Type="http://schemas.openxmlformats.org/officeDocument/2006/relationships/image" Target="../media/image213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221.png"/><Relationship Id="rId7" Type="http://schemas.openxmlformats.org/officeDocument/2006/relationships/image" Target="../media/image22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1.png"/><Relationship Id="rId7" Type="http://schemas.openxmlformats.org/officeDocument/2006/relationships/image" Target="../media/image22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Relationship Id="rId9" Type="http://schemas.openxmlformats.org/officeDocument/2006/relationships/audio" Target="../media/audio1.wav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1.png"/><Relationship Id="rId7" Type="http://schemas.openxmlformats.org/officeDocument/2006/relationships/image" Target="../media/image22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5" Type="http://schemas.openxmlformats.org/officeDocument/2006/relationships/image" Target="../media/image225.png"/><Relationship Id="rId10" Type="http://schemas.openxmlformats.org/officeDocument/2006/relationships/audio" Target="../media/audio1.wav"/><Relationship Id="rId4" Type="http://schemas.openxmlformats.org/officeDocument/2006/relationships/image" Target="../media/image224.png"/><Relationship Id="rId9" Type="http://schemas.openxmlformats.org/officeDocument/2006/relationships/image" Target="../media/image227.png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audio" Target="../media/audio1.wav"/><Relationship Id="rId3" Type="http://schemas.openxmlformats.org/officeDocument/2006/relationships/image" Target="../media/image221.png"/><Relationship Id="rId7" Type="http://schemas.openxmlformats.org/officeDocument/2006/relationships/image" Target="../media/image223.png"/><Relationship Id="rId12" Type="http://schemas.openxmlformats.org/officeDocument/2006/relationships/image" Target="../media/image90.sv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11" Type="http://schemas.openxmlformats.org/officeDocument/2006/relationships/image" Target="../media/image81.png"/><Relationship Id="rId5" Type="http://schemas.openxmlformats.org/officeDocument/2006/relationships/image" Target="../media/image225.png"/><Relationship Id="rId10" Type="http://schemas.openxmlformats.org/officeDocument/2006/relationships/image" Target="../media/image88.tiff"/><Relationship Id="rId4" Type="http://schemas.openxmlformats.org/officeDocument/2006/relationships/image" Target="../media/image224.png"/><Relationship Id="rId9" Type="http://schemas.openxmlformats.org/officeDocument/2006/relationships/image" Target="../media/image2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12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Relationship Id="rId14" Type="http://schemas.openxmlformats.org/officeDocument/2006/relationships/audio" Target="../media/audio1.wav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9.png"/><Relationship Id="rId7" Type="http://schemas.openxmlformats.org/officeDocument/2006/relationships/image" Target="../media/image23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0.png"/><Relationship Id="rId5" Type="http://schemas.openxmlformats.org/officeDocument/2006/relationships/image" Target="../media/image2270.png"/><Relationship Id="rId4" Type="http://schemas.openxmlformats.org/officeDocument/2006/relationships/image" Target="../media/image230.png"/><Relationship Id="rId9" Type="http://schemas.openxmlformats.org/officeDocument/2006/relationships/image" Target="../media/image233.png"/><Relationship Id="rId14" Type="http://schemas.openxmlformats.org/officeDocument/2006/relationships/audio" Target="../media/audio1.wav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9.png"/><Relationship Id="rId7" Type="http://schemas.openxmlformats.org/officeDocument/2006/relationships/image" Target="../media/image23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0.png"/><Relationship Id="rId5" Type="http://schemas.openxmlformats.org/officeDocument/2006/relationships/image" Target="../media/image2270.png"/><Relationship Id="rId4" Type="http://schemas.openxmlformats.org/officeDocument/2006/relationships/image" Target="../media/image230.png"/><Relationship Id="rId9" Type="http://schemas.openxmlformats.org/officeDocument/2006/relationships/image" Target="../media/image233.png"/><Relationship Id="rId14" Type="http://schemas.openxmlformats.org/officeDocument/2006/relationships/audio" Target="../media/audio1.wa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229.png"/><Relationship Id="rId7" Type="http://schemas.openxmlformats.org/officeDocument/2006/relationships/image" Target="../media/image23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0.png"/><Relationship Id="rId5" Type="http://schemas.openxmlformats.org/officeDocument/2006/relationships/image" Target="../media/image2270.png"/><Relationship Id="rId10" Type="http://schemas.openxmlformats.org/officeDocument/2006/relationships/image" Target="../media/image233.png"/><Relationship Id="rId4" Type="http://schemas.openxmlformats.org/officeDocument/2006/relationships/image" Target="../media/image230.png"/><Relationship Id="rId9" Type="http://schemas.openxmlformats.org/officeDocument/2006/relationships/image" Target="../media/image232.png"/><Relationship Id="rId14" Type="http://schemas.openxmlformats.org/officeDocument/2006/relationships/audio" Target="../media/audio1.wav"/></Relationships>
</file>

<file path=ppt/slides/_rels/slide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13" Type="http://schemas.openxmlformats.org/officeDocument/2006/relationships/audio" Target="../media/audio1.wav"/><Relationship Id="rId3" Type="http://schemas.openxmlformats.org/officeDocument/2006/relationships/image" Target="../media/image230.png"/><Relationship Id="rId7" Type="http://schemas.openxmlformats.org/officeDocument/2006/relationships/image" Target="../media/image23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image" Target="../media/image1010.png"/><Relationship Id="rId10" Type="http://schemas.openxmlformats.org/officeDocument/2006/relationships/image" Target="../media/image229.png"/><Relationship Id="rId4" Type="http://schemas.openxmlformats.org/officeDocument/2006/relationships/image" Target="../media/image2270.png"/><Relationship Id="rId9" Type="http://schemas.openxmlformats.org/officeDocument/2006/relationships/image" Target="../media/image233.png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1010.png"/><Relationship Id="rId3" Type="http://schemas.openxmlformats.org/officeDocument/2006/relationships/image" Target="../media/image229.png"/><Relationship Id="rId7" Type="http://schemas.openxmlformats.org/officeDocument/2006/relationships/image" Target="../media/image90.svg"/><Relationship Id="rId12" Type="http://schemas.openxmlformats.org/officeDocument/2006/relationships/image" Target="../media/image2270.png"/><Relationship Id="rId2" Type="http://schemas.openxmlformats.org/officeDocument/2006/relationships/audio" Target="../media/audio1.wav"/><Relationship Id="rId16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90.tiff"/><Relationship Id="rId15" Type="http://schemas.openxmlformats.org/officeDocument/2006/relationships/image" Target="../media/image232.png"/><Relationship Id="rId23" Type="http://schemas.openxmlformats.org/officeDocument/2006/relationships/audio" Target="../media/audio1.wav"/><Relationship Id="rId10" Type="http://schemas.openxmlformats.org/officeDocument/2006/relationships/image" Target="../media/image230.png"/><Relationship Id="rId4" Type="http://schemas.openxmlformats.org/officeDocument/2006/relationships/image" Target="../media/image89.tiff"/><Relationship Id="rId9" Type="http://schemas.openxmlformats.org/officeDocument/2006/relationships/image" Target="../media/image88.svg"/><Relationship Id="rId14" Type="http://schemas.openxmlformats.org/officeDocument/2006/relationships/image" Target="../media/image238.pn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1010.png"/><Relationship Id="rId3" Type="http://schemas.openxmlformats.org/officeDocument/2006/relationships/image" Target="../media/image239.png"/><Relationship Id="rId7" Type="http://schemas.openxmlformats.org/officeDocument/2006/relationships/image" Target="../media/image90.svg"/><Relationship Id="rId12" Type="http://schemas.openxmlformats.org/officeDocument/2006/relationships/image" Target="../media/image2270.png"/><Relationship Id="rId17" Type="http://schemas.openxmlformats.org/officeDocument/2006/relationships/image" Target="../media/image229.png"/><Relationship Id="rId2" Type="http://schemas.openxmlformats.org/officeDocument/2006/relationships/audio" Target="../media/audio1.wav"/><Relationship Id="rId16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90.tiff"/><Relationship Id="rId15" Type="http://schemas.openxmlformats.org/officeDocument/2006/relationships/image" Target="../media/image232.png"/><Relationship Id="rId23" Type="http://schemas.openxmlformats.org/officeDocument/2006/relationships/audio" Target="../media/audio1.wav"/><Relationship Id="rId10" Type="http://schemas.openxmlformats.org/officeDocument/2006/relationships/image" Target="../media/image230.png"/><Relationship Id="rId4" Type="http://schemas.openxmlformats.org/officeDocument/2006/relationships/image" Target="../media/image89.tiff"/><Relationship Id="rId9" Type="http://schemas.openxmlformats.org/officeDocument/2006/relationships/image" Target="../media/image88.svg"/><Relationship Id="rId14" Type="http://schemas.openxmlformats.org/officeDocument/2006/relationships/image" Target="../media/image238.png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233.png"/><Relationship Id="rId3" Type="http://schemas.openxmlformats.org/officeDocument/2006/relationships/image" Target="../media/image229.png"/><Relationship Id="rId21" Type="http://schemas.openxmlformats.org/officeDocument/2006/relationships/image" Target="../media/image241.png"/><Relationship Id="rId7" Type="http://schemas.openxmlformats.org/officeDocument/2006/relationships/image" Target="../media/image90.svg"/><Relationship Id="rId12" Type="http://schemas.openxmlformats.org/officeDocument/2006/relationships/image" Target="../media/image232.png"/><Relationship Id="rId2" Type="http://schemas.openxmlformats.org/officeDocument/2006/relationships/audio" Target="../media/audio1.wav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240.png"/><Relationship Id="rId5" Type="http://schemas.openxmlformats.org/officeDocument/2006/relationships/image" Target="../media/image90.tiff"/><Relationship Id="rId23" Type="http://schemas.openxmlformats.org/officeDocument/2006/relationships/audio" Target="../media/audio1.wav"/><Relationship Id="rId10" Type="http://schemas.openxmlformats.org/officeDocument/2006/relationships/image" Target="../media/image230.png"/><Relationship Id="rId4" Type="http://schemas.openxmlformats.org/officeDocument/2006/relationships/image" Target="../media/image89.tiff"/><Relationship Id="rId9" Type="http://schemas.openxmlformats.org/officeDocument/2006/relationships/image" Target="../media/image88.sv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245.png"/></Relationships>
</file>

<file path=ppt/slides/_rels/slide248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244.png"/><Relationship Id="rId7" Type="http://schemas.openxmlformats.org/officeDocument/2006/relationships/image" Target="../media/image24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244.png"/><Relationship Id="rId7" Type="http://schemas.openxmlformats.org/officeDocument/2006/relationships/image" Target="../media/image24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4" Type="http://schemas.openxmlformats.org/officeDocument/2006/relationships/image" Target="../media/image245.png"/><Relationship Id="rId9" Type="http://schemas.openxmlformats.org/officeDocument/2006/relationships/audio" Target="../media/audio1.wav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tiff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244.png"/><Relationship Id="rId7" Type="http://schemas.openxmlformats.org/officeDocument/2006/relationships/image" Target="../media/image24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10" Type="http://schemas.openxmlformats.org/officeDocument/2006/relationships/audio" Target="../media/audio1.wav"/><Relationship Id="rId4" Type="http://schemas.openxmlformats.org/officeDocument/2006/relationships/image" Target="../media/image245.png"/><Relationship Id="rId9" Type="http://schemas.openxmlformats.org/officeDocument/2006/relationships/image" Target="../media/image250.png"/></Relationships>
</file>

<file path=ppt/slides/_rels/slide2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244.png"/><Relationship Id="rId7" Type="http://schemas.openxmlformats.org/officeDocument/2006/relationships/image" Target="../media/image24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png"/><Relationship Id="rId11" Type="http://schemas.openxmlformats.org/officeDocument/2006/relationships/audio" Target="../media/audio1.wav"/><Relationship Id="rId5" Type="http://schemas.openxmlformats.org/officeDocument/2006/relationships/image" Target="../media/image246.png"/><Relationship Id="rId10" Type="http://schemas.openxmlformats.org/officeDocument/2006/relationships/image" Target="../media/image251.png"/><Relationship Id="rId4" Type="http://schemas.openxmlformats.org/officeDocument/2006/relationships/image" Target="../media/image245.png"/><Relationship Id="rId9" Type="http://schemas.openxmlformats.org/officeDocument/2006/relationships/image" Target="../media/image250.png"/></Relationships>
</file>

<file path=ppt/slides/_rels/slide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13" Type="http://schemas.openxmlformats.org/officeDocument/2006/relationships/image" Target="../media/image88.svg"/><Relationship Id="rId3" Type="http://schemas.openxmlformats.org/officeDocument/2006/relationships/image" Target="../media/image244.png"/><Relationship Id="rId7" Type="http://schemas.openxmlformats.org/officeDocument/2006/relationships/image" Target="../media/image249.png"/><Relationship Id="rId12" Type="http://schemas.openxmlformats.org/officeDocument/2006/relationships/image" Target="../media/image6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png"/><Relationship Id="rId11" Type="http://schemas.openxmlformats.org/officeDocument/2006/relationships/image" Target="../media/image91.tiff"/><Relationship Id="rId5" Type="http://schemas.openxmlformats.org/officeDocument/2006/relationships/image" Target="../media/image246.png"/><Relationship Id="rId10" Type="http://schemas.openxmlformats.org/officeDocument/2006/relationships/image" Target="../media/image251.png"/><Relationship Id="rId4" Type="http://schemas.openxmlformats.org/officeDocument/2006/relationships/image" Target="../media/image245.png"/><Relationship Id="rId9" Type="http://schemas.openxmlformats.org/officeDocument/2006/relationships/image" Target="../media/image250.png"/><Relationship Id="rId14" Type="http://schemas.openxmlformats.org/officeDocument/2006/relationships/audio" Target="../media/audio1.wav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4" Type="http://schemas.openxmlformats.org/officeDocument/2006/relationships/image" Target="../media/image254.pn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0.png"/><Relationship Id="rId3" Type="http://schemas.openxmlformats.org/officeDocument/2006/relationships/image" Target="../media/image253.png"/><Relationship Id="rId7" Type="http://schemas.openxmlformats.org/officeDocument/2006/relationships/image" Target="../media/image25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png"/><Relationship Id="rId5" Type="http://schemas.openxmlformats.org/officeDocument/2006/relationships/image" Target="../media/image256.png"/><Relationship Id="rId10" Type="http://schemas.openxmlformats.org/officeDocument/2006/relationships/audio" Target="../media/audio1.wav"/><Relationship Id="rId4" Type="http://schemas.openxmlformats.org/officeDocument/2006/relationships/image" Target="../media/image255.png"/><Relationship Id="rId9" Type="http://schemas.openxmlformats.org/officeDocument/2006/relationships/image" Target="../media/image54.png"/></Relationships>
</file>

<file path=ppt/slides/_rels/slide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0.png"/><Relationship Id="rId13" Type="http://schemas.openxmlformats.org/officeDocument/2006/relationships/image" Target="../media/image90.svg"/><Relationship Id="rId3" Type="http://schemas.openxmlformats.org/officeDocument/2006/relationships/image" Target="../media/image253.png"/><Relationship Id="rId7" Type="http://schemas.openxmlformats.org/officeDocument/2006/relationships/image" Target="../media/image2510.png"/><Relationship Id="rId12" Type="http://schemas.openxmlformats.org/officeDocument/2006/relationships/image" Target="../media/image81.png"/><Relationship Id="rId2" Type="http://schemas.openxmlformats.org/officeDocument/2006/relationships/audio" Target="../media/audio1.wav"/><Relationship Id="rId16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png"/><Relationship Id="rId11" Type="http://schemas.openxmlformats.org/officeDocument/2006/relationships/image" Target="../media/image93.tiff"/><Relationship Id="rId5" Type="http://schemas.openxmlformats.org/officeDocument/2006/relationships/image" Target="../media/image256.png"/><Relationship Id="rId15" Type="http://schemas.openxmlformats.org/officeDocument/2006/relationships/image" Target="../media/image88.svg"/><Relationship Id="rId10" Type="http://schemas.openxmlformats.org/officeDocument/2006/relationships/image" Target="../media/image92.tiff"/><Relationship Id="rId4" Type="http://schemas.openxmlformats.org/officeDocument/2006/relationships/image" Target="../media/image255.png"/><Relationship Id="rId9" Type="http://schemas.openxmlformats.org/officeDocument/2006/relationships/image" Target="../media/image54.png"/><Relationship Id="rId14" Type="http://schemas.openxmlformats.org/officeDocument/2006/relationships/image" Target="../media/image69.png"/></Relationships>
</file>

<file path=ppt/slides/_rels/slide2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0.png"/><Relationship Id="rId13" Type="http://schemas.openxmlformats.org/officeDocument/2006/relationships/image" Target="../media/image90.svg"/><Relationship Id="rId3" Type="http://schemas.openxmlformats.org/officeDocument/2006/relationships/image" Target="../media/image253.png"/><Relationship Id="rId7" Type="http://schemas.openxmlformats.org/officeDocument/2006/relationships/image" Target="../media/image2510.png"/><Relationship Id="rId12" Type="http://schemas.openxmlformats.org/officeDocument/2006/relationships/image" Target="../media/image81.png"/><Relationship Id="rId2" Type="http://schemas.openxmlformats.org/officeDocument/2006/relationships/audio" Target="../media/audio1.wav"/><Relationship Id="rId16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png"/><Relationship Id="rId11" Type="http://schemas.openxmlformats.org/officeDocument/2006/relationships/image" Target="../media/image93.tiff"/><Relationship Id="rId5" Type="http://schemas.openxmlformats.org/officeDocument/2006/relationships/image" Target="../media/image256.png"/><Relationship Id="rId15" Type="http://schemas.openxmlformats.org/officeDocument/2006/relationships/image" Target="../media/image88.svg"/><Relationship Id="rId10" Type="http://schemas.openxmlformats.org/officeDocument/2006/relationships/image" Target="../media/image92.tiff"/><Relationship Id="rId4" Type="http://schemas.openxmlformats.org/officeDocument/2006/relationships/image" Target="../media/image255.png"/><Relationship Id="rId9" Type="http://schemas.openxmlformats.org/officeDocument/2006/relationships/image" Target="../media/image54.png"/><Relationship Id="rId14" Type="http://schemas.openxmlformats.org/officeDocument/2006/relationships/image" Target="../media/image69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tiff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262.png"/></Relationships>
</file>

<file path=ppt/slides/_rels/slide261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2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png"/><Relationship Id="rId11" Type="http://schemas.openxmlformats.org/officeDocument/2006/relationships/audio" Target="../media/audio1.wav"/><Relationship Id="rId5" Type="http://schemas.openxmlformats.org/officeDocument/2006/relationships/image" Target="../media/image263.png"/><Relationship Id="rId4" Type="http://schemas.openxmlformats.org/officeDocument/2006/relationships/image" Target="../media/image262.png"/><Relationship Id="rId9" Type="http://schemas.openxmlformats.org/officeDocument/2006/relationships/image" Target="../media/image267.png"/></Relationships>
</file>

<file path=ppt/slides/_rels/slide2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png"/><Relationship Id="rId11" Type="http://schemas.openxmlformats.org/officeDocument/2006/relationships/audio" Target="../media/audio1.wav"/><Relationship Id="rId5" Type="http://schemas.openxmlformats.org/officeDocument/2006/relationships/image" Target="../media/image263.png"/><Relationship Id="rId10" Type="http://schemas.openxmlformats.org/officeDocument/2006/relationships/image" Target="../media/image267.png"/><Relationship Id="rId4" Type="http://schemas.openxmlformats.org/officeDocument/2006/relationships/image" Target="../media/image262.png"/><Relationship Id="rId9" Type="http://schemas.openxmlformats.org/officeDocument/2006/relationships/image" Target="../media/image266.png"/></Relationships>
</file>

<file path=ppt/slides/_rels/slide2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12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png"/><Relationship Id="rId11" Type="http://schemas.openxmlformats.org/officeDocument/2006/relationships/image" Target="../media/image267.png"/><Relationship Id="rId5" Type="http://schemas.openxmlformats.org/officeDocument/2006/relationships/image" Target="../media/image263.png"/><Relationship Id="rId10" Type="http://schemas.openxmlformats.org/officeDocument/2006/relationships/image" Target="../media/image266.png"/><Relationship Id="rId4" Type="http://schemas.openxmlformats.org/officeDocument/2006/relationships/image" Target="../media/image262.png"/><Relationship Id="rId9" Type="http://schemas.openxmlformats.org/officeDocument/2006/relationships/image" Target="../media/image269.png"/></Relationships>
</file>

<file path=ppt/slides/_rels/slide2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13" Type="http://schemas.openxmlformats.org/officeDocument/2006/relationships/image" Target="../media/image81.png"/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12" Type="http://schemas.openxmlformats.org/officeDocument/2006/relationships/image" Target="../media/image94.tif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png"/><Relationship Id="rId11" Type="http://schemas.openxmlformats.org/officeDocument/2006/relationships/image" Target="../media/image267.png"/><Relationship Id="rId5" Type="http://schemas.openxmlformats.org/officeDocument/2006/relationships/image" Target="../media/image263.png"/><Relationship Id="rId15" Type="http://schemas.openxmlformats.org/officeDocument/2006/relationships/audio" Target="../media/audio1.wav"/><Relationship Id="rId10" Type="http://schemas.openxmlformats.org/officeDocument/2006/relationships/image" Target="../media/image266.png"/><Relationship Id="rId4" Type="http://schemas.openxmlformats.org/officeDocument/2006/relationships/image" Target="../media/image262.png"/><Relationship Id="rId9" Type="http://schemas.openxmlformats.org/officeDocument/2006/relationships/image" Target="../media/image269.png"/><Relationship Id="rId14" Type="http://schemas.openxmlformats.org/officeDocument/2006/relationships/image" Target="../media/image90.sv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openxmlformats.org/officeDocument/2006/relationships/image" Target="../media/image15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9" Type="http://schemas.openxmlformats.org/officeDocument/2006/relationships/audio" Target="../media/audio1.wav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openxmlformats.org/officeDocument/2006/relationships/image" Target="../media/image15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9" Type="http://schemas.openxmlformats.org/officeDocument/2006/relationships/audio" Target="../media/audio1.wav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openxmlformats.org/officeDocument/2006/relationships/image" Target="../media/image15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9" Type="http://schemas.openxmlformats.org/officeDocument/2006/relationships/audio" Target="../media/audio1.wav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7.png"/><Relationship Id="rId7" Type="http://schemas.openxmlformats.org/officeDocument/2006/relationships/image" Target="../media/image15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audio" Target="../media/audio1.wav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8.png"/><Relationship Id="rId7" Type="http://schemas.openxmlformats.org/officeDocument/2006/relationships/image" Target="../media/image15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audio" Target="../media/audio1.wav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9.png"/><Relationship Id="rId7" Type="http://schemas.openxmlformats.org/officeDocument/2006/relationships/image" Target="../media/image15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9" Type="http://schemas.openxmlformats.org/officeDocument/2006/relationships/audio" Target="../media/audio1.wav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9.png"/><Relationship Id="rId7" Type="http://schemas.openxmlformats.org/officeDocument/2006/relationships/image" Target="../media/image15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0.png"/><Relationship Id="rId9" Type="http://schemas.openxmlformats.org/officeDocument/2006/relationships/audio" Target="../media/audio1.wav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9.png"/><Relationship Id="rId7" Type="http://schemas.openxmlformats.org/officeDocument/2006/relationships/image" Target="../media/image15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audio" Target="../media/audio1.wav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audio" Target="../media/audio1.wav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4.png"/><Relationship Id="rId15" Type="http://schemas.openxmlformats.org/officeDocument/2006/relationships/image" Target="../media/image157.png"/><Relationship Id="rId9" Type="http://schemas.openxmlformats.org/officeDocument/2006/relationships/audio" Target="../media/audio1.wav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audio" Target="../media/audio1.wav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4.png"/><Relationship Id="rId15" Type="http://schemas.openxmlformats.org/officeDocument/2006/relationships/image" Target="../media/image157.png"/><Relationship Id="rId4" Type="http://schemas.openxmlformats.org/officeDocument/2006/relationships/image" Target="../media/image22.png"/><Relationship Id="rId9" Type="http://schemas.openxmlformats.org/officeDocument/2006/relationships/audio" Target="../media/audio1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audio" Target="../media/audio1.wav"/><Relationship Id="rId2" Type="http://schemas.openxmlformats.org/officeDocument/2006/relationships/audio" Target="../media/audio1.wav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5" Type="http://schemas.openxmlformats.org/officeDocument/2006/relationships/image" Target="../media/image157.png"/><Relationship Id="rId4" Type="http://schemas.openxmlformats.org/officeDocument/2006/relationships/image" Target="../media/image22.png"/><Relationship Id="rId9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15.png"/><Relationship Id="rId17" Type="http://schemas.openxmlformats.org/officeDocument/2006/relationships/audio" Target="../media/audio1.wav"/><Relationship Id="rId2" Type="http://schemas.openxmlformats.org/officeDocument/2006/relationships/audio" Target="../media/audio1.wav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157.png"/><Relationship Id="rId10" Type="http://schemas.openxmlformats.org/officeDocument/2006/relationships/image" Target="../media/image29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17" Type="http://schemas.openxmlformats.org/officeDocument/2006/relationships/audio" Target="../media/audio1.wav"/><Relationship Id="rId2" Type="http://schemas.openxmlformats.org/officeDocument/2006/relationships/audio" Target="../media/audio1.wav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157.png"/><Relationship Id="rId10" Type="http://schemas.openxmlformats.org/officeDocument/2006/relationships/image" Target="../media/image29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1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5.png"/><Relationship Id="rId7" Type="http://schemas.openxmlformats.org/officeDocument/2006/relationships/image" Target="../media/image330.png"/><Relationship Id="rId12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.png"/><Relationship Id="rId10" Type="http://schemas.openxmlformats.org/officeDocument/2006/relationships/image" Target="../media/image15.png"/><Relationship Id="rId9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3.png"/><Relationship Id="rId7" Type="http://schemas.openxmlformats.org/officeDocument/2006/relationships/image" Target="../media/image330.png"/><Relationship Id="rId12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.png"/><Relationship Id="rId10" Type="http://schemas.openxmlformats.org/officeDocument/2006/relationships/image" Target="../media/image15.png"/><Relationship Id="rId9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4.png"/><Relationship Id="rId7" Type="http://schemas.openxmlformats.org/officeDocument/2006/relationships/image" Target="../media/image330.png"/><Relationship Id="rId12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.png"/><Relationship Id="rId10" Type="http://schemas.openxmlformats.org/officeDocument/2006/relationships/image" Target="../media/image15.png"/><Relationship Id="rId9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5.tiff"/><Relationship Id="rId7" Type="http://schemas.openxmlformats.org/officeDocument/2006/relationships/image" Target="../media/image3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6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8.png"/><Relationship Id="rId10" Type="http://schemas.openxmlformats.org/officeDocument/2006/relationships/audio" Target="../media/audio1.wav"/><Relationship Id="rId4" Type="http://schemas.openxmlformats.org/officeDocument/2006/relationships/image" Target="../media/image47.png"/><Relationship Id="rId9" Type="http://schemas.openxmlformats.org/officeDocument/2006/relationships/image" Target="../media/image2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7.tif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8.tiff"/><Relationship Id="rId7" Type="http://schemas.openxmlformats.org/officeDocument/2006/relationships/image" Target="../media/image6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8.tiff"/><Relationship Id="rId7" Type="http://schemas.openxmlformats.org/officeDocument/2006/relationships/image" Target="../media/image6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8.tiff"/><Relationship Id="rId7" Type="http://schemas.openxmlformats.org/officeDocument/2006/relationships/image" Target="../media/image6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7.tif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66.png"/><Relationship Id="rId4" Type="http://schemas.openxmlformats.org/officeDocument/2006/relationships/image" Target="../media/image6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66.png"/><Relationship Id="rId4" Type="http://schemas.openxmlformats.org/officeDocument/2006/relationships/image" Target="../media/image7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7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7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80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83.png"/><Relationship Id="rId7" Type="http://schemas.openxmlformats.org/officeDocument/2006/relationships/image" Target="../media/image13.tif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80.png"/><Relationship Id="rId10" Type="http://schemas.openxmlformats.org/officeDocument/2006/relationships/audio" Target="../media/audio1.wav"/><Relationship Id="rId4" Type="http://schemas.openxmlformats.org/officeDocument/2006/relationships/image" Target="../media/image79.png"/><Relationship Id="rId9" Type="http://schemas.openxmlformats.org/officeDocument/2006/relationships/image" Target="../media/image57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83.png"/><Relationship Id="rId7" Type="http://schemas.openxmlformats.org/officeDocument/2006/relationships/image" Target="../media/image13.tiff"/><Relationship Id="rId12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11" Type="http://schemas.openxmlformats.org/officeDocument/2006/relationships/image" Target="../media/image64.svg"/><Relationship Id="rId5" Type="http://schemas.openxmlformats.org/officeDocument/2006/relationships/image" Target="../media/image80.png"/><Relationship Id="rId10" Type="http://schemas.openxmlformats.org/officeDocument/2006/relationships/image" Target="../media/image43.png"/><Relationship Id="rId4" Type="http://schemas.openxmlformats.org/officeDocument/2006/relationships/image" Target="../media/image79.png"/><Relationship Id="rId9" Type="http://schemas.openxmlformats.org/officeDocument/2006/relationships/image" Target="../media/image57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83.png"/><Relationship Id="rId7" Type="http://schemas.openxmlformats.org/officeDocument/2006/relationships/image" Target="../media/image13.tiff"/><Relationship Id="rId12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11" Type="http://schemas.openxmlformats.org/officeDocument/2006/relationships/image" Target="../media/image64.svg"/><Relationship Id="rId5" Type="http://schemas.openxmlformats.org/officeDocument/2006/relationships/image" Target="../media/image80.png"/><Relationship Id="rId10" Type="http://schemas.openxmlformats.org/officeDocument/2006/relationships/image" Target="../media/image43.png"/><Relationship Id="rId4" Type="http://schemas.openxmlformats.org/officeDocument/2006/relationships/image" Target="../media/image79.png"/><Relationship Id="rId9" Type="http://schemas.openxmlformats.org/officeDocument/2006/relationships/image" Target="../media/image57.sv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64.svg"/><Relationship Id="rId3" Type="http://schemas.openxmlformats.org/officeDocument/2006/relationships/image" Target="../media/image83.png"/><Relationship Id="rId7" Type="http://schemas.openxmlformats.org/officeDocument/2006/relationships/image" Target="../media/image13.tiff"/><Relationship Id="rId12" Type="http://schemas.openxmlformats.org/officeDocument/2006/relationships/image" Target="../media/image4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11" Type="http://schemas.openxmlformats.org/officeDocument/2006/relationships/image" Target="../media/image68.svg"/><Relationship Id="rId5" Type="http://schemas.openxmlformats.org/officeDocument/2006/relationships/image" Target="../media/image80.png"/><Relationship Id="rId10" Type="http://schemas.openxmlformats.org/officeDocument/2006/relationships/image" Target="../media/image56.png"/><Relationship Id="rId4" Type="http://schemas.openxmlformats.org/officeDocument/2006/relationships/image" Target="../media/image79.png"/><Relationship Id="rId9" Type="http://schemas.openxmlformats.org/officeDocument/2006/relationships/image" Target="../media/image57.svg"/><Relationship Id="rId14" Type="http://schemas.openxmlformats.org/officeDocument/2006/relationships/audio" Target="../media/audio1.wav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57.tiff"/><Relationship Id="rId7" Type="http://schemas.openxmlformats.org/officeDocument/2006/relationships/image" Target="../media/image9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57.tiff"/><Relationship Id="rId7" Type="http://schemas.openxmlformats.org/officeDocument/2006/relationships/image" Target="../media/image9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6" y="116632"/>
            <a:ext cx="8640960" cy="626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yriad Pro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b="1" dirty="0">
                <a:solidFill>
                  <a:srgbClr val="28516A"/>
                </a:solidFill>
              </a:rPr>
              <a:t>Проверка гипотез</a:t>
            </a:r>
          </a:p>
        </p:txBody>
      </p:sp>
    </p:spTree>
    <p:extLst>
      <p:ext uri="{BB962C8B-B14F-4D97-AF65-F5344CB8AC3E}">
        <p14:creationId xmlns:p14="http://schemas.microsoft.com/office/powerpoint/2010/main" val="182325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Что такое гипотеза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03CF176D-11B4-4E4E-A30F-530D04B85DF8}"/>
              </a:ext>
            </a:extLst>
          </p:cNvPr>
          <p:cNvSpPr txBox="1">
            <a:spLocks/>
          </p:cNvSpPr>
          <p:nvPr/>
        </p:nvSpPr>
        <p:spPr>
          <a:xfrm>
            <a:off x="539552" y="1628800"/>
            <a:ext cx="8496944" cy="31763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 Австралии женщин дискриминируют на рынке труда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 Питере кофе любят больше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чем в Москве</a:t>
            </a:r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C61FB295-F3A2-4A3F-98D4-F708710B63D1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496944" cy="11521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Гипотеза</a:t>
            </a:r>
            <a:r>
              <a:rPr lang="ru-RU" sz="2400" b="1" dirty="0">
                <a:solidFill>
                  <a:srgbClr val="5C5B5C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– любое утверждение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которое возникло в нашей голове и которое мы собираемся проверить по данным. </a:t>
            </a:r>
            <a:endParaRPr lang="en-US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53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Презумпция нулевой гипотезы</a:t>
            </a:r>
          </a:p>
        </p:txBody>
      </p:sp>
      <p:sp>
        <p:nvSpPr>
          <p:cNvPr id="10" name="Объект 5">
            <a:extLst>
              <a:ext uri="{FF2B5EF4-FFF2-40B4-BE49-F238E27FC236}">
                <a16:creationId xmlns:a16="http://schemas.microsoft.com/office/drawing/2014/main" id="{2913FC89-429E-4558-9926-39340EED9CE1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064896" cy="9184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Презумпция невиновности</a:t>
            </a:r>
            <a:r>
              <a:rPr lang="en-US" sz="2400" b="1" dirty="0">
                <a:solidFill>
                  <a:srgbClr val="373737"/>
                </a:solidFill>
              </a:rPr>
              <a:t>:</a:t>
            </a:r>
            <a:r>
              <a:rPr lang="ru-RU" sz="2400" b="1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человек считается невиновным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пока его вина не будет доказана в суде</a:t>
            </a:r>
            <a:endParaRPr lang="ru-RU" sz="2400" b="1" dirty="0">
              <a:solidFill>
                <a:srgbClr val="373737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b="1" dirty="0">
              <a:solidFill>
                <a:srgbClr val="5C5B5C"/>
              </a:solidFill>
            </a:endParaRPr>
          </a:p>
        </p:txBody>
      </p:sp>
      <p:sp>
        <p:nvSpPr>
          <p:cNvPr id="11" name="Объект 5">
            <a:extLst>
              <a:ext uri="{FF2B5EF4-FFF2-40B4-BE49-F238E27FC236}">
                <a16:creationId xmlns:a16="http://schemas.microsoft.com/office/drawing/2014/main" id="{29BCBC4A-BBB2-414A-AB9F-C3885179BF43}"/>
              </a:ext>
            </a:extLst>
          </p:cNvPr>
          <p:cNvSpPr txBox="1">
            <a:spLocks/>
          </p:cNvSpPr>
          <p:nvPr/>
        </p:nvSpPr>
        <p:spPr>
          <a:xfrm>
            <a:off x="539552" y="1628800"/>
            <a:ext cx="8064896" cy="9184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Презумпция нулевой гипотезы</a:t>
            </a:r>
            <a:r>
              <a:rPr lang="en-US" sz="2400" b="1" dirty="0">
                <a:solidFill>
                  <a:srgbClr val="373737"/>
                </a:solidFill>
              </a:rPr>
              <a:t>:</a:t>
            </a:r>
            <a:r>
              <a:rPr lang="ru-RU" sz="2400" b="1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мы верим в нулевую гипотезу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пока данные не опровергнут её</a:t>
            </a:r>
            <a:endParaRPr lang="ru-RU" sz="2400" b="1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5CA9901F-85B6-478F-BA68-E76F2F8DF9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2564904"/>
                <a:ext cx="8064896" cy="117933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Ошибки первого и второго рода неравнозначны</a:t>
                </a:r>
                <a:r>
                  <a:rPr lang="en-US" sz="2400" b="1" dirty="0">
                    <a:solidFill>
                      <a:srgbClr val="5C5B5C"/>
                    </a:solidFill>
                  </a:rPr>
                  <a:t>: </a:t>
                </a:r>
                <a:r>
                  <a:rPr lang="ru-RU" sz="2400" b="1" dirty="0">
                    <a:solidFill>
                      <a:srgbClr val="5C5B5C"/>
                    </a:solidFill>
                  </a:rPr>
                  <a:t/>
                </a:r>
                <a:br>
                  <a:rPr lang="ru-RU" sz="2400" b="1" dirty="0">
                    <a:solidFill>
                      <a:srgbClr val="5C5B5C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мы перед экспериментом фиксируем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а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минимизируется по остаточному принципу</a:t>
                </a:r>
              </a:p>
            </p:txBody>
          </p:sp>
        </mc:Choice>
        <mc:Fallback xmlns="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5CA9901F-85B6-478F-BA68-E76F2F8DF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564904"/>
                <a:ext cx="8064896" cy="1179339"/>
              </a:xfrm>
              <a:prstGeom prst="rect">
                <a:avLst/>
              </a:prstGeom>
              <a:blipFill>
                <a:blip r:embed="rId3"/>
                <a:stretch>
                  <a:fillRect l="-2345" t="-7772" r="-2950" b="-93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827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">
            <a:extLst>
              <a:ext uri="{FF2B5EF4-FFF2-40B4-BE49-F238E27FC236}">
                <a16:creationId xmlns:a16="http://schemas.microsoft.com/office/drawing/2014/main" id="{FCB7F576-46A2-714A-A321-D5A56DA18810}"/>
              </a:ext>
            </a:extLst>
          </p:cNvPr>
          <p:cNvSpPr/>
          <p:nvPr/>
        </p:nvSpPr>
        <p:spPr>
          <a:xfrm>
            <a:off x="539750" y="3994593"/>
            <a:ext cx="7416626" cy="1522639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F08B39-041B-714D-9F16-837D1C58C178}"/>
              </a:ext>
            </a:extLst>
          </p:cNvPr>
          <p:cNvSpPr txBox="1"/>
          <p:nvPr/>
        </p:nvSpPr>
        <p:spPr>
          <a:xfrm>
            <a:off x="1335220" y="4201914"/>
            <a:ext cx="6862522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Вывод </a:t>
            </a:r>
            <a:r>
              <a:rPr lang="en-US" sz="2400" dirty="0">
                <a:solidFill>
                  <a:srgbClr val="C0504D"/>
                </a:solidFill>
              </a:rPr>
              <a:t>“</a:t>
            </a:r>
            <a:r>
              <a:rPr lang="ru-RU" sz="2400" dirty="0">
                <a:solidFill>
                  <a:srgbClr val="C0504D"/>
                </a:solidFill>
              </a:rPr>
              <a:t>данные противоречат гипотезе</a:t>
            </a:r>
            <a:r>
              <a:rPr lang="en-US" sz="2400" dirty="0">
                <a:solidFill>
                  <a:srgbClr val="C0504D"/>
                </a:solidFill>
              </a:rPr>
              <a:t>” </a:t>
            </a:r>
            <a:r>
              <a:rPr lang="ru-RU" sz="2400" dirty="0">
                <a:solidFill>
                  <a:srgbClr val="C0504D"/>
                </a:solidFill>
              </a:rPr>
              <a:t/>
            </a:r>
            <a:br>
              <a:rPr lang="ru-RU" sz="2400" dirty="0">
                <a:solidFill>
                  <a:srgbClr val="C0504D"/>
                </a:solidFill>
              </a:rPr>
            </a:br>
            <a:r>
              <a:rPr lang="ru-RU" sz="2400" dirty="0">
                <a:solidFill>
                  <a:srgbClr val="C0504D"/>
                </a:solidFill>
              </a:rPr>
              <a:t>всегда весомее и категоричнее</a:t>
            </a:r>
            <a:r>
              <a:rPr lang="en-US" sz="2400" dirty="0">
                <a:solidFill>
                  <a:srgbClr val="C0504D"/>
                </a:solidFill>
              </a:rPr>
              <a:t>,</a:t>
            </a:r>
            <a:r>
              <a:rPr lang="ru-RU" sz="2400" dirty="0">
                <a:solidFill>
                  <a:srgbClr val="C0504D"/>
                </a:solidFill>
              </a:rPr>
              <a:t> чем </a:t>
            </a:r>
            <a:r>
              <a:rPr lang="en-US" sz="2400" dirty="0">
                <a:solidFill>
                  <a:srgbClr val="C0504D"/>
                </a:solidFill>
              </a:rPr>
              <a:t>“</a:t>
            </a:r>
            <a:r>
              <a:rPr lang="ru-RU" sz="2400" dirty="0">
                <a:solidFill>
                  <a:srgbClr val="C0504D"/>
                </a:solidFill>
              </a:rPr>
              <a:t>данные </a:t>
            </a:r>
            <a:br>
              <a:rPr lang="ru-RU" sz="2400" dirty="0">
                <a:solidFill>
                  <a:srgbClr val="C0504D"/>
                </a:solidFill>
              </a:rPr>
            </a:br>
            <a:r>
              <a:rPr lang="ru-RU" sz="2400" b="1" dirty="0">
                <a:solidFill>
                  <a:srgbClr val="C0504D"/>
                </a:solidFill>
              </a:rPr>
              <a:t>не</a:t>
            </a:r>
            <a:r>
              <a:rPr lang="ru-RU" sz="2400" dirty="0">
                <a:solidFill>
                  <a:srgbClr val="C0504D"/>
                </a:solidFill>
              </a:rPr>
              <a:t> противоречат гипотезе</a:t>
            </a:r>
            <a:r>
              <a:rPr lang="en-US" sz="2400" dirty="0">
                <a:solidFill>
                  <a:srgbClr val="C0504D"/>
                </a:solidFill>
              </a:rPr>
              <a:t>” </a:t>
            </a:r>
            <a:endParaRPr lang="ru-RU" sz="2400" dirty="0">
              <a:solidFill>
                <a:srgbClr val="C0504D"/>
              </a:solidFill>
            </a:endParaRPr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770C700B-3EC7-2B41-8ECC-DBA0A459A130}"/>
              </a:ext>
            </a:extLst>
          </p:cNvPr>
          <p:cNvSpPr/>
          <p:nvPr/>
        </p:nvSpPr>
        <p:spPr>
          <a:xfrm>
            <a:off x="827584" y="4253109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Презумпция нулевой гипотезы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E5FF6524-3518-BE47-8ECC-7F8AF11E0E89}"/>
              </a:ext>
            </a:extLst>
          </p:cNvPr>
          <p:cNvSpPr txBox="1">
            <a:spLocks/>
          </p:cNvSpPr>
          <p:nvPr/>
        </p:nvSpPr>
        <p:spPr>
          <a:xfrm>
            <a:off x="683317" y="1911902"/>
            <a:ext cx="8064896" cy="13681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10" name="Объект 5">
            <a:extLst>
              <a:ext uri="{FF2B5EF4-FFF2-40B4-BE49-F238E27FC236}">
                <a16:creationId xmlns:a16="http://schemas.microsoft.com/office/drawing/2014/main" id="{DA15DC76-37E8-A545-A3B2-FB79AE692F6C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064896" cy="9184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Презумпция невиновности</a:t>
            </a:r>
            <a:r>
              <a:rPr lang="en-US" sz="2400" b="1" dirty="0">
                <a:solidFill>
                  <a:srgbClr val="373737"/>
                </a:solidFill>
              </a:rPr>
              <a:t>:</a:t>
            </a:r>
            <a:r>
              <a:rPr lang="ru-RU" sz="2400" b="1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человек считается невиновным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пока его вина не будет доказана в суде</a:t>
            </a:r>
            <a:endParaRPr lang="ru-RU" sz="2400" b="1" dirty="0">
              <a:solidFill>
                <a:srgbClr val="373737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b="1" dirty="0">
              <a:solidFill>
                <a:srgbClr val="5C5B5C"/>
              </a:solidFill>
            </a:endParaRPr>
          </a:p>
        </p:txBody>
      </p:sp>
      <p:sp>
        <p:nvSpPr>
          <p:cNvPr id="12" name="Объект 5">
            <a:extLst>
              <a:ext uri="{FF2B5EF4-FFF2-40B4-BE49-F238E27FC236}">
                <a16:creationId xmlns:a16="http://schemas.microsoft.com/office/drawing/2014/main" id="{FF21DA92-0767-BF47-B465-785CFE2A6D3E}"/>
              </a:ext>
            </a:extLst>
          </p:cNvPr>
          <p:cNvSpPr txBox="1">
            <a:spLocks/>
          </p:cNvSpPr>
          <p:nvPr/>
        </p:nvSpPr>
        <p:spPr>
          <a:xfrm>
            <a:off x="539552" y="1628800"/>
            <a:ext cx="8064896" cy="9184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Презумпция нулевой гипотезы</a:t>
            </a:r>
            <a:r>
              <a:rPr lang="en-US" sz="2400" b="1" dirty="0">
                <a:solidFill>
                  <a:srgbClr val="373737"/>
                </a:solidFill>
              </a:rPr>
              <a:t>:</a:t>
            </a:r>
            <a:r>
              <a:rPr lang="ru-RU" sz="2400" b="1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мы верим в нулевую гипотезу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пока данные не опровергнут её</a:t>
            </a:r>
            <a:endParaRPr lang="ru-RU" sz="2400" b="1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214933BB-8764-8744-8CD8-77300FD608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2564904"/>
                <a:ext cx="8064896" cy="117933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Ошибки первого и второго рода неравнозначны</a:t>
                </a:r>
                <a:r>
                  <a:rPr lang="en-US" sz="2400" b="1" dirty="0">
                    <a:solidFill>
                      <a:srgbClr val="5C5B5C"/>
                    </a:solidFill>
                  </a:rPr>
                  <a:t>: </a:t>
                </a:r>
                <a:r>
                  <a:rPr lang="ru-RU" sz="2400" b="1" dirty="0">
                    <a:solidFill>
                      <a:srgbClr val="5C5B5C"/>
                    </a:solidFill>
                  </a:rPr>
                  <a:t/>
                </a:r>
                <a:br>
                  <a:rPr lang="ru-RU" sz="2400" b="1" dirty="0">
                    <a:solidFill>
                      <a:srgbClr val="5C5B5C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мы перед экспериментом фиксируем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а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минимизируется по остаточному принципу</a:t>
                </a:r>
              </a:p>
            </p:txBody>
          </p:sp>
        </mc:Choice>
        <mc:Fallback xmlns="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214933BB-8764-8744-8CD8-77300FD60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564904"/>
                <a:ext cx="8064896" cy="1179339"/>
              </a:xfrm>
              <a:prstGeom prst="rect">
                <a:avLst/>
              </a:prstGeom>
              <a:blipFill>
                <a:blip r:embed="rId3"/>
                <a:stretch>
                  <a:fillRect l="-2345" t="-7772" r="-2950" b="-93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926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Аналогия с классификацией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3E953DB5-B02C-4A47-9331-9126EBE077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2862115"/>
                  </p:ext>
                </p:extLst>
              </p:nvPr>
            </p:nvGraphicFramePr>
            <p:xfrm>
              <a:off x="2627267" y="688264"/>
              <a:ext cx="3744416" cy="179083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40160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162666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114159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499271"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79228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416F2F"/>
                                    </a:solidFill>
                                    <a:latin typeface="Cambria Math" panose="02040503050406030204" pitchFamily="18" charset="0"/>
                                  </a:rPr>
                                  <m:t>𝑇𝑃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416F2F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𝐹𝑃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C0504D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49927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𝐹𝑁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C0504D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416F2F"/>
                                    </a:solidFill>
                                    <a:latin typeface="Cambria Math" panose="02040503050406030204" pitchFamily="18" charset="0"/>
                                  </a:rPr>
                                  <m:t>𝑇𝑁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416F2F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3E953DB5-B02C-4A47-9331-9126EBE077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2862115"/>
                  </p:ext>
                </p:extLst>
              </p:nvPr>
            </p:nvGraphicFramePr>
            <p:xfrm>
              <a:off x="2627267" y="688264"/>
              <a:ext cx="3744416" cy="179083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40160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162666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114159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499271"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24084" r="-99476" b="-2670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27660" r="-1064" b="-2670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792288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62595" r="-160759" b="-67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24084" t="-62595" r="-99476" b="-67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27660" t="-62595" r="-1064" b="-67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499271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59756" r="-160759" b="-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24084" t="-259756" r="-99476" b="-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27660" t="-259756" r="-1064" b="-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Объект 5">
            <a:extLst>
              <a:ext uri="{FF2B5EF4-FFF2-40B4-BE49-F238E27FC236}">
                <a16:creationId xmlns:a16="http://schemas.microsoft.com/office/drawing/2014/main" id="{1DD64516-CF3E-4506-A356-EA32D887A56D}"/>
              </a:ext>
            </a:extLst>
          </p:cNvPr>
          <p:cNvSpPr txBox="1">
            <a:spLocks/>
          </p:cNvSpPr>
          <p:nvPr/>
        </p:nvSpPr>
        <p:spPr>
          <a:xfrm>
            <a:off x="3923928" y="2636912"/>
            <a:ext cx="1440160" cy="7164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C0504D"/>
                </a:solidFill>
              </a:rPr>
              <a:t>ошибка 1 рода</a:t>
            </a:r>
          </a:p>
        </p:txBody>
      </p:sp>
      <p:sp>
        <p:nvSpPr>
          <p:cNvPr id="10" name="Объект 5">
            <a:extLst>
              <a:ext uri="{FF2B5EF4-FFF2-40B4-BE49-F238E27FC236}">
                <a16:creationId xmlns:a16="http://schemas.microsoft.com/office/drawing/2014/main" id="{4EB0F002-3ECD-44D9-B7BC-D6BABF6D65CB}"/>
              </a:ext>
            </a:extLst>
          </p:cNvPr>
          <p:cNvSpPr txBox="1">
            <a:spLocks/>
          </p:cNvSpPr>
          <p:nvPr/>
        </p:nvSpPr>
        <p:spPr>
          <a:xfrm>
            <a:off x="6516216" y="1150232"/>
            <a:ext cx="1423403" cy="6945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C0504D"/>
                </a:solidFill>
              </a:rPr>
              <a:t>ошибка 2 рода</a:t>
            </a:r>
          </a:p>
        </p:txBody>
      </p:sp>
    </p:spTree>
    <p:extLst>
      <p:ext uri="{BB962C8B-B14F-4D97-AF65-F5344CB8AC3E}">
        <p14:creationId xmlns:p14="http://schemas.microsoft.com/office/powerpoint/2010/main" val="298149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Аналогия с классификацией</a:t>
            </a:r>
          </a:p>
        </p:txBody>
      </p:sp>
      <p:sp>
        <p:nvSpPr>
          <p:cNvPr id="10" name="Объект 5">
            <a:extLst>
              <a:ext uri="{FF2B5EF4-FFF2-40B4-BE49-F238E27FC236}">
                <a16:creationId xmlns:a16="http://schemas.microsoft.com/office/drawing/2014/main" id="{6DEEED0A-D4CF-410A-8E01-58580178672E}"/>
              </a:ext>
            </a:extLst>
          </p:cNvPr>
          <p:cNvSpPr txBox="1">
            <a:spLocks/>
          </p:cNvSpPr>
          <p:nvPr/>
        </p:nvSpPr>
        <p:spPr>
          <a:xfrm>
            <a:off x="539552" y="3645024"/>
            <a:ext cx="7704856" cy="2545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373737"/>
                </a:solidFill>
              </a:rPr>
              <a:t>:</a:t>
            </a:r>
            <a:r>
              <a:rPr lang="ru-RU" sz="2400" b="1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хотим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чтобы классификатор удалял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спам и задел минимум хороших документов</a:t>
            </a:r>
            <a:endParaRPr lang="en-US" sz="2400" dirty="0">
              <a:solidFill>
                <a:srgbClr val="373737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Таблица 10">
                <a:extLst>
                  <a:ext uri="{FF2B5EF4-FFF2-40B4-BE49-F238E27FC236}">
                    <a16:creationId xmlns:a16="http://schemas.microsoft.com/office/drawing/2014/main" id="{E2C93D03-C0DC-4D06-BBDE-B34498A688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2363637"/>
                  </p:ext>
                </p:extLst>
              </p:nvPr>
            </p:nvGraphicFramePr>
            <p:xfrm>
              <a:off x="2627267" y="688264"/>
              <a:ext cx="3744416" cy="179083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40160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162666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114159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499271"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79228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416F2F"/>
                                    </a:solidFill>
                                    <a:latin typeface="Cambria Math" panose="02040503050406030204" pitchFamily="18" charset="0"/>
                                  </a:rPr>
                                  <m:t>𝑇𝑃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416F2F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𝐹𝑃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C0504D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49927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𝐹𝑁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C0504D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416F2F"/>
                                    </a:solidFill>
                                    <a:latin typeface="Cambria Math" panose="02040503050406030204" pitchFamily="18" charset="0"/>
                                  </a:rPr>
                                  <m:t>𝑇𝑁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416F2F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Таблица 10">
                <a:extLst>
                  <a:ext uri="{FF2B5EF4-FFF2-40B4-BE49-F238E27FC236}">
                    <a16:creationId xmlns:a16="http://schemas.microsoft.com/office/drawing/2014/main" id="{E2C93D03-C0DC-4D06-BBDE-B34498A688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2363637"/>
                  </p:ext>
                </p:extLst>
              </p:nvPr>
            </p:nvGraphicFramePr>
            <p:xfrm>
              <a:off x="2627267" y="688264"/>
              <a:ext cx="3744416" cy="179083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40160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162666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114159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499271"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24084" r="-99476" b="-2670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27660" r="-1064" b="-2670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792288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62595" r="-160759" b="-67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24084" t="-62595" r="-99476" b="-67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27660" t="-62595" r="-1064" b="-67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499271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59756" r="-160759" b="-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24084" t="-259756" r="-99476" b="-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27660" t="-259756" r="-1064" b="-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Объект 5">
            <a:extLst>
              <a:ext uri="{FF2B5EF4-FFF2-40B4-BE49-F238E27FC236}">
                <a16:creationId xmlns:a16="http://schemas.microsoft.com/office/drawing/2014/main" id="{04D9C1DE-9176-4A84-A856-80349AC19E41}"/>
              </a:ext>
            </a:extLst>
          </p:cNvPr>
          <p:cNvSpPr txBox="1">
            <a:spLocks/>
          </p:cNvSpPr>
          <p:nvPr/>
        </p:nvSpPr>
        <p:spPr>
          <a:xfrm>
            <a:off x="3923928" y="2636912"/>
            <a:ext cx="1440160" cy="7164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C0504D"/>
                </a:solidFill>
              </a:rPr>
              <a:t>ошибка 1 рода</a:t>
            </a:r>
          </a:p>
        </p:txBody>
      </p:sp>
      <p:sp>
        <p:nvSpPr>
          <p:cNvPr id="13" name="Объект 5">
            <a:extLst>
              <a:ext uri="{FF2B5EF4-FFF2-40B4-BE49-F238E27FC236}">
                <a16:creationId xmlns:a16="http://schemas.microsoft.com/office/drawing/2014/main" id="{0C80DFC7-622D-4D39-87A3-79DB049805C5}"/>
              </a:ext>
            </a:extLst>
          </p:cNvPr>
          <p:cNvSpPr txBox="1">
            <a:spLocks/>
          </p:cNvSpPr>
          <p:nvPr/>
        </p:nvSpPr>
        <p:spPr>
          <a:xfrm>
            <a:off x="6516216" y="1150232"/>
            <a:ext cx="1423403" cy="6945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C0504D"/>
                </a:solidFill>
              </a:rPr>
              <a:t>ошибка 2 рода</a:t>
            </a:r>
          </a:p>
        </p:txBody>
      </p:sp>
    </p:spTree>
    <p:extLst>
      <p:ext uri="{BB962C8B-B14F-4D97-AF65-F5344CB8AC3E}">
        <p14:creationId xmlns:p14="http://schemas.microsoft.com/office/powerpoint/2010/main" val="396921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Аналогия с классификацией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FA4FA7ED-7912-7947-B76F-133290C40D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3645024"/>
                <a:ext cx="7704856" cy="254575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Пример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</a:t>
                </a:r>
                <a:r>
                  <a:rPr lang="ru-RU" sz="2400" b="1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хотим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</a:rPr>
                  <a:t> чтобы классификатор удалял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спам и задел минимум хороших документов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Подбор порога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зафиксировать 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≤0.05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en-US" sz="2400" dirty="0">
                    <a:solidFill>
                      <a:srgbClr val="373737"/>
                    </a:solidFill>
                  </a:rPr>
                  <a:t>(</a:t>
                </a:r>
                <a:r>
                  <a:rPr lang="ru-RU" sz="2400" dirty="0">
                    <a:solidFill>
                      <a:srgbClr val="373737"/>
                    </a:solidFill>
                  </a:rPr>
                  <a:t>доля зря удалённых)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а дальше максимизировать полноту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𝑅𝑒𝑐𝑎𝑙𝑙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28516A"/>
                    </a:solidFill>
                  </a:rPr>
                  <a:t>= 1 -</a:t>
                </a:r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𝐹𝑁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ru-RU" sz="2400" b="1" dirty="0"/>
              </a:p>
            </p:txBody>
          </p:sp>
        </mc:Choice>
        <mc:Fallback xmlns="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FA4FA7ED-7912-7947-B76F-133290C40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645024"/>
                <a:ext cx="7704856" cy="2545750"/>
              </a:xfrm>
              <a:prstGeom prst="rect">
                <a:avLst/>
              </a:prstGeom>
              <a:blipFill>
                <a:blip r:embed="rId3"/>
                <a:stretch>
                  <a:fillRect l="-2454" t="-35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Таблица 9">
                <a:extLst>
                  <a:ext uri="{FF2B5EF4-FFF2-40B4-BE49-F238E27FC236}">
                    <a16:creationId xmlns:a16="http://schemas.microsoft.com/office/drawing/2014/main" id="{052A32E4-39D8-494A-ACBC-B96E8833A5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7778679"/>
                  </p:ext>
                </p:extLst>
              </p:nvPr>
            </p:nvGraphicFramePr>
            <p:xfrm>
              <a:off x="2627267" y="688264"/>
              <a:ext cx="3744416" cy="179083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40160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162666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114159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499271"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79228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416F2F"/>
                                    </a:solidFill>
                                    <a:latin typeface="Cambria Math" panose="02040503050406030204" pitchFamily="18" charset="0"/>
                                  </a:rPr>
                                  <m:t>𝑇𝑃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416F2F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𝐹𝑃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C0504D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49927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𝐹𝑁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C0504D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416F2F"/>
                                    </a:solidFill>
                                    <a:latin typeface="Cambria Math" panose="02040503050406030204" pitchFamily="18" charset="0"/>
                                  </a:rPr>
                                  <m:t>𝑇𝑁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416F2F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Таблица 9">
                <a:extLst>
                  <a:ext uri="{FF2B5EF4-FFF2-40B4-BE49-F238E27FC236}">
                    <a16:creationId xmlns:a16="http://schemas.microsoft.com/office/drawing/2014/main" id="{052A32E4-39D8-494A-ACBC-B96E8833A5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7778679"/>
                  </p:ext>
                </p:extLst>
              </p:nvPr>
            </p:nvGraphicFramePr>
            <p:xfrm>
              <a:off x="2627267" y="688264"/>
              <a:ext cx="3744416" cy="179083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40160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162666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114159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499271"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24084" r="-99476" b="-2670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27660" r="-1064" b="-2670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792288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62595" r="-160759" b="-67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24084" t="-62595" r="-99476" b="-67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27660" t="-62595" r="-1064" b="-67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499271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59756" r="-160759" b="-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24084" t="-259756" r="-99476" b="-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27660" t="-259756" r="-1064" b="-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Объект 5">
            <a:extLst>
              <a:ext uri="{FF2B5EF4-FFF2-40B4-BE49-F238E27FC236}">
                <a16:creationId xmlns:a16="http://schemas.microsoft.com/office/drawing/2014/main" id="{1D6DF9D5-76F5-48F5-A738-8C1DC37945EF}"/>
              </a:ext>
            </a:extLst>
          </p:cNvPr>
          <p:cNvSpPr txBox="1">
            <a:spLocks/>
          </p:cNvSpPr>
          <p:nvPr/>
        </p:nvSpPr>
        <p:spPr>
          <a:xfrm>
            <a:off x="3923928" y="2636912"/>
            <a:ext cx="1440160" cy="7164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C0504D"/>
                </a:solidFill>
              </a:rPr>
              <a:t>ошибка 1 рода</a:t>
            </a:r>
          </a:p>
        </p:txBody>
      </p:sp>
      <p:sp>
        <p:nvSpPr>
          <p:cNvPr id="13" name="Объект 5">
            <a:extLst>
              <a:ext uri="{FF2B5EF4-FFF2-40B4-BE49-F238E27FC236}">
                <a16:creationId xmlns:a16="http://schemas.microsoft.com/office/drawing/2014/main" id="{FA03FBEE-D6B7-4206-81D6-DF9A56F9DD2E}"/>
              </a:ext>
            </a:extLst>
          </p:cNvPr>
          <p:cNvSpPr txBox="1">
            <a:spLocks/>
          </p:cNvSpPr>
          <p:nvPr/>
        </p:nvSpPr>
        <p:spPr>
          <a:xfrm>
            <a:off x="6516216" y="1150232"/>
            <a:ext cx="1423403" cy="6945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C0504D"/>
                </a:solidFill>
              </a:rPr>
              <a:t>ошибка 2 рода</a:t>
            </a:r>
          </a:p>
        </p:txBody>
      </p:sp>
    </p:spTree>
    <p:extLst>
      <p:ext uri="{BB962C8B-B14F-4D97-AF65-F5344CB8AC3E}">
        <p14:creationId xmlns:p14="http://schemas.microsoft.com/office/powerpoint/2010/main" val="125282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Наиболее мощный критерий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E5FF6524-3518-BE47-8ECC-7F8AF11E0E89}"/>
              </a:ext>
            </a:extLst>
          </p:cNvPr>
          <p:cNvSpPr txBox="1">
            <a:spLocks/>
          </p:cNvSpPr>
          <p:nvPr/>
        </p:nvSpPr>
        <p:spPr>
          <a:xfrm>
            <a:off x="683317" y="1911902"/>
            <a:ext cx="8064896" cy="13681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E8103DA-CE07-488F-99B1-D4B51B20CDD4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496944" cy="47252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</a:rPr>
              <a:t>Статистический критерий </a:t>
            </a:r>
            <a:r>
              <a:rPr lang="ru-RU" sz="2400" dirty="0">
                <a:solidFill>
                  <a:srgbClr val="373737"/>
                </a:solidFill>
              </a:rPr>
              <a:t>–</a:t>
            </a:r>
            <a:r>
              <a:rPr lang="ru-RU" sz="2400" b="1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способ посчитать расстояние между наблюдаемым значением и предполагаемым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None/>
            </a:pP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2891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Наиболее мощный критерий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E5FF6524-3518-BE47-8ECC-7F8AF11E0E89}"/>
              </a:ext>
            </a:extLst>
          </p:cNvPr>
          <p:cNvSpPr txBox="1">
            <a:spLocks/>
          </p:cNvSpPr>
          <p:nvPr/>
        </p:nvSpPr>
        <p:spPr>
          <a:xfrm>
            <a:off x="683317" y="1911902"/>
            <a:ext cx="8064896" cy="13681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F34304D-C29B-49D0-80DB-EB7C8974C797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496944" cy="47252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</a:rPr>
              <a:t>Статистический критерий </a:t>
            </a:r>
            <a:r>
              <a:rPr lang="ru-RU" sz="2400" dirty="0">
                <a:solidFill>
                  <a:srgbClr val="373737"/>
                </a:solidFill>
              </a:rPr>
              <a:t>–</a:t>
            </a:r>
            <a:r>
              <a:rPr lang="ru-RU" sz="2400" b="1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способ посчитать расстояние между наблюдаемым значением и предполагаемым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Подобные расстояния можно считать разными способами</a:t>
            </a:r>
            <a:endParaRPr lang="en-US" sz="2400" dirty="0">
              <a:solidFill>
                <a:srgbClr val="373737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None/>
            </a:pP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72801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Наиболее мощный критерий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E5FF6524-3518-BE47-8ECC-7F8AF11E0E89}"/>
              </a:ext>
            </a:extLst>
          </p:cNvPr>
          <p:cNvSpPr txBox="1">
            <a:spLocks/>
          </p:cNvSpPr>
          <p:nvPr/>
        </p:nvSpPr>
        <p:spPr>
          <a:xfrm>
            <a:off x="683317" y="1911902"/>
            <a:ext cx="8064896" cy="13681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F69BC98-620F-46F2-A212-59AEF02B8982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496944" cy="47252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</a:rPr>
              <a:t>Статистический критерий </a:t>
            </a:r>
            <a:r>
              <a:rPr lang="ru-RU" sz="2400" dirty="0">
                <a:solidFill>
                  <a:srgbClr val="373737"/>
                </a:solidFill>
              </a:rPr>
              <a:t>–</a:t>
            </a:r>
            <a:r>
              <a:rPr lang="ru-RU" sz="2400" b="1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способ посчитать расстояние между наблюдаемым значением и предполагаемым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Подобные расстояния можно считать разными способами</a:t>
            </a:r>
            <a:endParaRPr lang="en-US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Хочется выбрать такой способ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который при фиксированном размере выборки и фиксированной ошибке первого рода будет давать наименьшую ошибку второго рода</a:t>
            </a:r>
            <a:endParaRPr lang="en-US" sz="2400" dirty="0">
              <a:solidFill>
                <a:srgbClr val="373737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None/>
            </a:pP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102471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Наиболее мощный критерий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E5FF6524-3518-BE47-8ECC-7F8AF11E0E89}"/>
              </a:ext>
            </a:extLst>
          </p:cNvPr>
          <p:cNvSpPr txBox="1">
            <a:spLocks/>
          </p:cNvSpPr>
          <p:nvPr/>
        </p:nvSpPr>
        <p:spPr>
          <a:xfrm>
            <a:off x="683317" y="1911902"/>
            <a:ext cx="8064896" cy="13681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10" name="Объект 5">
            <a:extLst>
              <a:ext uri="{FF2B5EF4-FFF2-40B4-BE49-F238E27FC236}">
                <a16:creationId xmlns:a16="http://schemas.microsoft.com/office/drawing/2014/main" id="{DA15DC76-37E8-A545-A3B2-FB79AE692F6C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496944" cy="47252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</a:rPr>
              <a:t>Статистический критерий </a:t>
            </a:r>
            <a:r>
              <a:rPr lang="ru-RU" sz="2400" dirty="0">
                <a:solidFill>
                  <a:srgbClr val="373737"/>
                </a:solidFill>
              </a:rPr>
              <a:t>–</a:t>
            </a:r>
            <a:r>
              <a:rPr lang="ru-RU" sz="2400" b="1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способ посчитать расстояние между наблюдаемым значением и предполагаемым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Подобные расстояния можно считать разными способами</a:t>
            </a:r>
            <a:endParaRPr lang="en-US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Хочется выбрать такой способ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который при фиксированном размере выборки и фиксированной ошибке первого рода будет давать наименьшую ошибку второго рода</a:t>
            </a:r>
            <a:endParaRPr lang="en-US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Такой критерий называется </a:t>
            </a:r>
            <a:r>
              <a:rPr lang="ru-RU" sz="2400" b="1" dirty="0">
                <a:solidFill>
                  <a:srgbClr val="28516A"/>
                </a:solidFill>
              </a:rPr>
              <a:t>наиболее мощным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None/>
            </a:pP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141369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AD2EACE-7281-AE46-9C7A-F44BE36F55E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Резюме</a:t>
            </a:r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66C49CFC-B47C-2B45-BD42-FF6E430AABF6}"/>
              </a:ext>
            </a:extLst>
          </p:cNvPr>
          <p:cNvSpPr txBox="1">
            <a:spLocks/>
          </p:cNvSpPr>
          <p:nvPr/>
        </p:nvSpPr>
        <p:spPr>
          <a:xfrm>
            <a:off x="611560" y="4105200"/>
            <a:ext cx="1656186" cy="4783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2400" dirty="0"/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D201166B-D766-4F7A-AB07-30311A1DFC5E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064896" cy="20467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Ошибки первого и второго рода неравнозначны</a:t>
            </a:r>
          </a:p>
        </p:txBody>
      </p:sp>
    </p:spTree>
    <p:extLst>
      <p:ext uri="{BB962C8B-B14F-4D97-AF65-F5344CB8AC3E}">
        <p14:creationId xmlns:p14="http://schemas.microsoft.com/office/powerpoint/2010/main" val="279644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Что такое гипотеза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0A44DBDE-9678-43CB-AF82-8AEEE73B0B0B}"/>
              </a:ext>
            </a:extLst>
          </p:cNvPr>
          <p:cNvSpPr txBox="1">
            <a:spLocks/>
          </p:cNvSpPr>
          <p:nvPr/>
        </p:nvSpPr>
        <p:spPr>
          <a:xfrm>
            <a:off x="539552" y="1628800"/>
            <a:ext cx="8496944" cy="31763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 Австралии женщин дискриминируют на рынке труда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 Питере кофе любят больше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чем в Москве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Осьминог Пауль может предсказывать будущее</a:t>
            </a:r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8DAF21B7-0E33-499D-90B7-B7A25F24F945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496944" cy="11521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Гипотеза</a:t>
            </a:r>
            <a:r>
              <a:rPr lang="ru-RU" sz="2400" b="1" dirty="0">
                <a:solidFill>
                  <a:srgbClr val="5C5B5C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– любое утверждение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которое возникло в нашей голове и которое мы собираемся проверить по данным. </a:t>
            </a:r>
            <a:endParaRPr lang="en-US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30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AD2EACE-7281-AE46-9C7A-F44BE36F55E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Резюме</a:t>
            </a:r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66C49CFC-B47C-2B45-BD42-FF6E430AABF6}"/>
              </a:ext>
            </a:extLst>
          </p:cNvPr>
          <p:cNvSpPr txBox="1">
            <a:spLocks/>
          </p:cNvSpPr>
          <p:nvPr/>
        </p:nvSpPr>
        <p:spPr>
          <a:xfrm>
            <a:off x="611560" y="4105200"/>
            <a:ext cx="1656186" cy="4783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2400" dirty="0"/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F24BEA09-9AA7-4857-A099-25B5297C1749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064896" cy="20467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Ошибки первого и второго рода неравнозначны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Имеется презумпция нулевой гипотезы</a:t>
            </a:r>
            <a:endParaRPr lang="en-US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96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AD2EACE-7281-AE46-9C7A-F44BE36F55E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Резюме</a:t>
            </a:r>
          </a:p>
        </p:txBody>
      </p:sp>
      <p:sp>
        <p:nvSpPr>
          <p:cNvPr id="10" name="Объект 5">
            <a:extLst>
              <a:ext uri="{FF2B5EF4-FFF2-40B4-BE49-F238E27FC236}">
                <a16:creationId xmlns:a16="http://schemas.microsoft.com/office/drawing/2014/main" id="{8DFC17BA-8865-EE41-A927-C2F1F284198B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064896" cy="20467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Ошибки первого и второго рода неравнозначны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Имеется презумпция нулевой гипотезы</a:t>
            </a:r>
            <a:endParaRPr lang="en-US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Обычно нулевую гипотезу формулируют так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что нет значимого эффекта </a:t>
            </a:r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66C49CFC-B47C-2B45-BD42-FF6E430AABF6}"/>
              </a:ext>
            </a:extLst>
          </p:cNvPr>
          <p:cNvSpPr txBox="1">
            <a:spLocks/>
          </p:cNvSpPr>
          <p:nvPr/>
        </p:nvSpPr>
        <p:spPr>
          <a:xfrm>
            <a:off x="611560" y="4105200"/>
            <a:ext cx="1656186" cy="4783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0650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5" y="116632"/>
            <a:ext cx="8640961" cy="6336704"/>
          </a:xfrm>
          <a:prstGeom prst="rect">
            <a:avLst/>
          </a:prstGeom>
        </p:spPr>
        <p:txBody>
          <a:bodyPr vert="horz" wrap="square" lIns="91440" tIns="45720" rIns="0" bIns="0" rtlCol="0" anchor="ctr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pPr algn="ctr"/>
            <a:r>
              <a:rPr lang="ru-RU" altLang="ru-RU" dirty="0"/>
              <a:t>Параметрические критерии</a:t>
            </a:r>
          </a:p>
        </p:txBody>
      </p:sp>
    </p:spTree>
    <p:extLst>
      <p:ext uri="{BB962C8B-B14F-4D97-AF65-F5344CB8AC3E}">
        <p14:creationId xmlns:p14="http://schemas.microsoft.com/office/powerpoint/2010/main" val="120819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Какими бывают критерии</a:t>
            </a:r>
          </a:p>
        </p:txBody>
      </p:sp>
      <p:sp>
        <p:nvSpPr>
          <p:cNvPr id="10" name="Объект 5">
            <a:extLst>
              <a:ext uri="{FF2B5EF4-FFF2-40B4-BE49-F238E27FC236}">
                <a16:creationId xmlns:a16="http://schemas.microsoft.com/office/drawing/2014/main" id="{1E01EFC7-98DF-4CE9-8AB0-086EC7FC82BF}"/>
              </a:ext>
            </a:extLst>
          </p:cNvPr>
          <p:cNvSpPr txBox="1">
            <a:spLocks/>
          </p:cNvSpPr>
          <p:nvPr/>
        </p:nvSpPr>
        <p:spPr>
          <a:xfrm>
            <a:off x="3779912" y="697626"/>
            <a:ext cx="1627119" cy="36843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Критерии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ABDD0A39-19B4-4911-920D-D8C223F3F5B0}"/>
              </a:ext>
            </a:extLst>
          </p:cNvPr>
          <p:cNvCxnSpPr>
            <a:cxnSpLocks/>
          </p:cNvCxnSpPr>
          <p:nvPr/>
        </p:nvCxnSpPr>
        <p:spPr>
          <a:xfrm flipH="1">
            <a:off x="2279176" y="996287"/>
            <a:ext cx="1351128" cy="545910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211BB6EC-9E41-42BE-807E-5700EC4EE72C}"/>
              </a:ext>
            </a:extLst>
          </p:cNvPr>
          <p:cNvCxnSpPr>
            <a:cxnSpLocks/>
          </p:cNvCxnSpPr>
          <p:nvPr/>
        </p:nvCxnSpPr>
        <p:spPr>
          <a:xfrm flipH="1">
            <a:off x="4572000" y="1290482"/>
            <a:ext cx="3983" cy="2210526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345F7F01-CEAD-4519-BC66-8112AF50E90F}"/>
              </a:ext>
            </a:extLst>
          </p:cNvPr>
          <p:cNvCxnSpPr>
            <a:cxnSpLocks/>
          </p:cNvCxnSpPr>
          <p:nvPr/>
        </p:nvCxnSpPr>
        <p:spPr>
          <a:xfrm>
            <a:off x="5486400" y="1009934"/>
            <a:ext cx="1310185" cy="518615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30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Какими бывают критерии</a:t>
            </a:r>
          </a:p>
        </p:txBody>
      </p:sp>
      <p:sp>
        <p:nvSpPr>
          <p:cNvPr id="14" name="Объект 5">
            <a:extLst>
              <a:ext uri="{FF2B5EF4-FFF2-40B4-BE49-F238E27FC236}">
                <a16:creationId xmlns:a16="http://schemas.microsoft.com/office/drawing/2014/main" id="{A94E491D-4B19-48C4-8AA3-E6516107EBAF}"/>
              </a:ext>
            </a:extLst>
          </p:cNvPr>
          <p:cNvSpPr txBox="1">
            <a:spLocks/>
          </p:cNvSpPr>
          <p:nvPr/>
        </p:nvSpPr>
        <p:spPr>
          <a:xfrm>
            <a:off x="3779912" y="697626"/>
            <a:ext cx="1627119" cy="36843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Критерии</a:t>
            </a: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6F67B5E3-3931-47C8-A553-BDD8880D9CB7}"/>
              </a:ext>
            </a:extLst>
          </p:cNvPr>
          <p:cNvCxnSpPr>
            <a:cxnSpLocks/>
          </p:cNvCxnSpPr>
          <p:nvPr/>
        </p:nvCxnSpPr>
        <p:spPr>
          <a:xfrm flipH="1">
            <a:off x="2279176" y="996287"/>
            <a:ext cx="1351128" cy="545910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2645A06A-CF6F-4B9E-A4F7-FCA801AD6119}"/>
              </a:ext>
            </a:extLst>
          </p:cNvPr>
          <p:cNvCxnSpPr>
            <a:cxnSpLocks/>
          </p:cNvCxnSpPr>
          <p:nvPr/>
        </p:nvCxnSpPr>
        <p:spPr>
          <a:xfrm flipH="1">
            <a:off x="4572000" y="1290482"/>
            <a:ext cx="3983" cy="2210526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82EA72DE-71AA-4411-AC8B-2592D14D49B9}"/>
              </a:ext>
            </a:extLst>
          </p:cNvPr>
          <p:cNvGrpSpPr/>
          <p:nvPr/>
        </p:nvGrpSpPr>
        <p:grpSpPr>
          <a:xfrm>
            <a:off x="477498" y="1592147"/>
            <a:ext cx="3686373" cy="1692837"/>
            <a:chOff x="477498" y="1400107"/>
            <a:chExt cx="3686373" cy="1692837"/>
          </a:xfrm>
        </p:grpSpPr>
        <p:sp>
          <p:nvSpPr>
            <p:cNvPr id="23" name="Объект 5">
              <a:extLst>
                <a:ext uri="{FF2B5EF4-FFF2-40B4-BE49-F238E27FC236}">
                  <a16:creationId xmlns:a16="http://schemas.microsoft.com/office/drawing/2014/main" id="{BD6D4CCE-05B3-408F-A9E5-4080C57EAD21}"/>
                </a:ext>
              </a:extLst>
            </p:cNvPr>
            <p:cNvSpPr txBox="1">
              <a:spLocks/>
            </p:cNvSpPr>
            <p:nvPr/>
          </p:nvSpPr>
          <p:spPr>
            <a:xfrm>
              <a:off x="931030" y="1400107"/>
              <a:ext cx="2779307" cy="368435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Параметрические</a:t>
              </a:r>
            </a:p>
          </p:txBody>
        </p:sp>
        <p:sp>
          <p:nvSpPr>
            <p:cNvPr id="24" name="Объект 5">
              <a:extLst>
                <a:ext uri="{FF2B5EF4-FFF2-40B4-BE49-F238E27FC236}">
                  <a16:creationId xmlns:a16="http://schemas.microsoft.com/office/drawing/2014/main" id="{798D6529-3822-4702-B7E3-B39CAD14C311}"/>
                </a:ext>
              </a:extLst>
            </p:cNvPr>
            <p:cNvSpPr txBox="1">
              <a:spLocks/>
            </p:cNvSpPr>
            <p:nvPr/>
          </p:nvSpPr>
          <p:spPr>
            <a:xfrm>
              <a:off x="477498" y="1876899"/>
              <a:ext cx="3686373" cy="121604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dirty="0">
                  <a:solidFill>
                    <a:srgbClr val="373737"/>
                  </a:solidFill>
                </a:rPr>
                <a:t>Включают в себя расчёт параметров конкретного распределения</a:t>
              </a:r>
            </a:p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None/>
              </a:pPr>
              <a:endParaRPr lang="ru-RU" sz="2400" b="1" dirty="0">
                <a:solidFill>
                  <a:srgbClr val="5C5B5C"/>
                </a:solidFill>
              </a:endParaRPr>
            </a:p>
          </p:txBody>
        </p:sp>
      </p:grp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D834A035-457E-4781-BF36-3A4E83EAD24A}"/>
              </a:ext>
            </a:extLst>
          </p:cNvPr>
          <p:cNvCxnSpPr>
            <a:cxnSpLocks/>
          </p:cNvCxnSpPr>
          <p:nvPr/>
        </p:nvCxnSpPr>
        <p:spPr>
          <a:xfrm>
            <a:off x="5486400" y="1009934"/>
            <a:ext cx="1310185" cy="518615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51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Какими бывают критерии</a:t>
            </a:r>
          </a:p>
        </p:txBody>
      </p:sp>
      <p:sp>
        <p:nvSpPr>
          <p:cNvPr id="14" name="Объект 5">
            <a:extLst>
              <a:ext uri="{FF2B5EF4-FFF2-40B4-BE49-F238E27FC236}">
                <a16:creationId xmlns:a16="http://schemas.microsoft.com/office/drawing/2014/main" id="{08B72E35-7806-4504-97B3-F0687BDD388E}"/>
              </a:ext>
            </a:extLst>
          </p:cNvPr>
          <p:cNvSpPr txBox="1">
            <a:spLocks/>
          </p:cNvSpPr>
          <p:nvPr/>
        </p:nvSpPr>
        <p:spPr>
          <a:xfrm>
            <a:off x="683317" y="1911902"/>
            <a:ext cx="8064896" cy="13681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16" name="Объект 5">
            <a:extLst>
              <a:ext uri="{FF2B5EF4-FFF2-40B4-BE49-F238E27FC236}">
                <a16:creationId xmlns:a16="http://schemas.microsoft.com/office/drawing/2014/main" id="{9CC5B05E-D705-40DD-A6C2-10B308A21648}"/>
              </a:ext>
            </a:extLst>
          </p:cNvPr>
          <p:cNvSpPr txBox="1">
            <a:spLocks/>
          </p:cNvSpPr>
          <p:nvPr/>
        </p:nvSpPr>
        <p:spPr>
          <a:xfrm>
            <a:off x="3779912" y="697626"/>
            <a:ext cx="1627119" cy="36843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Критерии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A1AD2A1C-8881-4BA0-968F-9138EE4B9902}"/>
              </a:ext>
            </a:extLst>
          </p:cNvPr>
          <p:cNvCxnSpPr>
            <a:cxnSpLocks/>
          </p:cNvCxnSpPr>
          <p:nvPr/>
        </p:nvCxnSpPr>
        <p:spPr>
          <a:xfrm flipH="1">
            <a:off x="2279176" y="996287"/>
            <a:ext cx="1351128" cy="545910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DF4EDD3-1536-4E81-8E75-0D2D15B0196F}"/>
              </a:ext>
            </a:extLst>
          </p:cNvPr>
          <p:cNvCxnSpPr>
            <a:cxnSpLocks/>
          </p:cNvCxnSpPr>
          <p:nvPr/>
        </p:nvCxnSpPr>
        <p:spPr>
          <a:xfrm flipH="1">
            <a:off x="4572000" y="1290482"/>
            <a:ext cx="3983" cy="2210526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E561F3C7-1A10-42F2-93BE-DB78A51ED90A}"/>
              </a:ext>
            </a:extLst>
          </p:cNvPr>
          <p:cNvGrpSpPr/>
          <p:nvPr/>
        </p:nvGrpSpPr>
        <p:grpSpPr>
          <a:xfrm>
            <a:off x="1439652" y="3656032"/>
            <a:ext cx="6264696" cy="1357144"/>
            <a:chOff x="1439652" y="3437396"/>
            <a:chExt cx="6264696" cy="1357144"/>
          </a:xfrm>
        </p:grpSpPr>
        <p:sp>
          <p:nvSpPr>
            <p:cNvPr id="26" name="Объект 5">
              <a:extLst>
                <a:ext uri="{FF2B5EF4-FFF2-40B4-BE49-F238E27FC236}">
                  <a16:creationId xmlns:a16="http://schemas.microsoft.com/office/drawing/2014/main" id="{1D3C977D-84E9-499A-8D07-12A53F351E6A}"/>
                </a:ext>
              </a:extLst>
            </p:cNvPr>
            <p:cNvSpPr txBox="1">
              <a:spLocks/>
            </p:cNvSpPr>
            <p:nvPr/>
          </p:nvSpPr>
          <p:spPr>
            <a:xfrm>
              <a:off x="3851922" y="3437396"/>
              <a:ext cx="1483099" cy="33612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Согласия</a:t>
              </a:r>
            </a:p>
          </p:txBody>
        </p:sp>
        <p:sp>
          <p:nvSpPr>
            <p:cNvPr id="27" name="Объект 5">
              <a:extLst>
                <a:ext uri="{FF2B5EF4-FFF2-40B4-BE49-F238E27FC236}">
                  <a16:creationId xmlns:a16="http://schemas.microsoft.com/office/drawing/2014/main" id="{206520B3-A148-4A16-A116-4F43D61584AE}"/>
                </a:ext>
              </a:extLst>
            </p:cNvPr>
            <p:cNvSpPr txBox="1">
              <a:spLocks/>
            </p:cNvSpPr>
            <p:nvPr/>
          </p:nvSpPr>
          <p:spPr>
            <a:xfrm>
              <a:off x="1439652" y="3882630"/>
              <a:ext cx="6264696" cy="911910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dirty="0">
                  <a:solidFill>
                    <a:srgbClr val="373737"/>
                  </a:solidFill>
                </a:rPr>
                <a:t>Проверяется гипотеза о виде неизвестного закона распределения</a:t>
              </a:r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FFAE87FC-503C-47EC-A2F2-DC87EAAF216D}"/>
              </a:ext>
            </a:extLst>
          </p:cNvPr>
          <p:cNvGrpSpPr/>
          <p:nvPr/>
        </p:nvGrpSpPr>
        <p:grpSpPr>
          <a:xfrm>
            <a:off x="477498" y="1592147"/>
            <a:ext cx="3686373" cy="1692837"/>
            <a:chOff x="477498" y="1400107"/>
            <a:chExt cx="3686373" cy="1692837"/>
          </a:xfrm>
        </p:grpSpPr>
        <p:sp>
          <p:nvSpPr>
            <p:cNvPr id="33" name="Объект 5">
              <a:extLst>
                <a:ext uri="{FF2B5EF4-FFF2-40B4-BE49-F238E27FC236}">
                  <a16:creationId xmlns:a16="http://schemas.microsoft.com/office/drawing/2014/main" id="{F479195B-06A1-48AB-B544-1583E0F7E08D}"/>
                </a:ext>
              </a:extLst>
            </p:cNvPr>
            <p:cNvSpPr txBox="1">
              <a:spLocks/>
            </p:cNvSpPr>
            <p:nvPr/>
          </p:nvSpPr>
          <p:spPr>
            <a:xfrm>
              <a:off x="931030" y="1400107"/>
              <a:ext cx="2779307" cy="368435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Параметрические</a:t>
              </a:r>
            </a:p>
          </p:txBody>
        </p:sp>
        <p:sp>
          <p:nvSpPr>
            <p:cNvPr id="34" name="Объект 5">
              <a:extLst>
                <a:ext uri="{FF2B5EF4-FFF2-40B4-BE49-F238E27FC236}">
                  <a16:creationId xmlns:a16="http://schemas.microsoft.com/office/drawing/2014/main" id="{CD51506E-A8E0-4228-8F6A-811D1CFE41BF}"/>
                </a:ext>
              </a:extLst>
            </p:cNvPr>
            <p:cNvSpPr txBox="1">
              <a:spLocks/>
            </p:cNvSpPr>
            <p:nvPr/>
          </p:nvSpPr>
          <p:spPr>
            <a:xfrm>
              <a:off x="477498" y="1876899"/>
              <a:ext cx="3686373" cy="121604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dirty="0">
                  <a:solidFill>
                    <a:srgbClr val="373737"/>
                  </a:solidFill>
                </a:rPr>
                <a:t>Включают в себя расчёт параметров конкретного распределения</a:t>
              </a:r>
            </a:p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None/>
              </a:pPr>
              <a:endParaRPr lang="ru-RU" sz="2400" b="1" dirty="0">
                <a:solidFill>
                  <a:srgbClr val="5C5B5C"/>
                </a:solidFill>
              </a:endParaRPr>
            </a:p>
          </p:txBody>
        </p:sp>
      </p:grp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8D67AE33-61C6-4E39-BEB1-5DA52B1FBF6D}"/>
              </a:ext>
            </a:extLst>
          </p:cNvPr>
          <p:cNvCxnSpPr>
            <a:cxnSpLocks/>
          </p:cNvCxnSpPr>
          <p:nvPr/>
        </p:nvCxnSpPr>
        <p:spPr>
          <a:xfrm>
            <a:off x="5486400" y="1009934"/>
            <a:ext cx="1310185" cy="518615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631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Какими бывают критерии</a:t>
            </a:r>
          </a:p>
        </p:txBody>
      </p:sp>
      <p:sp>
        <p:nvSpPr>
          <p:cNvPr id="21" name="Объект 5">
            <a:extLst>
              <a:ext uri="{FF2B5EF4-FFF2-40B4-BE49-F238E27FC236}">
                <a16:creationId xmlns:a16="http://schemas.microsoft.com/office/drawing/2014/main" id="{6B330C29-D72C-4438-A312-12C85063EBD8}"/>
              </a:ext>
            </a:extLst>
          </p:cNvPr>
          <p:cNvSpPr txBox="1">
            <a:spLocks/>
          </p:cNvSpPr>
          <p:nvPr/>
        </p:nvSpPr>
        <p:spPr>
          <a:xfrm>
            <a:off x="683317" y="1911902"/>
            <a:ext cx="8064896" cy="13681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23" name="Объект 5">
            <a:extLst>
              <a:ext uri="{FF2B5EF4-FFF2-40B4-BE49-F238E27FC236}">
                <a16:creationId xmlns:a16="http://schemas.microsoft.com/office/drawing/2014/main" id="{7F1718DC-2F08-4435-9CA5-B13217CA126B}"/>
              </a:ext>
            </a:extLst>
          </p:cNvPr>
          <p:cNvSpPr txBox="1">
            <a:spLocks/>
          </p:cNvSpPr>
          <p:nvPr/>
        </p:nvSpPr>
        <p:spPr>
          <a:xfrm>
            <a:off x="3779912" y="697626"/>
            <a:ext cx="1627119" cy="36843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Критерии</a:t>
            </a:r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42EDCAF9-CECC-4989-8731-F1F685BFB353}"/>
              </a:ext>
            </a:extLst>
          </p:cNvPr>
          <p:cNvCxnSpPr>
            <a:cxnSpLocks/>
          </p:cNvCxnSpPr>
          <p:nvPr/>
        </p:nvCxnSpPr>
        <p:spPr>
          <a:xfrm flipH="1">
            <a:off x="2279176" y="996287"/>
            <a:ext cx="1351128" cy="545910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2E5DA30A-9130-4061-9EAF-0F7982220B7A}"/>
              </a:ext>
            </a:extLst>
          </p:cNvPr>
          <p:cNvCxnSpPr>
            <a:cxnSpLocks/>
          </p:cNvCxnSpPr>
          <p:nvPr/>
        </p:nvCxnSpPr>
        <p:spPr>
          <a:xfrm flipH="1">
            <a:off x="4572000" y="1290482"/>
            <a:ext cx="3983" cy="2210526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EB77E30F-65EA-4418-B4EC-A0025415501B}"/>
              </a:ext>
            </a:extLst>
          </p:cNvPr>
          <p:cNvGrpSpPr/>
          <p:nvPr/>
        </p:nvGrpSpPr>
        <p:grpSpPr>
          <a:xfrm>
            <a:off x="1439652" y="3656032"/>
            <a:ext cx="6264696" cy="1357144"/>
            <a:chOff x="1439652" y="3437396"/>
            <a:chExt cx="6264696" cy="1357144"/>
          </a:xfrm>
        </p:grpSpPr>
        <p:sp>
          <p:nvSpPr>
            <p:cNvPr id="27" name="Объект 5">
              <a:extLst>
                <a:ext uri="{FF2B5EF4-FFF2-40B4-BE49-F238E27FC236}">
                  <a16:creationId xmlns:a16="http://schemas.microsoft.com/office/drawing/2014/main" id="{A9711072-7AD9-4987-B534-3D0585CE78BF}"/>
                </a:ext>
              </a:extLst>
            </p:cNvPr>
            <p:cNvSpPr txBox="1">
              <a:spLocks/>
            </p:cNvSpPr>
            <p:nvPr/>
          </p:nvSpPr>
          <p:spPr>
            <a:xfrm>
              <a:off x="3851922" y="3437396"/>
              <a:ext cx="1483099" cy="33612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Согласия</a:t>
              </a:r>
            </a:p>
          </p:txBody>
        </p:sp>
        <p:sp>
          <p:nvSpPr>
            <p:cNvPr id="28" name="Объект 5">
              <a:extLst>
                <a:ext uri="{FF2B5EF4-FFF2-40B4-BE49-F238E27FC236}">
                  <a16:creationId xmlns:a16="http://schemas.microsoft.com/office/drawing/2014/main" id="{AC6B56CD-7B58-42AD-9D12-6E4C04FB9B80}"/>
                </a:ext>
              </a:extLst>
            </p:cNvPr>
            <p:cNvSpPr txBox="1">
              <a:spLocks/>
            </p:cNvSpPr>
            <p:nvPr/>
          </p:nvSpPr>
          <p:spPr>
            <a:xfrm>
              <a:off x="1439652" y="3882630"/>
              <a:ext cx="6264696" cy="911910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dirty="0">
                  <a:solidFill>
                    <a:srgbClr val="373737"/>
                  </a:solidFill>
                </a:rPr>
                <a:t>Проверяется гипотеза о виде неизвестного закона распределения</a:t>
              </a:r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BDF302BD-A752-4C57-8AAD-B87C7D810305}"/>
              </a:ext>
            </a:extLst>
          </p:cNvPr>
          <p:cNvGrpSpPr/>
          <p:nvPr/>
        </p:nvGrpSpPr>
        <p:grpSpPr>
          <a:xfrm>
            <a:off x="477498" y="1592147"/>
            <a:ext cx="3686373" cy="1692837"/>
            <a:chOff x="477498" y="1400107"/>
            <a:chExt cx="3686373" cy="1692837"/>
          </a:xfrm>
        </p:grpSpPr>
        <p:sp>
          <p:nvSpPr>
            <p:cNvPr id="37" name="Объект 5">
              <a:extLst>
                <a:ext uri="{FF2B5EF4-FFF2-40B4-BE49-F238E27FC236}">
                  <a16:creationId xmlns:a16="http://schemas.microsoft.com/office/drawing/2014/main" id="{EB2F294E-CBB7-4771-8793-2798363DA5F6}"/>
                </a:ext>
              </a:extLst>
            </p:cNvPr>
            <p:cNvSpPr txBox="1">
              <a:spLocks/>
            </p:cNvSpPr>
            <p:nvPr/>
          </p:nvSpPr>
          <p:spPr>
            <a:xfrm>
              <a:off x="931030" y="1400107"/>
              <a:ext cx="2779307" cy="368435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Параметрические</a:t>
              </a:r>
            </a:p>
          </p:txBody>
        </p:sp>
        <p:sp>
          <p:nvSpPr>
            <p:cNvPr id="41" name="Объект 5">
              <a:extLst>
                <a:ext uri="{FF2B5EF4-FFF2-40B4-BE49-F238E27FC236}">
                  <a16:creationId xmlns:a16="http://schemas.microsoft.com/office/drawing/2014/main" id="{EA7CD20C-3A88-4AB4-AB30-9D153D666495}"/>
                </a:ext>
              </a:extLst>
            </p:cNvPr>
            <p:cNvSpPr txBox="1">
              <a:spLocks/>
            </p:cNvSpPr>
            <p:nvPr/>
          </p:nvSpPr>
          <p:spPr>
            <a:xfrm>
              <a:off x="477498" y="1876899"/>
              <a:ext cx="3686373" cy="121604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dirty="0">
                  <a:solidFill>
                    <a:srgbClr val="373737"/>
                  </a:solidFill>
                </a:rPr>
                <a:t>Включают в себя расчёт параметров конкретного распределения</a:t>
              </a:r>
            </a:p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None/>
              </a:pPr>
              <a:endParaRPr lang="ru-RU" sz="2400" b="1" dirty="0">
                <a:solidFill>
                  <a:srgbClr val="5C5B5C"/>
                </a:solidFill>
              </a:endParaRPr>
            </a:p>
          </p:txBody>
        </p: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7AC7A512-37F5-4610-947D-AD9DC28AE68A}"/>
              </a:ext>
            </a:extLst>
          </p:cNvPr>
          <p:cNvGrpSpPr/>
          <p:nvPr/>
        </p:nvGrpSpPr>
        <p:grpSpPr>
          <a:xfrm>
            <a:off x="4932040" y="1577240"/>
            <a:ext cx="3731347" cy="1707744"/>
            <a:chOff x="4932040" y="1414348"/>
            <a:chExt cx="3731347" cy="1707744"/>
          </a:xfrm>
        </p:grpSpPr>
        <p:sp>
          <p:nvSpPr>
            <p:cNvPr id="43" name="Объект 5">
              <a:extLst>
                <a:ext uri="{FF2B5EF4-FFF2-40B4-BE49-F238E27FC236}">
                  <a16:creationId xmlns:a16="http://schemas.microsoft.com/office/drawing/2014/main" id="{66A3BE16-0FC5-46A8-9E93-242B4130F932}"/>
                </a:ext>
              </a:extLst>
            </p:cNvPr>
            <p:cNvSpPr txBox="1">
              <a:spLocks/>
            </p:cNvSpPr>
            <p:nvPr/>
          </p:nvSpPr>
          <p:spPr>
            <a:xfrm>
              <a:off x="5212977" y="1414348"/>
              <a:ext cx="3168099" cy="438302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Непараметрические</a:t>
              </a:r>
            </a:p>
          </p:txBody>
        </p:sp>
        <p:sp>
          <p:nvSpPr>
            <p:cNvPr id="44" name="Объект 5">
              <a:extLst>
                <a:ext uri="{FF2B5EF4-FFF2-40B4-BE49-F238E27FC236}">
                  <a16:creationId xmlns:a16="http://schemas.microsoft.com/office/drawing/2014/main" id="{A909AAC7-395B-452D-BEE5-F54E826CAD6E}"/>
                </a:ext>
              </a:extLst>
            </p:cNvPr>
            <p:cNvSpPr txBox="1">
              <a:spLocks/>
            </p:cNvSpPr>
            <p:nvPr/>
          </p:nvSpPr>
          <p:spPr>
            <a:xfrm>
              <a:off x="4932040" y="1906046"/>
              <a:ext cx="3731347" cy="1216046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dirty="0">
                  <a:solidFill>
                    <a:srgbClr val="373737"/>
                  </a:solidFill>
                </a:rPr>
                <a:t>Не завязаны на конкретное распределение</a:t>
              </a:r>
            </a:p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None/>
              </a:pPr>
              <a:endParaRPr lang="ru-RU" sz="2400" b="1" dirty="0"/>
            </a:p>
          </p:txBody>
        </p:sp>
      </p:grp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8D3B8621-96C6-42E3-9A81-FDDD952A5534}"/>
              </a:ext>
            </a:extLst>
          </p:cNvPr>
          <p:cNvCxnSpPr>
            <a:cxnSpLocks/>
          </p:cNvCxnSpPr>
          <p:nvPr/>
        </p:nvCxnSpPr>
        <p:spPr>
          <a:xfrm>
            <a:off x="5486400" y="1009934"/>
            <a:ext cx="1310185" cy="518615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07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Какими бывают критерии</a:t>
            </a:r>
          </a:p>
        </p:txBody>
      </p:sp>
      <p:sp>
        <p:nvSpPr>
          <p:cNvPr id="18" name="Rectangle 28">
            <a:extLst>
              <a:ext uri="{FF2B5EF4-FFF2-40B4-BE49-F238E27FC236}">
                <a16:creationId xmlns:a16="http://schemas.microsoft.com/office/drawing/2014/main" id="{4B83720B-645A-43B7-A157-8C61B9EEB787}"/>
              </a:ext>
            </a:extLst>
          </p:cNvPr>
          <p:cNvSpPr/>
          <p:nvPr/>
        </p:nvSpPr>
        <p:spPr>
          <a:xfrm>
            <a:off x="395536" y="1513908"/>
            <a:ext cx="3765739" cy="1843084"/>
          </a:xfrm>
          <a:prstGeom prst="rect">
            <a:avLst/>
          </a:prstGeom>
          <a:noFill/>
          <a:ln w="41275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1" name="Объект 5">
            <a:extLst>
              <a:ext uri="{FF2B5EF4-FFF2-40B4-BE49-F238E27FC236}">
                <a16:creationId xmlns:a16="http://schemas.microsoft.com/office/drawing/2014/main" id="{3050C96B-AAAD-4AE3-B21D-FD25495B8AC4}"/>
              </a:ext>
            </a:extLst>
          </p:cNvPr>
          <p:cNvSpPr txBox="1">
            <a:spLocks/>
          </p:cNvSpPr>
          <p:nvPr/>
        </p:nvSpPr>
        <p:spPr>
          <a:xfrm>
            <a:off x="683317" y="1911902"/>
            <a:ext cx="8064896" cy="13681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23" name="Объект 5">
            <a:extLst>
              <a:ext uri="{FF2B5EF4-FFF2-40B4-BE49-F238E27FC236}">
                <a16:creationId xmlns:a16="http://schemas.microsoft.com/office/drawing/2014/main" id="{8F5A7002-6A21-4C84-8E33-C3A019D9066F}"/>
              </a:ext>
            </a:extLst>
          </p:cNvPr>
          <p:cNvSpPr txBox="1">
            <a:spLocks/>
          </p:cNvSpPr>
          <p:nvPr/>
        </p:nvSpPr>
        <p:spPr>
          <a:xfrm>
            <a:off x="3779912" y="697626"/>
            <a:ext cx="1627119" cy="36843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Критерии</a:t>
            </a:r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6DFFCC51-9C7B-48EE-A09C-42AAAD0CB12A}"/>
              </a:ext>
            </a:extLst>
          </p:cNvPr>
          <p:cNvCxnSpPr>
            <a:cxnSpLocks/>
          </p:cNvCxnSpPr>
          <p:nvPr/>
        </p:nvCxnSpPr>
        <p:spPr>
          <a:xfrm flipH="1">
            <a:off x="2279176" y="996287"/>
            <a:ext cx="1351128" cy="545910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C96F7902-59F3-4FAA-AD59-06DA1D50D908}"/>
              </a:ext>
            </a:extLst>
          </p:cNvPr>
          <p:cNvCxnSpPr>
            <a:cxnSpLocks/>
          </p:cNvCxnSpPr>
          <p:nvPr/>
        </p:nvCxnSpPr>
        <p:spPr>
          <a:xfrm flipH="1">
            <a:off x="4572000" y="1290482"/>
            <a:ext cx="3983" cy="2210526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2FC8932E-86D1-4E87-A687-0F19421BF983}"/>
              </a:ext>
            </a:extLst>
          </p:cNvPr>
          <p:cNvGrpSpPr/>
          <p:nvPr/>
        </p:nvGrpSpPr>
        <p:grpSpPr>
          <a:xfrm>
            <a:off x="1439652" y="3656032"/>
            <a:ext cx="6264696" cy="1357144"/>
            <a:chOff x="1439652" y="3437396"/>
            <a:chExt cx="6264696" cy="1357144"/>
          </a:xfrm>
        </p:grpSpPr>
        <p:sp>
          <p:nvSpPr>
            <p:cNvPr id="27" name="Объект 5">
              <a:extLst>
                <a:ext uri="{FF2B5EF4-FFF2-40B4-BE49-F238E27FC236}">
                  <a16:creationId xmlns:a16="http://schemas.microsoft.com/office/drawing/2014/main" id="{7960F71B-AD3B-41FE-B7D6-FDAEDE11B3A5}"/>
                </a:ext>
              </a:extLst>
            </p:cNvPr>
            <p:cNvSpPr txBox="1">
              <a:spLocks/>
            </p:cNvSpPr>
            <p:nvPr/>
          </p:nvSpPr>
          <p:spPr>
            <a:xfrm>
              <a:off x="3851922" y="3437396"/>
              <a:ext cx="1483099" cy="33612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Согласия</a:t>
              </a:r>
            </a:p>
          </p:txBody>
        </p:sp>
        <p:sp>
          <p:nvSpPr>
            <p:cNvPr id="28" name="Объект 5">
              <a:extLst>
                <a:ext uri="{FF2B5EF4-FFF2-40B4-BE49-F238E27FC236}">
                  <a16:creationId xmlns:a16="http://schemas.microsoft.com/office/drawing/2014/main" id="{3F6A9362-9405-4026-904F-9578A666BCE1}"/>
                </a:ext>
              </a:extLst>
            </p:cNvPr>
            <p:cNvSpPr txBox="1">
              <a:spLocks/>
            </p:cNvSpPr>
            <p:nvPr/>
          </p:nvSpPr>
          <p:spPr>
            <a:xfrm>
              <a:off x="1439652" y="3882630"/>
              <a:ext cx="6264696" cy="911910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dirty="0">
                  <a:solidFill>
                    <a:srgbClr val="373737"/>
                  </a:solidFill>
                </a:rPr>
                <a:t>Проверяется гипотеза о виде неизвестного закона распределения</a:t>
              </a:r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8E4B7692-3452-41F6-A35D-EF1156D0AE71}"/>
              </a:ext>
            </a:extLst>
          </p:cNvPr>
          <p:cNvGrpSpPr/>
          <p:nvPr/>
        </p:nvGrpSpPr>
        <p:grpSpPr>
          <a:xfrm>
            <a:off x="477498" y="1592147"/>
            <a:ext cx="3686373" cy="1692837"/>
            <a:chOff x="477498" y="1400107"/>
            <a:chExt cx="3686373" cy="1692837"/>
          </a:xfrm>
        </p:grpSpPr>
        <p:sp>
          <p:nvSpPr>
            <p:cNvPr id="37" name="Объект 5">
              <a:extLst>
                <a:ext uri="{FF2B5EF4-FFF2-40B4-BE49-F238E27FC236}">
                  <a16:creationId xmlns:a16="http://schemas.microsoft.com/office/drawing/2014/main" id="{353049C5-4D4C-4931-B0C1-6CB1E21FCE02}"/>
                </a:ext>
              </a:extLst>
            </p:cNvPr>
            <p:cNvSpPr txBox="1">
              <a:spLocks/>
            </p:cNvSpPr>
            <p:nvPr/>
          </p:nvSpPr>
          <p:spPr>
            <a:xfrm>
              <a:off x="931030" y="1400107"/>
              <a:ext cx="2779307" cy="368435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Параметрические</a:t>
              </a:r>
            </a:p>
          </p:txBody>
        </p:sp>
        <p:sp>
          <p:nvSpPr>
            <p:cNvPr id="43" name="Объект 5">
              <a:extLst>
                <a:ext uri="{FF2B5EF4-FFF2-40B4-BE49-F238E27FC236}">
                  <a16:creationId xmlns:a16="http://schemas.microsoft.com/office/drawing/2014/main" id="{3DC0139A-C25C-4324-AD4D-43B50F7F3AAC}"/>
                </a:ext>
              </a:extLst>
            </p:cNvPr>
            <p:cNvSpPr txBox="1">
              <a:spLocks/>
            </p:cNvSpPr>
            <p:nvPr/>
          </p:nvSpPr>
          <p:spPr>
            <a:xfrm>
              <a:off x="477498" y="1876899"/>
              <a:ext cx="3686373" cy="121604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dirty="0">
                  <a:solidFill>
                    <a:srgbClr val="373737"/>
                  </a:solidFill>
                </a:rPr>
                <a:t>Включают в себя расчёт параметров конкретного распределения</a:t>
              </a:r>
            </a:p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None/>
              </a:pPr>
              <a:endParaRPr lang="ru-RU" sz="2400" b="1" dirty="0">
                <a:solidFill>
                  <a:srgbClr val="5C5B5C"/>
                </a:solidFill>
              </a:endParaRPr>
            </a:p>
          </p:txBody>
        </p: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79343C0C-1626-4802-977B-837017DBDCB2}"/>
              </a:ext>
            </a:extLst>
          </p:cNvPr>
          <p:cNvGrpSpPr/>
          <p:nvPr/>
        </p:nvGrpSpPr>
        <p:grpSpPr>
          <a:xfrm>
            <a:off x="4932040" y="1577240"/>
            <a:ext cx="3731347" cy="1707744"/>
            <a:chOff x="4932040" y="1414348"/>
            <a:chExt cx="3731347" cy="1707744"/>
          </a:xfrm>
        </p:grpSpPr>
        <p:sp>
          <p:nvSpPr>
            <p:cNvPr id="45" name="Объект 5">
              <a:extLst>
                <a:ext uri="{FF2B5EF4-FFF2-40B4-BE49-F238E27FC236}">
                  <a16:creationId xmlns:a16="http://schemas.microsoft.com/office/drawing/2014/main" id="{B46A6E64-982F-46FC-92CC-C775F18DE9E9}"/>
                </a:ext>
              </a:extLst>
            </p:cNvPr>
            <p:cNvSpPr txBox="1">
              <a:spLocks/>
            </p:cNvSpPr>
            <p:nvPr/>
          </p:nvSpPr>
          <p:spPr>
            <a:xfrm>
              <a:off x="5212977" y="1414348"/>
              <a:ext cx="3168099" cy="438302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Непараметрические</a:t>
              </a:r>
            </a:p>
          </p:txBody>
        </p:sp>
        <p:sp>
          <p:nvSpPr>
            <p:cNvPr id="46" name="Объект 5">
              <a:extLst>
                <a:ext uri="{FF2B5EF4-FFF2-40B4-BE49-F238E27FC236}">
                  <a16:creationId xmlns:a16="http://schemas.microsoft.com/office/drawing/2014/main" id="{498CFCA7-5AB0-4070-8FCB-E8D4DE822236}"/>
                </a:ext>
              </a:extLst>
            </p:cNvPr>
            <p:cNvSpPr txBox="1">
              <a:spLocks/>
            </p:cNvSpPr>
            <p:nvPr/>
          </p:nvSpPr>
          <p:spPr>
            <a:xfrm>
              <a:off x="4932040" y="1906046"/>
              <a:ext cx="3731347" cy="1216046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dirty="0">
                  <a:solidFill>
                    <a:srgbClr val="373737"/>
                  </a:solidFill>
                </a:rPr>
                <a:t>Не завязаны на конкретное распределение</a:t>
              </a:r>
            </a:p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None/>
              </a:pPr>
              <a:endParaRPr lang="ru-RU" sz="2400" b="1" dirty="0"/>
            </a:p>
          </p:txBody>
        </p:sp>
      </p:grp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735CEC6B-C2E7-4D0A-9A73-3106F7D6DC3B}"/>
              </a:ext>
            </a:extLst>
          </p:cNvPr>
          <p:cNvCxnSpPr>
            <a:cxnSpLocks/>
          </p:cNvCxnSpPr>
          <p:nvPr/>
        </p:nvCxnSpPr>
        <p:spPr>
          <a:xfrm>
            <a:off x="5486400" y="1009934"/>
            <a:ext cx="1310185" cy="518615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094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7735876-71AA-D642-A9E5-1B8C12C92089}"/>
              </a:ext>
            </a:extLst>
          </p:cNvPr>
          <p:cNvSpPr/>
          <p:nvPr/>
        </p:nvSpPr>
        <p:spPr>
          <a:xfrm>
            <a:off x="395536" y="1513908"/>
            <a:ext cx="3765739" cy="1843084"/>
          </a:xfrm>
          <a:prstGeom prst="rect">
            <a:avLst/>
          </a:prstGeom>
          <a:noFill/>
          <a:ln w="41275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Какими бывают критерии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E5FF6524-3518-BE47-8ECC-7F8AF11E0E89}"/>
              </a:ext>
            </a:extLst>
          </p:cNvPr>
          <p:cNvSpPr txBox="1">
            <a:spLocks/>
          </p:cNvSpPr>
          <p:nvPr/>
        </p:nvSpPr>
        <p:spPr>
          <a:xfrm>
            <a:off x="683317" y="1911902"/>
            <a:ext cx="8064896" cy="13681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10" name="Объект 5">
            <a:extLst>
              <a:ext uri="{FF2B5EF4-FFF2-40B4-BE49-F238E27FC236}">
                <a16:creationId xmlns:a16="http://schemas.microsoft.com/office/drawing/2014/main" id="{DA15DC76-37E8-A545-A3B2-FB79AE692F6C}"/>
              </a:ext>
            </a:extLst>
          </p:cNvPr>
          <p:cNvSpPr txBox="1">
            <a:spLocks/>
          </p:cNvSpPr>
          <p:nvPr/>
        </p:nvSpPr>
        <p:spPr>
          <a:xfrm>
            <a:off x="3779912" y="697626"/>
            <a:ext cx="1627119" cy="36843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Критерии</a:t>
            </a:r>
          </a:p>
        </p:txBody>
      </p:sp>
      <p:sp>
        <p:nvSpPr>
          <p:cNvPr id="13" name="Объект 5">
            <a:extLst>
              <a:ext uri="{FF2B5EF4-FFF2-40B4-BE49-F238E27FC236}">
                <a16:creationId xmlns:a16="http://schemas.microsoft.com/office/drawing/2014/main" id="{214933BB-8764-8744-8CD8-77300FD608AA}"/>
              </a:ext>
            </a:extLst>
          </p:cNvPr>
          <p:cNvSpPr txBox="1">
            <a:spLocks/>
          </p:cNvSpPr>
          <p:nvPr/>
        </p:nvSpPr>
        <p:spPr>
          <a:xfrm>
            <a:off x="539552" y="5101448"/>
            <a:ext cx="8270715" cy="14959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Есть и другие группы критериев</a:t>
            </a:r>
            <a:r>
              <a:rPr lang="en-US" sz="2400" b="1" dirty="0">
                <a:solidFill>
                  <a:srgbClr val="28516A"/>
                </a:solidFill>
              </a:rPr>
              <a:t>. </a:t>
            </a:r>
            <a:r>
              <a:rPr lang="ru-RU" sz="2400" dirty="0">
                <a:solidFill>
                  <a:srgbClr val="373737"/>
                </a:solidFill>
              </a:rPr>
              <a:t>Любое математически формализованное правило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по которому проверяется гипотеза, можно назвать критерием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r>
              <a:rPr lang="en-US" sz="2400" b="1" dirty="0">
                <a:solidFill>
                  <a:srgbClr val="373737"/>
                </a:solidFill>
              </a:rPr>
              <a:t> </a:t>
            </a:r>
            <a:endParaRPr lang="ru-RU" sz="2400" dirty="0">
              <a:solidFill>
                <a:srgbClr val="373737"/>
              </a:solidFill>
            </a:endParaRP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4F13D99D-6DE6-214E-9254-7697F7C52520}"/>
              </a:ext>
            </a:extLst>
          </p:cNvPr>
          <p:cNvCxnSpPr>
            <a:cxnSpLocks/>
          </p:cNvCxnSpPr>
          <p:nvPr/>
        </p:nvCxnSpPr>
        <p:spPr>
          <a:xfrm flipH="1">
            <a:off x="2279176" y="996287"/>
            <a:ext cx="1351128" cy="545910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7C7EC71D-AFFB-3248-9A52-DD88EF2E7E9C}"/>
              </a:ext>
            </a:extLst>
          </p:cNvPr>
          <p:cNvCxnSpPr>
            <a:cxnSpLocks/>
          </p:cNvCxnSpPr>
          <p:nvPr/>
        </p:nvCxnSpPr>
        <p:spPr>
          <a:xfrm flipH="1">
            <a:off x="4572000" y="1290482"/>
            <a:ext cx="3983" cy="2210526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774F1C43-E4E2-4BB3-A7B5-BA4B151FA9A8}"/>
              </a:ext>
            </a:extLst>
          </p:cNvPr>
          <p:cNvGrpSpPr/>
          <p:nvPr/>
        </p:nvGrpSpPr>
        <p:grpSpPr>
          <a:xfrm>
            <a:off x="1439652" y="3656032"/>
            <a:ext cx="6264696" cy="1357144"/>
            <a:chOff x="1439652" y="3437396"/>
            <a:chExt cx="6264696" cy="1357144"/>
          </a:xfrm>
        </p:grpSpPr>
        <p:sp>
          <p:nvSpPr>
            <p:cNvPr id="26" name="Объект 5">
              <a:extLst>
                <a:ext uri="{FF2B5EF4-FFF2-40B4-BE49-F238E27FC236}">
                  <a16:creationId xmlns:a16="http://schemas.microsoft.com/office/drawing/2014/main" id="{12BA8F19-8EBD-C346-AD05-5BFE71F73E2C}"/>
                </a:ext>
              </a:extLst>
            </p:cNvPr>
            <p:cNvSpPr txBox="1">
              <a:spLocks/>
            </p:cNvSpPr>
            <p:nvPr/>
          </p:nvSpPr>
          <p:spPr>
            <a:xfrm>
              <a:off x="3851922" y="3437396"/>
              <a:ext cx="1483099" cy="33612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Согласия</a:t>
              </a:r>
            </a:p>
          </p:txBody>
        </p:sp>
        <p:sp>
          <p:nvSpPr>
            <p:cNvPr id="27" name="Объект 5">
              <a:extLst>
                <a:ext uri="{FF2B5EF4-FFF2-40B4-BE49-F238E27FC236}">
                  <a16:creationId xmlns:a16="http://schemas.microsoft.com/office/drawing/2014/main" id="{1B7CFE17-00CC-5F44-99D9-BB5D48115F54}"/>
                </a:ext>
              </a:extLst>
            </p:cNvPr>
            <p:cNvSpPr txBox="1">
              <a:spLocks/>
            </p:cNvSpPr>
            <p:nvPr/>
          </p:nvSpPr>
          <p:spPr>
            <a:xfrm>
              <a:off x="1439652" y="3882630"/>
              <a:ext cx="6264696" cy="911910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dirty="0">
                  <a:solidFill>
                    <a:srgbClr val="373737"/>
                  </a:solidFill>
                </a:rPr>
                <a:t>Проверяется гипотеза о виде неизвестного закона распределения</a:t>
              </a:r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A68EF527-7059-45A5-8482-9FB1DCA16844}"/>
              </a:ext>
            </a:extLst>
          </p:cNvPr>
          <p:cNvGrpSpPr/>
          <p:nvPr/>
        </p:nvGrpSpPr>
        <p:grpSpPr>
          <a:xfrm>
            <a:off x="477498" y="1592147"/>
            <a:ext cx="3686373" cy="1692837"/>
            <a:chOff x="477498" y="1400107"/>
            <a:chExt cx="3686373" cy="1692837"/>
          </a:xfrm>
        </p:grpSpPr>
        <p:sp>
          <p:nvSpPr>
            <p:cNvPr id="16" name="Объект 5">
              <a:extLst>
                <a:ext uri="{FF2B5EF4-FFF2-40B4-BE49-F238E27FC236}">
                  <a16:creationId xmlns:a16="http://schemas.microsoft.com/office/drawing/2014/main" id="{E3539242-7207-DA4A-A222-72EDC6386664}"/>
                </a:ext>
              </a:extLst>
            </p:cNvPr>
            <p:cNvSpPr txBox="1">
              <a:spLocks/>
            </p:cNvSpPr>
            <p:nvPr/>
          </p:nvSpPr>
          <p:spPr>
            <a:xfrm>
              <a:off x="931030" y="1400107"/>
              <a:ext cx="2779307" cy="368435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Параметрические</a:t>
              </a:r>
            </a:p>
          </p:txBody>
        </p:sp>
        <p:sp>
          <p:nvSpPr>
            <p:cNvPr id="33" name="Объект 5">
              <a:extLst>
                <a:ext uri="{FF2B5EF4-FFF2-40B4-BE49-F238E27FC236}">
                  <a16:creationId xmlns:a16="http://schemas.microsoft.com/office/drawing/2014/main" id="{FDC02A33-4072-1540-A491-C417996E7AF6}"/>
                </a:ext>
              </a:extLst>
            </p:cNvPr>
            <p:cNvSpPr txBox="1">
              <a:spLocks/>
            </p:cNvSpPr>
            <p:nvPr/>
          </p:nvSpPr>
          <p:spPr>
            <a:xfrm>
              <a:off x="477498" y="1876899"/>
              <a:ext cx="3686373" cy="121604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dirty="0">
                  <a:solidFill>
                    <a:srgbClr val="373737"/>
                  </a:solidFill>
                </a:rPr>
                <a:t>Включают в себя расчёт параметров конкретного распределения</a:t>
              </a:r>
            </a:p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None/>
              </a:pPr>
              <a:endParaRPr lang="ru-RU" sz="2400" b="1" dirty="0">
                <a:solidFill>
                  <a:srgbClr val="5C5B5C"/>
                </a:solidFill>
              </a:endParaRPr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A85F8245-3705-414E-8C33-40DD5B1CCD54}"/>
              </a:ext>
            </a:extLst>
          </p:cNvPr>
          <p:cNvGrpSpPr/>
          <p:nvPr/>
        </p:nvGrpSpPr>
        <p:grpSpPr>
          <a:xfrm>
            <a:off x="4932040" y="1577240"/>
            <a:ext cx="3731347" cy="1707744"/>
            <a:chOff x="4932040" y="1414348"/>
            <a:chExt cx="3731347" cy="1707744"/>
          </a:xfrm>
        </p:grpSpPr>
        <p:sp>
          <p:nvSpPr>
            <p:cNvPr id="25" name="Объект 5">
              <a:extLst>
                <a:ext uri="{FF2B5EF4-FFF2-40B4-BE49-F238E27FC236}">
                  <a16:creationId xmlns:a16="http://schemas.microsoft.com/office/drawing/2014/main" id="{7FB971B7-0D40-4945-A394-5BAB9EE9C333}"/>
                </a:ext>
              </a:extLst>
            </p:cNvPr>
            <p:cNvSpPr txBox="1">
              <a:spLocks/>
            </p:cNvSpPr>
            <p:nvPr/>
          </p:nvSpPr>
          <p:spPr>
            <a:xfrm>
              <a:off x="5212977" y="1414348"/>
              <a:ext cx="3168099" cy="438302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Непараметрические</a:t>
              </a:r>
            </a:p>
          </p:txBody>
        </p:sp>
        <p:sp>
          <p:nvSpPr>
            <p:cNvPr id="37" name="Объект 5">
              <a:extLst>
                <a:ext uri="{FF2B5EF4-FFF2-40B4-BE49-F238E27FC236}">
                  <a16:creationId xmlns:a16="http://schemas.microsoft.com/office/drawing/2014/main" id="{B229276D-FE83-6644-8103-0E924D6C9967}"/>
                </a:ext>
              </a:extLst>
            </p:cNvPr>
            <p:cNvSpPr txBox="1">
              <a:spLocks/>
            </p:cNvSpPr>
            <p:nvPr/>
          </p:nvSpPr>
          <p:spPr>
            <a:xfrm>
              <a:off x="4932040" y="1906046"/>
              <a:ext cx="3731347" cy="1216046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dirty="0">
                  <a:solidFill>
                    <a:srgbClr val="373737"/>
                  </a:solidFill>
                </a:rPr>
                <a:t>Не завязаны на конкретное распределение</a:t>
              </a:r>
            </a:p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None/>
              </a:pPr>
              <a:endParaRPr lang="ru-RU" sz="2400" b="1" dirty="0"/>
            </a:p>
          </p:txBody>
        </p:sp>
      </p:grp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99BD83E9-9F91-4412-99A4-AB479EC30686}"/>
              </a:ext>
            </a:extLst>
          </p:cNvPr>
          <p:cNvCxnSpPr>
            <a:cxnSpLocks/>
          </p:cNvCxnSpPr>
          <p:nvPr/>
        </p:nvCxnSpPr>
        <p:spPr>
          <a:xfrm>
            <a:off x="5486400" y="1009934"/>
            <a:ext cx="1310185" cy="518615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61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-1288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Схема математической статистики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Выборка:">
                <a:extLst>
                  <a:ext uri="{FF2B5EF4-FFF2-40B4-BE49-F238E27FC236}">
                    <a16:creationId xmlns:a16="http://schemas.microsoft.com/office/drawing/2014/main" id="{7B1BFA6F-FBC2-4DF6-B57E-7D6AF7191169}"/>
                  </a:ext>
                </a:extLst>
              </p:cNvPr>
              <p:cNvSpPr txBox="1"/>
              <p:nvPr/>
            </p:nvSpPr>
            <p:spPr>
              <a:xfrm>
                <a:off x="539552" y="692696"/>
                <a:ext cx="2649153" cy="407804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90000" tIns="19050" rIns="46800" bIns="19050" anchor="t">
                <a:spAutoFit/>
              </a:bodyPr>
              <a:lstStyle/>
              <a:p>
                <a:pPr marL="9525" lvl="2" defTabSz="457200">
                  <a:spcBef>
                    <a:spcPts val="1200"/>
                  </a:spcBef>
                  <a:defRPr sz="22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sz="2400" dirty="0" err="1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Выборка</a:t>
                </a:r>
                <a:r>
                  <a:rPr sz="2400" dirty="0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:</a:t>
                </a:r>
                <a:r>
                  <a:rPr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sz="2400" dirty="0">
                  <a:solidFill>
                    <a:srgbClr val="2658A1"/>
                  </a:solidFill>
                </a:endParaRPr>
              </a:p>
            </p:txBody>
          </p:sp>
        </mc:Choice>
        <mc:Fallback xmlns="">
          <p:sp>
            <p:nvSpPr>
              <p:cNvPr id="16" name="Выборка:">
                <a:extLst>
                  <a:ext uri="{FF2B5EF4-FFF2-40B4-BE49-F238E27FC236}">
                    <a16:creationId xmlns:a16="http://schemas.microsoft.com/office/drawing/2014/main" id="{7B1BFA6F-FBC2-4DF6-B57E-7D6AF7191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2649153" cy="407804"/>
              </a:xfrm>
              <a:prstGeom prst="rect">
                <a:avLst/>
              </a:prstGeom>
              <a:blipFill>
                <a:blip r:embed="rId4"/>
                <a:stretch>
                  <a:fillRect l="-3226" t="-17910" b="-40299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3">
                <a:extLst>
                  <a:ext uri="{FF2B5EF4-FFF2-40B4-BE49-F238E27FC236}">
                    <a16:creationId xmlns:a16="http://schemas.microsoft.com/office/drawing/2014/main" id="{0709614F-6250-40F3-B531-B773C921B5DB}"/>
                  </a:ext>
                </a:extLst>
              </p:cNvPr>
              <p:cNvSpPr/>
              <p:nvPr/>
            </p:nvSpPr>
            <p:spPr>
              <a:xfrm>
                <a:off x="1483594" y="1180337"/>
                <a:ext cx="610295" cy="605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ru-RU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RU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Rectangle 3">
                <a:extLst>
                  <a:ext uri="{FF2B5EF4-FFF2-40B4-BE49-F238E27FC236}">
                    <a16:creationId xmlns:a16="http://schemas.microsoft.com/office/drawing/2014/main" id="{0709614F-6250-40F3-B531-B773C921B5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94" y="1180337"/>
                <a:ext cx="610295" cy="6055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4">
                <a:extLst>
                  <a:ext uri="{FF2B5EF4-FFF2-40B4-BE49-F238E27FC236}">
                    <a16:creationId xmlns:a16="http://schemas.microsoft.com/office/drawing/2014/main" id="{503ECD6D-74EE-4573-9601-DFFAC9CE7661}"/>
                  </a:ext>
                </a:extLst>
              </p:cNvPr>
              <p:cNvSpPr/>
              <p:nvPr/>
            </p:nvSpPr>
            <p:spPr>
              <a:xfrm>
                <a:off x="4909834" y="1180978"/>
                <a:ext cx="1223989" cy="604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RU" sz="32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Rectangle 4">
                <a:extLst>
                  <a:ext uri="{FF2B5EF4-FFF2-40B4-BE49-F238E27FC236}">
                    <a16:creationId xmlns:a16="http://schemas.microsoft.com/office/drawing/2014/main" id="{503ECD6D-74EE-4573-9601-DFFAC9CE76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834" y="1180978"/>
                <a:ext cx="1223989" cy="6042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row">
            <a:extLst>
              <a:ext uri="{FF2B5EF4-FFF2-40B4-BE49-F238E27FC236}">
                <a16:creationId xmlns:a16="http://schemas.microsoft.com/office/drawing/2014/main" id="{632FC786-CA38-423E-90F3-3DFA032E2618}"/>
              </a:ext>
            </a:extLst>
          </p:cNvPr>
          <p:cNvSpPr/>
          <p:nvPr/>
        </p:nvSpPr>
        <p:spPr>
          <a:xfrm>
            <a:off x="2153323" y="1368168"/>
            <a:ext cx="2756511" cy="229888"/>
          </a:xfrm>
          <a:prstGeom prst="rightArrow">
            <a:avLst>
              <a:gd name="adj1" fmla="val 36848"/>
              <a:gd name="adj2" fmla="val 66277"/>
            </a:avLst>
          </a:prstGeom>
          <a:gradFill>
            <a:gsLst>
              <a:gs pos="0">
                <a:srgbClr val="28516A">
                  <a:alpha val="0"/>
                </a:srgbClr>
              </a:gs>
              <a:gs pos="100000">
                <a:srgbClr val="54748B"/>
              </a:gs>
            </a:gsLst>
          </a:gra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22" name="Ответы на  вопросы…">
            <a:extLst>
              <a:ext uri="{FF2B5EF4-FFF2-40B4-BE49-F238E27FC236}">
                <a16:creationId xmlns:a16="http://schemas.microsoft.com/office/drawing/2014/main" id="{376DF500-3717-4DD8-8EDE-393B03702223}"/>
              </a:ext>
            </a:extLst>
          </p:cNvPr>
          <p:cNvSpPr txBox="1"/>
          <p:nvPr/>
        </p:nvSpPr>
        <p:spPr>
          <a:xfrm>
            <a:off x="6823717" y="3180833"/>
            <a:ext cx="2009907" cy="13815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Ответы</a:t>
            </a:r>
            <a:r>
              <a:rPr sz="2400" dirty="0">
                <a:solidFill>
                  <a:srgbClr val="28516A"/>
                </a:solidFill>
              </a:rPr>
              <a:t> </a:t>
            </a:r>
            <a:r>
              <a:rPr sz="2400" dirty="0" err="1">
                <a:solidFill>
                  <a:srgbClr val="28516A"/>
                </a:solidFill>
              </a:rPr>
              <a:t>на</a:t>
            </a:r>
            <a:r>
              <a:rPr sz="2400" dirty="0">
                <a:solidFill>
                  <a:srgbClr val="28516A"/>
                </a:solidFill>
              </a:rPr>
              <a:t> </a:t>
            </a:r>
            <a:br>
              <a:rPr sz="2400" dirty="0">
                <a:solidFill>
                  <a:srgbClr val="28516A"/>
                </a:solidFill>
              </a:rPr>
            </a:br>
            <a:r>
              <a:rPr sz="2400" dirty="0" err="1">
                <a:solidFill>
                  <a:srgbClr val="28516A"/>
                </a:solidFill>
              </a:rPr>
              <a:t>вопросы</a:t>
            </a:r>
            <a:endParaRPr sz="2400" dirty="0">
              <a:solidFill>
                <a:srgbClr val="28516A"/>
              </a:solidFill>
            </a:endParaRPr>
          </a:p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проверка</a:t>
            </a:r>
            <a:r>
              <a:rPr sz="2400" dirty="0">
                <a:solidFill>
                  <a:srgbClr val="373737"/>
                </a:solidFill>
              </a:rPr>
              <a:t> </a:t>
            </a:r>
            <a:br>
              <a:rPr sz="2400" dirty="0">
                <a:solidFill>
                  <a:srgbClr val="373737"/>
                </a:solidFill>
              </a:rPr>
            </a:br>
            <a:r>
              <a:rPr sz="2400" dirty="0" err="1">
                <a:solidFill>
                  <a:srgbClr val="373737"/>
                </a:solidFill>
              </a:rPr>
              <a:t>гипотез</a:t>
            </a:r>
            <a:endParaRPr sz="2400" dirty="0">
              <a:solidFill>
                <a:srgbClr val="373737"/>
              </a:solidFill>
            </a:endParaRPr>
          </a:p>
        </p:txBody>
      </p:sp>
      <p:sp>
        <p:nvSpPr>
          <p:cNvPr id="23" name="Точность  оценки, прогнозов…">
            <a:extLst>
              <a:ext uri="{FF2B5EF4-FFF2-40B4-BE49-F238E27FC236}">
                <a16:creationId xmlns:a16="http://schemas.microsoft.com/office/drawing/2014/main" id="{2FC5D884-AF81-4D99-8594-3E51ABB585CF}"/>
              </a:ext>
            </a:extLst>
          </p:cNvPr>
          <p:cNvSpPr txBox="1"/>
          <p:nvPr/>
        </p:nvSpPr>
        <p:spPr>
          <a:xfrm>
            <a:off x="6594998" y="813103"/>
            <a:ext cx="2238626" cy="16770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Точность</a:t>
            </a:r>
            <a:r>
              <a:rPr sz="2400" dirty="0">
                <a:solidFill>
                  <a:srgbClr val="28516A"/>
                </a:solidFill>
              </a:rPr>
              <a:t> </a:t>
            </a:r>
            <a:br>
              <a:rPr sz="2400" dirty="0">
                <a:solidFill>
                  <a:srgbClr val="28516A"/>
                </a:solidFill>
              </a:rPr>
            </a:br>
            <a:r>
              <a:rPr sz="2400" dirty="0" err="1">
                <a:solidFill>
                  <a:srgbClr val="28516A"/>
                </a:solidFill>
              </a:rPr>
              <a:t>оценки</a:t>
            </a:r>
            <a:r>
              <a:rPr sz="2400" dirty="0">
                <a:solidFill>
                  <a:srgbClr val="28516A"/>
                </a:solidFill>
              </a:rPr>
              <a:t>, </a:t>
            </a:r>
            <a:r>
              <a:rPr sz="2400" dirty="0" err="1">
                <a:solidFill>
                  <a:srgbClr val="28516A"/>
                </a:solidFill>
              </a:rPr>
              <a:t>прогнозов</a:t>
            </a:r>
            <a:endParaRPr sz="2400" dirty="0">
              <a:solidFill>
                <a:srgbClr val="28516A"/>
              </a:solidFill>
            </a:endParaRPr>
          </a:p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доверительные</a:t>
            </a:r>
            <a:r>
              <a:rPr sz="2400" dirty="0">
                <a:solidFill>
                  <a:srgbClr val="373737"/>
                </a:solidFill>
              </a:rPr>
              <a:t> </a:t>
            </a:r>
            <a:r>
              <a:rPr sz="2400" dirty="0" err="1">
                <a:solidFill>
                  <a:srgbClr val="373737"/>
                </a:solidFill>
              </a:rPr>
              <a:t>интервалы</a:t>
            </a:r>
            <a:endParaRPr sz="2400" dirty="0">
              <a:solidFill>
                <a:srgbClr val="373737"/>
              </a:solidFill>
            </a:endParaRPr>
          </a:p>
        </p:txBody>
      </p:sp>
      <p:sp>
        <p:nvSpPr>
          <p:cNvPr id="24" name="Как оценить:…">
            <a:extLst>
              <a:ext uri="{FF2B5EF4-FFF2-40B4-BE49-F238E27FC236}">
                <a16:creationId xmlns:a16="http://schemas.microsoft.com/office/drawing/2014/main" id="{D70A2810-4123-49C4-86F8-ADA5B2FA3C27}"/>
              </a:ext>
            </a:extLst>
          </p:cNvPr>
          <p:cNvSpPr txBox="1"/>
          <p:nvPr/>
        </p:nvSpPr>
        <p:spPr>
          <a:xfrm>
            <a:off x="539552" y="1847013"/>
            <a:ext cx="2626835" cy="21777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0000" tIns="18000" rIns="46800" bIns="19050">
            <a:no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Как</a:t>
            </a:r>
            <a:r>
              <a:rPr sz="2400" dirty="0">
                <a:solidFill>
                  <a:srgbClr val="28516A"/>
                </a:solidFill>
              </a:rPr>
              <a:t> </a:t>
            </a:r>
            <a:r>
              <a:rPr sz="2400" dirty="0" err="1">
                <a:solidFill>
                  <a:srgbClr val="28516A"/>
                </a:solidFill>
              </a:rPr>
              <a:t>оценить</a:t>
            </a:r>
            <a:endParaRPr sz="2400" dirty="0">
              <a:solidFill>
                <a:srgbClr val="28516A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Метод</a:t>
            </a:r>
            <a:r>
              <a:rPr sz="2400" dirty="0">
                <a:solidFill>
                  <a:srgbClr val="373737"/>
                </a:solidFill>
              </a:rPr>
              <a:t> </a:t>
            </a:r>
            <a:r>
              <a:rPr sz="2400" dirty="0" err="1">
                <a:solidFill>
                  <a:srgbClr val="373737"/>
                </a:solidFill>
              </a:rPr>
              <a:t>моментов</a:t>
            </a:r>
            <a:endParaRPr sz="2400" dirty="0">
              <a:solidFill>
                <a:srgbClr val="373737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Метод</a:t>
            </a:r>
            <a:r>
              <a:rPr sz="2400" dirty="0">
                <a:solidFill>
                  <a:srgbClr val="373737"/>
                </a:solidFill>
              </a:rPr>
              <a:t/>
            </a:r>
            <a:br>
              <a:rPr sz="2400" dirty="0">
                <a:solidFill>
                  <a:srgbClr val="373737"/>
                </a:solidFill>
              </a:rPr>
            </a:br>
            <a:r>
              <a:rPr sz="2400" dirty="0" err="1">
                <a:solidFill>
                  <a:srgbClr val="373737"/>
                </a:solidFill>
              </a:rPr>
              <a:t>максимального</a:t>
            </a:r>
            <a:r>
              <a:rPr sz="2400" dirty="0">
                <a:solidFill>
                  <a:srgbClr val="373737"/>
                </a:solidFill>
              </a:rPr>
              <a:t> </a:t>
            </a:r>
            <a:r>
              <a:rPr sz="2400" dirty="0" err="1">
                <a:solidFill>
                  <a:srgbClr val="373737"/>
                </a:solidFill>
              </a:rPr>
              <a:t>правдоподобия</a:t>
            </a:r>
            <a:endParaRPr sz="2400" dirty="0">
              <a:solidFill>
                <a:srgbClr val="373737"/>
              </a:solidFill>
            </a:endParaRPr>
          </a:p>
        </p:txBody>
      </p:sp>
      <p:sp>
        <p:nvSpPr>
          <p:cNvPr id="27" name="Союзники :…">
            <a:extLst>
              <a:ext uri="{FF2B5EF4-FFF2-40B4-BE49-F238E27FC236}">
                <a16:creationId xmlns:a16="http://schemas.microsoft.com/office/drawing/2014/main" id="{DF891FFA-F752-402F-8AEE-07E990CD50EE}"/>
              </a:ext>
            </a:extLst>
          </p:cNvPr>
          <p:cNvSpPr txBox="1"/>
          <p:nvPr/>
        </p:nvSpPr>
        <p:spPr>
          <a:xfrm>
            <a:off x="3592972" y="1852675"/>
            <a:ext cx="3077576" cy="206178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90000" tIns="19050" rIns="46800" bIns="19050">
            <a:sp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Союзники</a:t>
            </a:r>
            <a:endParaRPr lang="ru-RU" sz="2400" dirty="0">
              <a:solidFill>
                <a:srgbClr val="28516A"/>
              </a:solidFill>
            </a:endParaRPr>
          </a:p>
          <a:p>
            <a:pPr marL="276225" defTabSz="584200">
              <a:lnSpc>
                <a:spcPct val="80000"/>
              </a:lnSpc>
              <a:spcBef>
                <a:spcPts val="1400"/>
              </a:spcBef>
              <a:buClr>
                <a:srgbClr val="2459A4"/>
              </a:buClr>
              <a:buSzPct val="100000"/>
              <a:defRPr sz="2200" spc="22">
                <a:solidFill>
                  <a:srgbClr val="2658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rgbClr val="28516A"/>
                </a:solidFill>
              </a:rPr>
              <a:t>Асимптотические</a:t>
            </a:r>
            <a:br>
              <a:rPr lang="ru-RU" sz="2400" dirty="0">
                <a:solidFill>
                  <a:srgbClr val="28516A"/>
                </a:solidFill>
              </a:rPr>
            </a:br>
            <a:r>
              <a:rPr lang="ru-RU" sz="2400" dirty="0">
                <a:solidFill>
                  <a:srgbClr val="28516A"/>
                </a:solidFill>
              </a:rPr>
              <a:t>(при большом </a:t>
            </a:r>
            <a:r>
              <a:rPr lang="en-US" sz="2400" dirty="0">
                <a:solidFill>
                  <a:srgbClr val="28516A"/>
                </a:solidFill>
              </a:rPr>
              <a:t>n)</a:t>
            </a:r>
          </a:p>
          <a:p>
            <a:pPr marL="619125" lvl="1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rgbClr val="373737"/>
                </a:solidFill>
              </a:rPr>
              <a:t>ЦПТ</a:t>
            </a:r>
          </a:p>
          <a:p>
            <a:pPr marL="619125" lvl="1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rgbClr val="373737"/>
                </a:solidFill>
              </a:rPr>
              <a:t>Дельта-метод </a:t>
            </a:r>
          </a:p>
        </p:txBody>
      </p:sp>
      <p:sp>
        <p:nvSpPr>
          <p:cNvPr id="28" name="Хорошие свойства:…">
            <a:extLst>
              <a:ext uri="{FF2B5EF4-FFF2-40B4-BE49-F238E27FC236}">
                <a16:creationId xmlns:a16="http://schemas.microsoft.com/office/drawing/2014/main" id="{0FE31F81-57BF-4396-BC20-780B3E79ED05}"/>
              </a:ext>
            </a:extLst>
          </p:cNvPr>
          <p:cNvSpPr txBox="1"/>
          <p:nvPr/>
        </p:nvSpPr>
        <p:spPr>
          <a:xfrm>
            <a:off x="539751" y="4377052"/>
            <a:ext cx="2944270" cy="17663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Хорошие</a:t>
            </a:r>
            <a:r>
              <a:rPr sz="2400" dirty="0">
                <a:solidFill>
                  <a:srgbClr val="28516A"/>
                </a:solidFill>
              </a:rPr>
              <a:t> </a:t>
            </a:r>
            <a:r>
              <a:rPr sz="2400" dirty="0" err="1">
                <a:solidFill>
                  <a:srgbClr val="28516A"/>
                </a:solidFill>
              </a:rPr>
              <a:t>свойства</a:t>
            </a:r>
            <a:endParaRPr sz="2400" dirty="0">
              <a:solidFill>
                <a:srgbClr val="28516A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Несмещенная</a:t>
            </a:r>
            <a:endParaRPr sz="2400" dirty="0">
              <a:solidFill>
                <a:srgbClr val="373737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Состоятельная</a:t>
            </a:r>
            <a:endParaRPr sz="2400" dirty="0">
              <a:solidFill>
                <a:srgbClr val="373737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Эффективная</a:t>
            </a:r>
            <a:r>
              <a:rPr sz="2400" dirty="0">
                <a:solidFill>
                  <a:srgbClr val="373737"/>
                </a:solidFill>
              </a:rPr>
              <a:t> </a:t>
            </a:r>
          </a:p>
        </p:txBody>
      </p: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465CA275-0A45-47DA-8B2E-18435EBC370E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6133823" y="1067172"/>
            <a:ext cx="1133876" cy="415940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36C2EF26-3BBD-4D92-8452-B20CBE1A1954}"/>
              </a:ext>
            </a:extLst>
          </p:cNvPr>
          <p:cNvCxnSpPr>
            <a:cxnSpLocks/>
          </p:cNvCxnSpPr>
          <p:nvPr/>
        </p:nvCxnSpPr>
        <p:spPr>
          <a:xfrm>
            <a:off x="6080166" y="1769423"/>
            <a:ext cx="1223159" cy="1353787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89D14169-F827-4DEE-A618-B042997EA203}"/>
                  </a:ext>
                </a:extLst>
              </p:cNvPr>
              <p:cNvSpPr/>
              <p:nvPr/>
            </p:nvSpPr>
            <p:spPr>
              <a:xfrm>
                <a:off x="3589363" y="4079530"/>
                <a:ext cx="3077576" cy="2145652"/>
              </a:xfrm>
              <a:prstGeom prst="rect">
                <a:avLst/>
              </a:prstGeom>
            </p:spPr>
            <p:txBody>
              <a:bodyPr wrap="square" lIns="90000">
                <a:spAutoFit/>
              </a:bodyPr>
              <a:lstStyle/>
              <a:p>
                <a:pPr marL="276225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2459A4"/>
                  </a:buClr>
                  <a:buSzPct val="100000"/>
                  <a:defRPr sz="2200" spc="22">
                    <a:solidFill>
                      <a:srgbClr val="2658A1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ru-RU" sz="2400" dirty="0">
                    <a:solidFill>
                      <a:srgbClr val="28516A"/>
                    </a:solidFill>
                  </a:rPr>
                  <a:t>Точные </a:t>
                </a:r>
              </a:p>
              <a:p>
                <a:pPr marL="619125" lvl="1" indent="-342900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54748B"/>
                  </a:buClr>
                  <a:buSzPct val="100000"/>
                  <a:buFont typeface="Arial" panose="020B0604020202020204" pitchFamily="34" charset="0"/>
                  <a:buChar char="•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ru-RU" sz="2400" dirty="0">
                    <a:solidFill>
                      <a:srgbClr val="373737"/>
                    </a:solidFill>
                  </a:rPr>
                  <a:t>Теорема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Фишера</a:t>
                </a:r>
                <a:endParaRPr lang="ru-RU" sz="2400" dirty="0">
                  <a:solidFill>
                    <a:srgbClr val="373737"/>
                  </a:solidFill>
                </a:endParaRPr>
              </a:p>
              <a:p>
                <a:pPr marL="619125" lvl="1" indent="-342900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54748B"/>
                  </a:buClr>
                  <a:buSzPct val="100000"/>
                  <a:buFont typeface="Arial" panose="020B0604020202020204" pitchFamily="34" charset="0"/>
                  <a:buChar char="•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ar-AE" sz="24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ar-AE" sz="24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ar-AE" sz="2400" dirty="0">
                  <a:solidFill>
                    <a:srgbClr val="373737"/>
                  </a:solidFill>
                </a:endParaRPr>
              </a:p>
              <a:p>
                <a:pPr marL="619125" lvl="1" indent="-342900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54748B"/>
                  </a:buClr>
                  <a:buSzPct val="100000"/>
                  <a:buFont typeface="Arial" panose="020B0604020202020204" pitchFamily="34" charset="0"/>
                  <a:buChar char="•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ru-RU" sz="2400" dirty="0" err="1">
                    <a:solidFill>
                      <a:srgbClr val="373737"/>
                    </a:solidFill>
                  </a:rPr>
                  <a:t>Ещё</a:t>
                </a:r>
                <a:r>
                  <a:rPr lang="ru-RU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союзники</a:t>
                </a:r>
                <a:r>
                  <a:rPr lang="ru-RU" sz="2400" dirty="0">
                    <a:solidFill>
                      <a:srgbClr val="373737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89D14169-F827-4DEE-A618-B042997EA2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363" y="4079530"/>
                <a:ext cx="3077576" cy="2145652"/>
              </a:xfrm>
              <a:prstGeom prst="rect">
                <a:avLst/>
              </a:prstGeom>
              <a:blipFill>
                <a:blip r:embed="rId7"/>
                <a:stretch>
                  <a:fillRect t="-5398" b="-51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араметры:">
                <a:extLst>
                  <a:ext uri="{FF2B5EF4-FFF2-40B4-BE49-F238E27FC236}">
                    <a16:creationId xmlns:a16="http://schemas.microsoft.com/office/drawing/2014/main" id="{0B02B9DF-EE39-43F3-95AB-46DDAA384208}"/>
                  </a:ext>
                </a:extLst>
              </p:cNvPr>
              <p:cNvSpPr txBox="1"/>
              <p:nvPr/>
            </p:nvSpPr>
            <p:spPr>
              <a:xfrm>
                <a:off x="3216539" y="701710"/>
                <a:ext cx="2952328" cy="407804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90000" tIns="19050" rIns="46800" bIns="19050" anchor="t">
                <a:spAutoFit/>
              </a:bodyPr>
              <a:lstStyle>
                <a:defPPr>
                  <a:defRPr lang="ru-RU"/>
                </a:defPPr>
                <a:lvl3pPr marL="9525" lvl="2" defTabSz="457200">
                  <a:spcBef>
                    <a:spcPts val="1200"/>
                  </a:spcBef>
                  <a:defRPr sz="24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Regular"/>
                    <a:ea typeface="MyriadPro-Regular"/>
                    <a:cs typeface="MyriadPro-Regular"/>
                  </a:defRPr>
                </a:lvl3pPr>
              </a:lstStyle>
              <a:p>
                <a:pPr lvl="2"/>
                <a:r>
                  <a:rPr lang="ru-RU" dirty="0">
                    <a:solidFill>
                      <a:srgbClr val="373737"/>
                    </a:solidFill>
                    <a:sym typeface="MyriadPro-Regular"/>
                  </a:rPr>
                  <a:t>Параметр:</a:t>
                </a:r>
                <a:r>
                  <a:rPr lang="ru-RU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ru-RU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41" name="Параметры:">
                <a:extLst>
                  <a:ext uri="{FF2B5EF4-FFF2-40B4-BE49-F238E27FC236}">
                    <a16:creationId xmlns:a16="http://schemas.microsoft.com/office/drawing/2014/main" id="{0B02B9DF-EE39-43F3-95AB-46DDAA384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539" y="701710"/>
                <a:ext cx="2952328" cy="407804"/>
              </a:xfrm>
              <a:prstGeom prst="rect">
                <a:avLst/>
              </a:prstGeom>
              <a:blipFill>
                <a:blip r:embed="rId8"/>
                <a:stretch>
                  <a:fillRect l="-2893" t="-16418" b="-41791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541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Что такое гипотеза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C28A2DC3-C67B-4105-BE16-8A872D52B1C5}"/>
              </a:ext>
            </a:extLst>
          </p:cNvPr>
          <p:cNvSpPr txBox="1">
            <a:spLocks/>
          </p:cNvSpPr>
          <p:nvPr/>
        </p:nvSpPr>
        <p:spPr>
          <a:xfrm>
            <a:off x="539552" y="1628800"/>
            <a:ext cx="8496944" cy="31763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 Австралии женщин дискриминируют на рынке труда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 Питере кофе любят больше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чем в Москве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Осьминог Пауль может предсказывать будущее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Доходности по акциям Яндекса нормально распределены</a:t>
            </a:r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B3C3AEE6-F1DE-40CE-A97C-9245086B1E9E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496944" cy="11521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Гипотеза</a:t>
            </a:r>
            <a:r>
              <a:rPr lang="ru-RU" sz="2400" b="1" dirty="0">
                <a:solidFill>
                  <a:srgbClr val="5C5B5C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– любое утверждение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которое возникло в нашей голове и которое мы собираемся проверить по данным. </a:t>
            </a:r>
            <a:endParaRPr lang="en-US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30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-1288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Схема математической статистики</a:t>
            </a:r>
          </a:p>
        </p:txBody>
      </p:sp>
      <p:sp>
        <p:nvSpPr>
          <p:cNvPr id="30" name="Точность  оценки, прогнозов…">
            <a:extLst>
              <a:ext uri="{FF2B5EF4-FFF2-40B4-BE49-F238E27FC236}">
                <a16:creationId xmlns:a16="http://schemas.microsoft.com/office/drawing/2014/main" id="{0632D663-8EE5-2D43-8B89-1AA32E0D95F4}"/>
              </a:ext>
            </a:extLst>
          </p:cNvPr>
          <p:cNvSpPr txBox="1"/>
          <p:nvPr/>
        </p:nvSpPr>
        <p:spPr>
          <a:xfrm>
            <a:off x="6594998" y="813103"/>
            <a:ext cx="2238626" cy="16770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Точность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 </a:t>
            </a:r>
            <a:br>
              <a:rPr sz="2400" dirty="0">
                <a:solidFill>
                  <a:schemeClr val="bg1">
                    <a:lumMod val="90000"/>
                  </a:schemeClr>
                </a:solidFill>
              </a:rPr>
            </a:b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оценки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, </a:t>
            </a: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прогнозов</a:t>
            </a:r>
            <a:endParaRPr sz="2400" dirty="0">
              <a:solidFill>
                <a:schemeClr val="bg1">
                  <a:lumMod val="90000"/>
                </a:schemeClr>
              </a:solidFill>
            </a:endParaRPr>
          </a:p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доверительные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 </a:t>
            </a: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интервалы</a:t>
            </a:r>
            <a:endParaRPr sz="2400" dirty="0">
              <a:solidFill>
                <a:schemeClr val="bg1">
                  <a:lumMod val="90000"/>
                </a:schemeClr>
              </a:solidFill>
            </a:endParaRPr>
          </a:p>
        </p:txBody>
      </p:sp>
      <p:cxnSp>
        <p:nvCxnSpPr>
          <p:cNvPr id="34" name="Прямая со стрелкой 3">
            <a:extLst>
              <a:ext uri="{FF2B5EF4-FFF2-40B4-BE49-F238E27FC236}">
                <a16:creationId xmlns:a16="http://schemas.microsoft.com/office/drawing/2014/main" id="{AAF6ED22-28EF-6749-B388-663BE8DEA4C4}"/>
              </a:ext>
            </a:extLst>
          </p:cNvPr>
          <p:cNvCxnSpPr>
            <a:cxnSpLocks/>
          </p:cNvCxnSpPr>
          <p:nvPr/>
        </p:nvCxnSpPr>
        <p:spPr>
          <a:xfrm flipV="1">
            <a:off x="6133823" y="1067172"/>
            <a:ext cx="1133876" cy="415940"/>
          </a:xfrm>
          <a:prstGeom prst="straightConnector1">
            <a:avLst/>
          </a:prstGeom>
          <a:ln w="34925">
            <a:solidFill>
              <a:schemeClr val="bg1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26">
            <a:extLst>
              <a:ext uri="{FF2B5EF4-FFF2-40B4-BE49-F238E27FC236}">
                <a16:creationId xmlns:a16="http://schemas.microsoft.com/office/drawing/2014/main" id="{0F10FF51-4675-1141-BF15-05D2D6919B42}"/>
              </a:ext>
            </a:extLst>
          </p:cNvPr>
          <p:cNvCxnSpPr>
            <a:cxnSpLocks/>
          </p:cNvCxnSpPr>
          <p:nvPr/>
        </p:nvCxnSpPr>
        <p:spPr>
          <a:xfrm>
            <a:off x="6080166" y="1769423"/>
            <a:ext cx="1223159" cy="1353787"/>
          </a:xfrm>
          <a:prstGeom prst="straightConnector1">
            <a:avLst/>
          </a:prstGeom>
          <a:ln w="34925">
            <a:solidFill>
              <a:schemeClr val="bg1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38AE371-6D70-E54E-BC70-AF308243862C}"/>
              </a:ext>
            </a:extLst>
          </p:cNvPr>
          <p:cNvSpPr/>
          <p:nvPr/>
        </p:nvSpPr>
        <p:spPr>
          <a:xfrm>
            <a:off x="3501960" y="1747904"/>
            <a:ext cx="3164979" cy="4633424"/>
          </a:xfrm>
          <a:prstGeom prst="rect">
            <a:avLst/>
          </a:prstGeom>
          <a:noFill/>
          <a:ln w="41275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E8069F-AF19-D647-93B8-968EE0D1A2BA}"/>
              </a:ext>
            </a:extLst>
          </p:cNvPr>
          <p:cNvSpPr/>
          <p:nvPr/>
        </p:nvSpPr>
        <p:spPr>
          <a:xfrm>
            <a:off x="7164288" y="3048082"/>
            <a:ext cx="1809123" cy="1677062"/>
          </a:xfrm>
          <a:prstGeom prst="rect">
            <a:avLst/>
          </a:prstGeom>
          <a:noFill/>
          <a:ln w="41275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8" name="Хорошие свойства:…">
            <a:extLst>
              <a:ext uri="{FF2B5EF4-FFF2-40B4-BE49-F238E27FC236}">
                <a16:creationId xmlns:a16="http://schemas.microsoft.com/office/drawing/2014/main" id="{F0E82383-2D06-454A-82F7-13A55522C661}"/>
              </a:ext>
            </a:extLst>
          </p:cNvPr>
          <p:cNvSpPr txBox="1"/>
          <p:nvPr/>
        </p:nvSpPr>
        <p:spPr>
          <a:xfrm>
            <a:off x="1656135" y="4825223"/>
            <a:ext cx="1532570" cy="64787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416F2F"/>
                </a:solidFill>
              </a:rPr>
              <a:t>Точные критерии</a:t>
            </a:r>
          </a:p>
        </p:txBody>
      </p:sp>
      <p:sp>
        <p:nvSpPr>
          <p:cNvPr id="21" name="Хорошие свойства:…">
            <a:extLst>
              <a:ext uri="{FF2B5EF4-FFF2-40B4-BE49-F238E27FC236}">
                <a16:creationId xmlns:a16="http://schemas.microsoft.com/office/drawing/2014/main" id="{07583AEA-6190-394E-9A3D-18CFF38EBA96}"/>
              </a:ext>
            </a:extLst>
          </p:cNvPr>
          <p:cNvSpPr txBox="1"/>
          <p:nvPr/>
        </p:nvSpPr>
        <p:spPr>
          <a:xfrm>
            <a:off x="611188" y="2328641"/>
            <a:ext cx="2649153" cy="64787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416F2F"/>
                </a:solidFill>
              </a:rPr>
              <a:t>Асимптотические критерии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Выборка:">
                <a:extLst>
                  <a:ext uri="{FF2B5EF4-FFF2-40B4-BE49-F238E27FC236}">
                    <a16:creationId xmlns:a16="http://schemas.microsoft.com/office/drawing/2014/main" id="{5B376E25-0744-441E-8023-C1F75E688E51}"/>
                  </a:ext>
                </a:extLst>
              </p:cNvPr>
              <p:cNvSpPr txBox="1"/>
              <p:nvPr/>
            </p:nvSpPr>
            <p:spPr>
              <a:xfrm>
                <a:off x="539552" y="692696"/>
                <a:ext cx="2649153" cy="407804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90000" tIns="19050" rIns="46800" bIns="19050" anchor="t">
                <a:spAutoFit/>
              </a:bodyPr>
              <a:lstStyle/>
              <a:p>
                <a:pPr marL="9525" lvl="2" defTabSz="457200">
                  <a:spcBef>
                    <a:spcPts val="1200"/>
                  </a:spcBef>
                  <a:defRPr sz="22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sz="2400" dirty="0" err="1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Выборка</a:t>
                </a:r>
                <a:r>
                  <a:rPr sz="2400" dirty="0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:</a:t>
                </a:r>
                <a:r>
                  <a:rPr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sz="2400" dirty="0">
                  <a:solidFill>
                    <a:srgbClr val="2658A1"/>
                  </a:solidFill>
                </a:endParaRPr>
              </a:p>
            </p:txBody>
          </p:sp>
        </mc:Choice>
        <mc:Fallback xmlns="">
          <p:sp>
            <p:nvSpPr>
              <p:cNvPr id="22" name="Выборка:">
                <a:extLst>
                  <a:ext uri="{FF2B5EF4-FFF2-40B4-BE49-F238E27FC236}">
                    <a16:creationId xmlns:a16="http://schemas.microsoft.com/office/drawing/2014/main" id="{5B376E25-0744-441E-8023-C1F75E688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2649153" cy="407804"/>
              </a:xfrm>
              <a:prstGeom prst="rect">
                <a:avLst/>
              </a:prstGeom>
              <a:blipFill>
                <a:blip r:embed="rId4"/>
                <a:stretch>
                  <a:fillRect l="-3226" t="-17910" b="-40299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3">
                <a:extLst>
                  <a:ext uri="{FF2B5EF4-FFF2-40B4-BE49-F238E27FC236}">
                    <a16:creationId xmlns:a16="http://schemas.microsoft.com/office/drawing/2014/main" id="{83FD6DBE-4B0E-48B5-8B62-B538D8CFAD6A}"/>
                  </a:ext>
                </a:extLst>
              </p:cNvPr>
              <p:cNvSpPr/>
              <p:nvPr/>
            </p:nvSpPr>
            <p:spPr>
              <a:xfrm>
                <a:off x="1483594" y="1180337"/>
                <a:ext cx="610295" cy="605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ru-RU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RU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Rectangle 3">
                <a:extLst>
                  <a:ext uri="{FF2B5EF4-FFF2-40B4-BE49-F238E27FC236}">
                    <a16:creationId xmlns:a16="http://schemas.microsoft.com/office/drawing/2014/main" id="{83FD6DBE-4B0E-48B5-8B62-B538D8CFAD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94" y="1180337"/>
                <a:ext cx="610295" cy="6055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4">
                <a:extLst>
                  <a:ext uri="{FF2B5EF4-FFF2-40B4-BE49-F238E27FC236}">
                    <a16:creationId xmlns:a16="http://schemas.microsoft.com/office/drawing/2014/main" id="{8CA99AE1-95C1-4096-B8C6-E272E4D8F308}"/>
                  </a:ext>
                </a:extLst>
              </p:cNvPr>
              <p:cNvSpPr/>
              <p:nvPr/>
            </p:nvSpPr>
            <p:spPr>
              <a:xfrm>
                <a:off x="4909834" y="1180978"/>
                <a:ext cx="1223989" cy="604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RU" sz="32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Rectangle 4">
                <a:extLst>
                  <a:ext uri="{FF2B5EF4-FFF2-40B4-BE49-F238E27FC236}">
                    <a16:creationId xmlns:a16="http://schemas.microsoft.com/office/drawing/2014/main" id="{8CA99AE1-95C1-4096-B8C6-E272E4D8F3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834" y="1180978"/>
                <a:ext cx="1223989" cy="6042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row">
            <a:extLst>
              <a:ext uri="{FF2B5EF4-FFF2-40B4-BE49-F238E27FC236}">
                <a16:creationId xmlns:a16="http://schemas.microsoft.com/office/drawing/2014/main" id="{E459F237-3371-4070-8BF2-C2707B90071F}"/>
              </a:ext>
            </a:extLst>
          </p:cNvPr>
          <p:cNvSpPr/>
          <p:nvPr/>
        </p:nvSpPr>
        <p:spPr>
          <a:xfrm>
            <a:off x="2153323" y="1368168"/>
            <a:ext cx="2756511" cy="229888"/>
          </a:xfrm>
          <a:prstGeom prst="rightArrow">
            <a:avLst>
              <a:gd name="adj1" fmla="val 36848"/>
              <a:gd name="adj2" fmla="val 66277"/>
            </a:avLst>
          </a:prstGeom>
          <a:gradFill>
            <a:gsLst>
              <a:gs pos="0">
                <a:srgbClr val="28516A">
                  <a:alpha val="0"/>
                </a:srgbClr>
              </a:gs>
              <a:gs pos="100000">
                <a:srgbClr val="54748B"/>
              </a:gs>
            </a:gsLst>
          </a:gra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араметры:">
                <a:extLst>
                  <a:ext uri="{FF2B5EF4-FFF2-40B4-BE49-F238E27FC236}">
                    <a16:creationId xmlns:a16="http://schemas.microsoft.com/office/drawing/2014/main" id="{E3E694F7-5956-4352-BF68-156541F15FBE}"/>
                  </a:ext>
                </a:extLst>
              </p:cNvPr>
              <p:cNvSpPr txBox="1"/>
              <p:nvPr/>
            </p:nvSpPr>
            <p:spPr>
              <a:xfrm>
                <a:off x="3216539" y="701710"/>
                <a:ext cx="2952328" cy="407804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90000" tIns="19050" rIns="46800" bIns="19050" anchor="t">
                <a:spAutoFit/>
              </a:bodyPr>
              <a:lstStyle>
                <a:defPPr>
                  <a:defRPr lang="ru-RU"/>
                </a:defPPr>
                <a:lvl3pPr marL="9525" lvl="2" defTabSz="457200">
                  <a:spcBef>
                    <a:spcPts val="1200"/>
                  </a:spcBef>
                  <a:defRPr sz="24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Regular"/>
                    <a:ea typeface="MyriadPro-Regular"/>
                    <a:cs typeface="MyriadPro-Regular"/>
                  </a:defRPr>
                </a:lvl3pPr>
              </a:lstStyle>
              <a:p>
                <a:pPr lvl="2"/>
                <a:r>
                  <a:rPr lang="ru-RU" dirty="0">
                    <a:solidFill>
                      <a:srgbClr val="373737"/>
                    </a:solidFill>
                    <a:sym typeface="MyriadPro-Regular"/>
                  </a:rPr>
                  <a:t>Параметр:</a:t>
                </a:r>
                <a:r>
                  <a:rPr lang="ru-RU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ru-RU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8" name="Параметры:">
                <a:extLst>
                  <a:ext uri="{FF2B5EF4-FFF2-40B4-BE49-F238E27FC236}">
                    <a16:creationId xmlns:a16="http://schemas.microsoft.com/office/drawing/2014/main" id="{E3E694F7-5956-4352-BF68-156541F15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539" y="701710"/>
                <a:ext cx="2952328" cy="407804"/>
              </a:xfrm>
              <a:prstGeom prst="rect">
                <a:avLst/>
              </a:prstGeom>
              <a:blipFill>
                <a:blip r:embed="rId7"/>
                <a:stretch>
                  <a:fillRect l="-2893" t="-16418" b="-41791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Ответы на  вопросы…">
            <a:extLst>
              <a:ext uri="{FF2B5EF4-FFF2-40B4-BE49-F238E27FC236}">
                <a16:creationId xmlns:a16="http://schemas.microsoft.com/office/drawing/2014/main" id="{A9A56980-934A-4EA1-9D8D-692432FC232A}"/>
              </a:ext>
            </a:extLst>
          </p:cNvPr>
          <p:cNvSpPr txBox="1"/>
          <p:nvPr/>
        </p:nvSpPr>
        <p:spPr>
          <a:xfrm>
            <a:off x="6823717" y="3180833"/>
            <a:ext cx="2009907" cy="13815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Ответы</a:t>
            </a:r>
            <a:r>
              <a:rPr sz="2400" dirty="0">
                <a:solidFill>
                  <a:srgbClr val="28516A"/>
                </a:solidFill>
              </a:rPr>
              <a:t> </a:t>
            </a:r>
            <a:r>
              <a:rPr sz="2400" dirty="0" err="1">
                <a:solidFill>
                  <a:srgbClr val="28516A"/>
                </a:solidFill>
              </a:rPr>
              <a:t>на</a:t>
            </a:r>
            <a:r>
              <a:rPr sz="2400" dirty="0">
                <a:solidFill>
                  <a:srgbClr val="28516A"/>
                </a:solidFill>
              </a:rPr>
              <a:t> </a:t>
            </a:r>
            <a:br>
              <a:rPr sz="2400" dirty="0">
                <a:solidFill>
                  <a:srgbClr val="28516A"/>
                </a:solidFill>
              </a:rPr>
            </a:br>
            <a:r>
              <a:rPr sz="2400" dirty="0" err="1">
                <a:solidFill>
                  <a:srgbClr val="28516A"/>
                </a:solidFill>
              </a:rPr>
              <a:t>вопросы</a:t>
            </a:r>
            <a:endParaRPr sz="2400" dirty="0">
              <a:solidFill>
                <a:srgbClr val="28516A"/>
              </a:solidFill>
            </a:endParaRPr>
          </a:p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проверка</a:t>
            </a:r>
            <a:r>
              <a:rPr sz="2400" dirty="0">
                <a:solidFill>
                  <a:srgbClr val="373737"/>
                </a:solidFill>
              </a:rPr>
              <a:t> </a:t>
            </a:r>
            <a:br>
              <a:rPr sz="2400" dirty="0">
                <a:solidFill>
                  <a:srgbClr val="373737"/>
                </a:solidFill>
              </a:rPr>
            </a:br>
            <a:r>
              <a:rPr sz="2400" dirty="0" err="1">
                <a:solidFill>
                  <a:srgbClr val="373737"/>
                </a:solidFill>
              </a:rPr>
              <a:t>гипотез</a:t>
            </a:r>
            <a:endParaRPr sz="2400" dirty="0">
              <a:solidFill>
                <a:srgbClr val="373737"/>
              </a:solidFill>
            </a:endParaRPr>
          </a:p>
        </p:txBody>
      </p:sp>
      <p:sp>
        <p:nvSpPr>
          <p:cNvPr id="33" name="Союзники :…">
            <a:extLst>
              <a:ext uri="{FF2B5EF4-FFF2-40B4-BE49-F238E27FC236}">
                <a16:creationId xmlns:a16="http://schemas.microsoft.com/office/drawing/2014/main" id="{C4B06575-16FA-483F-BA9A-6A9C471F7488}"/>
              </a:ext>
            </a:extLst>
          </p:cNvPr>
          <p:cNvSpPr txBox="1"/>
          <p:nvPr/>
        </p:nvSpPr>
        <p:spPr>
          <a:xfrm>
            <a:off x="3592972" y="1852675"/>
            <a:ext cx="3077576" cy="206178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90000" tIns="19050" rIns="46800" bIns="19050">
            <a:sp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Союзники</a:t>
            </a:r>
            <a:endParaRPr lang="ru-RU" sz="2400" dirty="0">
              <a:solidFill>
                <a:srgbClr val="28516A"/>
              </a:solidFill>
            </a:endParaRPr>
          </a:p>
          <a:p>
            <a:pPr marL="276225" defTabSz="584200">
              <a:lnSpc>
                <a:spcPct val="80000"/>
              </a:lnSpc>
              <a:spcBef>
                <a:spcPts val="1400"/>
              </a:spcBef>
              <a:buClr>
                <a:srgbClr val="2459A4"/>
              </a:buClr>
              <a:buSzPct val="100000"/>
              <a:defRPr sz="2200" spc="22">
                <a:solidFill>
                  <a:srgbClr val="2658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rgbClr val="28516A"/>
                </a:solidFill>
              </a:rPr>
              <a:t>Асимптотические</a:t>
            </a:r>
            <a:br>
              <a:rPr lang="ru-RU" sz="2400" dirty="0">
                <a:solidFill>
                  <a:srgbClr val="28516A"/>
                </a:solidFill>
              </a:rPr>
            </a:br>
            <a:r>
              <a:rPr lang="ru-RU" sz="2400" dirty="0">
                <a:solidFill>
                  <a:srgbClr val="28516A"/>
                </a:solidFill>
              </a:rPr>
              <a:t>(при большом </a:t>
            </a:r>
            <a:r>
              <a:rPr lang="en-US" sz="2400" dirty="0">
                <a:solidFill>
                  <a:srgbClr val="28516A"/>
                </a:solidFill>
              </a:rPr>
              <a:t>n)</a:t>
            </a:r>
          </a:p>
          <a:p>
            <a:pPr marL="619125" lvl="1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rgbClr val="373737"/>
                </a:solidFill>
              </a:rPr>
              <a:t>ЦПТ</a:t>
            </a:r>
          </a:p>
          <a:p>
            <a:pPr marL="619125" lvl="1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rgbClr val="373737"/>
                </a:solidFill>
              </a:rPr>
              <a:t>Дельта-метод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CE90B67E-150E-4F06-BCEE-9F1CE7EE8C2B}"/>
                  </a:ext>
                </a:extLst>
              </p:cNvPr>
              <p:cNvSpPr/>
              <p:nvPr/>
            </p:nvSpPr>
            <p:spPr>
              <a:xfrm>
                <a:off x="3589363" y="4079530"/>
                <a:ext cx="3077576" cy="2145652"/>
              </a:xfrm>
              <a:prstGeom prst="rect">
                <a:avLst/>
              </a:prstGeom>
            </p:spPr>
            <p:txBody>
              <a:bodyPr wrap="square" lIns="90000">
                <a:spAutoFit/>
              </a:bodyPr>
              <a:lstStyle/>
              <a:p>
                <a:pPr marL="276225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2459A4"/>
                  </a:buClr>
                  <a:buSzPct val="100000"/>
                  <a:defRPr sz="2200" spc="22">
                    <a:solidFill>
                      <a:srgbClr val="2658A1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ru-RU" sz="2400" dirty="0">
                    <a:solidFill>
                      <a:srgbClr val="28516A"/>
                    </a:solidFill>
                  </a:rPr>
                  <a:t>Точные </a:t>
                </a:r>
              </a:p>
              <a:p>
                <a:pPr marL="619125" lvl="1" indent="-342900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54748B"/>
                  </a:buClr>
                  <a:buSzPct val="100000"/>
                  <a:buFont typeface="Arial" panose="020B0604020202020204" pitchFamily="34" charset="0"/>
                  <a:buChar char="•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ru-RU" sz="2400" dirty="0">
                    <a:solidFill>
                      <a:srgbClr val="373737"/>
                    </a:solidFill>
                  </a:rPr>
                  <a:t>Теорема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Фишера</a:t>
                </a:r>
                <a:endParaRPr lang="ru-RU" sz="2400" dirty="0">
                  <a:solidFill>
                    <a:srgbClr val="373737"/>
                  </a:solidFill>
                </a:endParaRPr>
              </a:p>
              <a:p>
                <a:pPr marL="619125" lvl="1" indent="-342900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54748B"/>
                  </a:buClr>
                  <a:buSzPct val="100000"/>
                  <a:buFont typeface="Arial" panose="020B0604020202020204" pitchFamily="34" charset="0"/>
                  <a:buChar char="•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ar-AE" sz="24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ar-AE" sz="24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ar-AE" sz="2400" dirty="0">
                  <a:solidFill>
                    <a:srgbClr val="373737"/>
                  </a:solidFill>
                </a:endParaRPr>
              </a:p>
              <a:p>
                <a:pPr marL="619125" lvl="1" indent="-342900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54748B"/>
                  </a:buClr>
                  <a:buSzPct val="100000"/>
                  <a:buFont typeface="Arial" panose="020B0604020202020204" pitchFamily="34" charset="0"/>
                  <a:buChar char="•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ru-RU" sz="2400" dirty="0" err="1">
                    <a:solidFill>
                      <a:srgbClr val="373737"/>
                    </a:solidFill>
                  </a:rPr>
                  <a:t>Ещё</a:t>
                </a:r>
                <a:r>
                  <a:rPr lang="ru-RU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союзники</a:t>
                </a:r>
                <a:r>
                  <a:rPr lang="ru-RU" sz="2400" dirty="0">
                    <a:solidFill>
                      <a:srgbClr val="373737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CE90B67E-150E-4F06-BCEE-9F1CE7EE8C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363" y="4079530"/>
                <a:ext cx="3077576" cy="2145652"/>
              </a:xfrm>
              <a:prstGeom prst="rect">
                <a:avLst/>
              </a:prstGeom>
              <a:blipFill>
                <a:blip r:embed="rId8"/>
                <a:stretch>
                  <a:fillRect t="-5398" b="-51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575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7" y="116632"/>
            <a:ext cx="8568952" cy="6264696"/>
          </a:xfrm>
          <a:prstGeom prst="rect">
            <a:avLst/>
          </a:prstGeom>
        </p:spPr>
        <p:txBody>
          <a:bodyPr vert="horz" wrap="square" lIns="91440" tIns="45720" rIns="0" bIns="0" rtlCol="0" anchor="ctr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pPr algn="ctr"/>
            <a:r>
              <a:rPr lang="ru-RU" altLang="ru-RU" dirty="0"/>
              <a:t>Гипотезы о долях</a:t>
            </a:r>
          </a:p>
        </p:txBody>
      </p:sp>
    </p:spTree>
    <p:extLst>
      <p:ext uri="{BB962C8B-B14F-4D97-AF65-F5344CB8AC3E}">
        <p14:creationId xmlns:p14="http://schemas.microsoft.com/office/powerpoint/2010/main" val="314551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Z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-критерий для доли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600E328B-C38F-40C4-9E8A-9524F800AF6F}"/>
                  </a:ext>
                </a:extLst>
              </p:cNvPr>
              <p:cNvSpPr/>
              <p:nvPr/>
            </p:nvSpPr>
            <p:spPr>
              <a:xfrm>
                <a:off x="539552" y="692696"/>
                <a:ext cx="3352456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600E328B-C38F-40C4-9E8A-9524F800A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3352456" cy="600164"/>
              </a:xfrm>
              <a:prstGeom prst="rect">
                <a:avLst/>
              </a:prstGeom>
              <a:blipFill>
                <a:blip r:embed="rId3"/>
                <a:stretch>
                  <a:fillRect l="-3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DD53F7B8-B510-4FDF-B941-1B761EED81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232696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DD53F7B8-B510-4FDF-B941-1B761EED8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1656184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F2A50CD9-DE17-4C97-8700-A7CEA529F4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772696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F2A50CD9-DE17-4C97-8700-A7CEA529F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772696"/>
                <a:ext cx="1656186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365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Z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-критерий для доли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B2093B9C-9050-4DE0-8005-62536BFFA77E}"/>
                  </a:ext>
                </a:extLst>
              </p:cNvPr>
              <p:cNvSpPr/>
              <p:nvPr/>
            </p:nvSpPr>
            <p:spPr>
              <a:xfrm>
                <a:off x="539552" y="692696"/>
                <a:ext cx="3352456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B2093B9C-9050-4DE0-8005-62536BFFA7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3352456" cy="600164"/>
              </a:xfrm>
              <a:prstGeom prst="rect">
                <a:avLst/>
              </a:prstGeom>
              <a:blipFill>
                <a:blip r:embed="rId3"/>
                <a:stretch>
                  <a:fillRect l="-3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Объект 5">
                <a:extLst>
                  <a:ext uri="{FF2B5EF4-FFF2-40B4-BE49-F238E27FC236}">
                    <a16:creationId xmlns:a16="http://schemas.microsoft.com/office/drawing/2014/main" id="{E41265DF-CFEF-4100-A93D-5BE8C1E144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232696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Объект 5">
                <a:extLst>
                  <a:ext uri="{FF2B5EF4-FFF2-40B4-BE49-F238E27FC236}">
                    <a16:creationId xmlns:a16="http://schemas.microsoft.com/office/drawing/2014/main" id="{E41265DF-CFEF-4100-A93D-5BE8C1E14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1656184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1B4DF61F-90BB-4E71-8F5D-05572C80EF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772696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1B4DF61F-90BB-4E71-8F5D-05572C80E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772696"/>
                <a:ext cx="1656186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Группа 12">
            <a:extLst>
              <a:ext uri="{FF2B5EF4-FFF2-40B4-BE49-F238E27FC236}">
                <a16:creationId xmlns:a16="http://schemas.microsoft.com/office/drawing/2014/main" id="{0C87CC59-CB81-44B3-AEC0-FA50225B2A16}"/>
              </a:ext>
            </a:extLst>
          </p:cNvPr>
          <p:cNvGrpSpPr/>
          <p:nvPr/>
        </p:nvGrpSpPr>
        <p:grpSpPr>
          <a:xfrm>
            <a:off x="4939041" y="668271"/>
            <a:ext cx="3560270" cy="1400814"/>
            <a:chOff x="5011387" y="596263"/>
            <a:chExt cx="3560270" cy="1400814"/>
          </a:xfrm>
        </p:grpSpPr>
        <p:sp>
          <p:nvSpPr>
            <p:cNvPr id="22" name="Объект 5">
              <a:extLst>
                <a:ext uri="{FF2B5EF4-FFF2-40B4-BE49-F238E27FC236}">
                  <a16:creationId xmlns:a16="http://schemas.microsoft.com/office/drawing/2014/main" id="{EF69A60D-5ECD-4CE0-BB19-492A33962A8C}"/>
                </a:ext>
              </a:extLst>
            </p:cNvPr>
            <p:cNvSpPr txBox="1">
              <a:spLocks/>
            </p:cNvSpPr>
            <p:nvPr/>
          </p:nvSpPr>
          <p:spPr>
            <a:xfrm>
              <a:off x="6231520" y="596263"/>
              <a:ext cx="1074221" cy="41418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ЦПТ</a:t>
              </a:r>
              <a:r>
                <a:rPr lang="en-US" sz="2400" b="1" dirty="0">
                  <a:solidFill>
                    <a:srgbClr val="28516A"/>
                  </a:solidFill>
                </a:rPr>
                <a:t>:</a:t>
              </a:r>
              <a:endParaRPr lang="ru-RU" sz="2400" dirty="0">
                <a:solidFill>
                  <a:srgbClr val="28516A"/>
                </a:solidFill>
              </a:endParaRPr>
            </a:p>
          </p:txBody>
        </p:sp>
        <p:grpSp>
          <p:nvGrpSpPr>
            <p:cNvPr id="24" name="Группа 8">
              <a:extLst>
                <a:ext uri="{FF2B5EF4-FFF2-40B4-BE49-F238E27FC236}">
                  <a16:creationId xmlns:a16="http://schemas.microsoft.com/office/drawing/2014/main" id="{27045DE9-FA08-4DA5-BD17-06E99D6A1D70}"/>
                </a:ext>
              </a:extLst>
            </p:cNvPr>
            <p:cNvGrpSpPr/>
            <p:nvPr/>
          </p:nvGrpSpPr>
          <p:grpSpPr>
            <a:xfrm>
              <a:off x="5011387" y="1167234"/>
              <a:ext cx="3560270" cy="829843"/>
              <a:chOff x="4729921" y="1061467"/>
              <a:chExt cx="3560270" cy="8298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0E0ECCCF-774B-4B0D-8E73-090CE632584A}"/>
                      </a:ext>
                    </a:extLst>
                  </p:cNvPr>
                  <p:cNvSpPr txBox="1"/>
                  <p:nvPr/>
                </p:nvSpPr>
                <p:spPr>
                  <a:xfrm>
                    <a:off x="4729921" y="1061467"/>
                    <a:ext cx="3560270" cy="8298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∼  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(1−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solidFill>
                                <a:srgbClr val="54748B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b="0" dirty="0">
                      <a:solidFill>
                        <a:srgbClr val="54748B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0E0ECCCF-774B-4B0D-8E73-090CE63258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9921" y="1061467"/>
                    <a:ext cx="3560270" cy="82984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Прямоугольник 23">
                    <a:extLst>
                      <a:ext uri="{FF2B5EF4-FFF2-40B4-BE49-F238E27FC236}">
                        <a16:creationId xmlns:a16="http://schemas.microsoft.com/office/drawing/2014/main" id="{AB9E45CB-BB12-4E47-B2C4-61574AB7B52E}"/>
                      </a:ext>
                    </a:extLst>
                  </p:cNvPr>
                  <p:cNvSpPr/>
                  <p:nvPr/>
                </p:nvSpPr>
                <p:spPr>
                  <a:xfrm>
                    <a:off x="5082355" y="1151807"/>
                    <a:ext cx="511550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𝑎𝑠𝑦</m:t>
                          </m:r>
                        </m:oMath>
                      </m:oMathPara>
                    </a14:m>
                    <a:endParaRPr lang="ru-RU" sz="1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Прямоугольник 23">
                    <a:extLst>
                      <a:ext uri="{FF2B5EF4-FFF2-40B4-BE49-F238E27FC236}">
                        <a16:creationId xmlns:a16="http://schemas.microsoft.com/office/drawing/2014/main" id="{AB9E45CB-BB12-4E47-B2C4-61574AB7B52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82355" y="1151807"/>
                    <a:ext cx="511550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961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Прямоугольник 27">
                    <a:extLst>
                      <a:ext uri="{FF2B5EF4-FFF2-40B4-BE49-F238E27FC236}">
                        <a16:creationId xmlns:a16="http://schemas.microsoft.com/office/drawing/2014/main" id="{9C9046E6-25BF-4B41-B7E1-B085CAA5C658}"/>
                      </a:ext>
                    </a:extLst>
                  </p:cNvPr>
                  <p:cNvSpPr/>
                  <p:nvPr/>
                </p:nvSpPr>
                <p:spPr>
                  <a:xfrm>
                    <a:off x="5134227" y="1460905"/>
                    <a:ext cx="430951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ru-RU" sz="1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" name="Прямоугольник 27">
                    <a:extLst>
                      <a:ext uri="{FF2B5EF4-FFF2-40B4-BE49-F238E27FC236}">
                        <a16:creationId xmlns:a16="http://schemas.microsoft.com/office/drawing/2014/main" id="{9C9046E6-25BF-4B41-B7E1-B085CAA5C65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34227" y="1460905"/>
                    <a:ext cx="430951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76660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Z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-критерий для доли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FA5587E0-9042-4AF0-99AF-142D3F7E3F8C}"/>
                  </a:ext>
                </a:extLst>
              </p:cNvPr>
              <p:cNvSpPr/>
              <p:nvPr/>
            </p:nvSpPr>
            <p:spPr>
              <a:xfrm>
                <a:off x="539552" y="692696"/>
                <a:ext cx="3352456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FA5587E0-9042-4AF0-99AF-142D3F7E3F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3352456" cy="600164"/>
              </a:xfrm>
              <a:prstGeom prst="rect">
                <a:avLst/>
              </a:prstGeom>
              <a:blipFill>
                <a:blip r:embed="rId3"/>
                <a:stretch>
                  <a:fillRect l="-3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Объект 5">
                <a:extLst>
                  <a:ext uri="{FF2B5EF4-FFF2-40B4-BE49-F238E27FC236}">
                    <a16:creationId xmlns:a16="http://schemas.microsoft.com/office/drawing/2014/main" id="{0D373BFB-E81F-48A7-B1D6-41DF7E2419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232696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Объект 5">
                <a:extLst>
                  <a:ext uri="{FF2B5EF4-FFF2-40B4-BE49-F238E27FC236}">
                    <a16:creationId xmlns:a16="http://schemas.microsoft.com/office/drawing/2014/main" id="{0D373BFB-E81F-48A7-B1D6-41DF7E241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1656184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Объект 5">
                <a:extLst>
                  <a:ext uri="{FF2B5EF4-FFF2-40B4-BE49-F238E27FC236}">
                    <a16:creationId xmlns:a16="http://schemas.microsoft.com/office/drawing/2014/main" id="{172356E0-5A6E-4637-AED7-12959B14C0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772696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Объект 5">
                <a:extLst>
                  <a:ext uri="{FF2B5EF4-FFF2-40B4-BE49-F238E27FC236}">
                    <a16:creationId xmlns:a16="http://schemas.microsoft.com/office/drawing/2014/main" id="{172356E0-5A6E-4637-AED7-12959B14C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772696"/>
                <a:ext cx="1656186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Группа 12">
            <a:extLst>
              <a:ext uri="{FF2B5EF4-FFF2-40B4-BE49-F238E27FC236}">
                <a16:creationId xmlns:a16="http://schemas.microsoft.com/office/drawing/2014/main" id="{85299AB7-71D6-4FC0-87F2-8391BFDEDFA4}"/>
              </a:ext>
            </a:extLst>
          </p:cNvPr>
          <p:cNvGrpSpPr/>
          <p:nvPr/>
        </p:nvGrpSpPr>
        <p:grpSpPr>
          <a:xfrm>
            <a:off x="4500427" y="668271"/>
            <a:ext cx="4391715" cy="3264785"/>
            <a:chOff x="4572773" y="596263"/>
            <a:chExt cx="4391715" cy="3264785"/>
          </a:xfrm>
        </p:grpSpPr>
        <p:sp>
          <p:nvSpPr>
            <p:cNvPr id="25" name="Объект 5">
              <a:extLst>
                <a:ext uri="{FF2B5EF4-FFF2-40B4-BE49-F238E27FC236}">
                  <a16:creationId xmlns:a16="http://schemas.microsoft.com/office/drawing/2014/main" id="{16918988-E997-4F5E-89A6-E75D21B8D264}"/>
                </a:ext>
              </a:extLst>
            </p:cNvPr>
            <p:cNvSpPr txBox="1">
              <a:spLocks/>
            </p:cNvSpPr>
            <p:nvPr/>
          </p:nvSpPr>
          <p:spPr>
            <a:xfrm>
              <a:off x="6231520" y="596263"/>
              <a:ext cx="1074221" cy="41418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ЦПТ</a:t>
              </a:r>
              <a:r>
                <a:rPr lang="en-US" sz="2400" b="1" dirty="0">
                  <a:solidFill>
                    <a:srgbClr val="28516A"/>
                  </a:solidFill>
                </a:rPr>
                <a:t>:</a:t>
              </a:r>
              <a:endParaRPr lang="ru-RU" sz="2400" dirty="0">
                <a:solidFill>
                  <a:srgbClr val="28516A"/>
                </a:solidFill>
              </a:endParaRPr>
            </a:p>
          </p:txBody>
        </p:sp>
        <p:grpSp>
          <p:nvGrpSpPr>
            <p:cNvPr id="26" name="Группа 11">
              <a:extLst>
                <a:ext uri="{FF2B5EF4-FFF2-40B4-BE49-F238E27FC236}">
                  <a16:creationId xmlns:a16="http://schemas.microsoft.com/office/drawing/2014/main" id="{574AA36F-4388-435F-A827-7AA9CBB50BEC}"/>
                </a:ext>
              </a:extLst>
            </p:cNvPr>
            <p:cNvGrpSpPr/>
            <p:nvPr/>
          </p:nvGrpSpPr>
          <p:grpSpPr>
            <a:xfrm>
              <a:off x="4572773" y="2606346"/>
              <a:ext cx="4391715" cy="1254702"/>
              <a:chOff x="4572773" y="2606346"/>
              <a:chExt cx="4391715" cy="125470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Прямоугольник 21">
                    <a:extLst>
                      <a:ext uri="{FF2B5EF4-FFF2-40B4-BE49-F238E27FC236}">
                        <a16:creationId xmlns:a16="http://schemas.microsoft.com/office/drawing/2014/main" id="{3094E014-8C44-4BF9-9180-0CF329CF2278}"/>
                      </a:ext>
                    </a:extLst>
                  </p:cNvPr>
                  <p:cNvSpPr/>
                  <p:nvPr/>
                </p:nvSpPr>
                <p:spPr>
                  <a:xfrm>
                    <a:off x="4572773" y="2606346"/>
                    <a:ext cx="4391715" cy="12547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(1−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rad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Прямоугольник 21">
                    <a:extLst>
                      <a:ext uri="{FF2B5EF4-FFF2-40B4-BE49-F238E27FC236}">
                        <a16:creationId xmlns:a16="http://schemas.microsoft.com/office/drawing/2014/main" id="{3094E014-8C44-4BF9-9180-0CF329CF227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72773" y="2606346"/>
                    <a:ext cx="4391715" cy="125470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Прямоугольник 22">
                    <a:extLst>
                      <a:ext uri="{FF2B5EF4-FFF2-40B4-BE49-F238E27FC236}">
                        <a16:creationId xmlns:a16="http://schemas.microsoft.com/office/drawing/2014/main" id="{62C85A05-042D-4C00-8F1C-B469DF6AFCEA}"/>
                      </a:ext>
                    </a:extLst>
                  </p:cNvPr>
                  <p:cNvSpPr/>
                  <p:nvPr/>
                </p:nvSpPr>
                <p:spPr>
                  <a:xfrm>
                    <a:off x="7245061" y="3071178"/>
                    <a:ext cx="430951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54748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54748B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54748B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ru-RU" sz="1400" dirty="0">
                      <a:solidFill>
                        <a:srgbClr val="54748B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" name="Прямоугольник 22">
                    <a:extLst>
                      <a:ext uri="{FF2B5EF4-FFF2-40B4-BE49-F238E27FC236}">
                        <a16:creationId xmlns:a16="http://schemas.microsoft.com/office/drawing/2014/main" id="{2B7FF9AC-3E8F-4B40-800C-53C05BF2369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45061" y="3071178"/>
                    <a:ext cx="430951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Прямоугольник 26">
                    <a:extLst>
                      <a:ext uri="{FF2B5EF4-FFF2-40B4-BE49-F238E27FC236}">
                        <a16:creationId xmlns:a16="http://schemas.microsoft.com/office/drawing/2014/main" id="{21654C8F-C327-45B3-9038-E563D12C1883}"/>
                      </a:ext>
                    </a:extLst>
                  </p:cNvPr>
                  <p:cNvSpPr/>
                  <p:nvPr/>
                </p:nvSpPr>
                <p:spPr>
                  <a:xfrm>
                    <a:off x="7164462" y="2727232"/>
                    <a:ext cx="511550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rgbClr val="54748B"/>
                              </a:solidFill>
                              <a:latin typeface="Cambria Math" panose="02040503050406030204" pitchFamily="18" charset="0"/>
                            </a:rPr>
                            <m:t>𝑎𝑠𝑦</m:t>
                          </m:r>
                        </m:oMath>
                      </m:oMathPara>
                    </a14:m>
                    <a:endParaRPr lang="ru-RU" sz="1400" dirty="0">
                      <a:solidFill>
                        <a:srgbClr val="54748B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Прямоугольник 26">
                    <a:extLst>
                      <a:ext uri="{FF2B5EF4-FFF2-40B4-BE49-F238E27FC236}">
                        <a16:creationId xmlns:a16="http://schemas.microsoft.com/office/drawing/2014/main" id="{CCF31695-B7FB-1B4B-BA97-A17B6442DEC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64462" y="2727232"/>
                    <a:ext cx="511550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7" name="Группа 8">
              <a:extLst>
                <a:ext uri="{FF2B5EF4-FFF2-40B4-BE49-F238E27FC236}">
                  <a16:creationId xmlns:a16="http://schemas.microsoft.com/office/drawing/2014/main" id="{2185B0AC-0499-4D9E-AAAD-BF75870015D5}"/>
                </a:ext>
              </a:extLst>
            </p:cNvPr>
            <p:cNvGrpSpPr/>
            <p:nvPr/>
          </p:nvGrpSpPr>
          <p:grpSpPr>
            <a:xfrm>
              <a:off x="5011387" y="1167234"/>
              <a:ext cx="3560270" cy="829843"/>
              <a:chOff x="4729921" y="1061467"/>
              <a:chExt cx="3560270" cy="8298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71AB54B8-718D-49D0-8B02-D21014C066C6}"/>
                      </a:ext>
                    </a:extLst>
                  </p:cNvPr>
                  <p:cNvSpPr txBox="1"/>
                  <p:nvPr/>
                </p:nvSpPr>
                <p:spPr>
                  <a:xfrm>
                    <a:off x="4729921" y="1061467"/>
                    <a:ext cx="3560270" cy="8298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∼  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(1−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solidFill>
                                <a:srgbClr val="54748B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b="0" dirty="0">
                      <a:solidFill>
                        <a:srgbClr val="54748B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71AB54B8-718D-49D0-8B02-D21014C066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9921" y="1061467"/>
                    <a:ext cx="3560270" cy="829843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Прямоугольник 23">
                    <a:extLst>
                      <a:ext uri="{FF2B5EF4-FFF2-40B4-BE49-F238E27FC236}">
                        <a16:creationId xmlns:a16="http://schemas.microsoft.com/office/drawing/2014/main" id="{6BB0E0B1-B740-4BB3-9E5E-5E089211E674}"/>
                      </a:ext>
                    </a:extLst>
                  </p:cNvPr>
                  <p:cNvSpPr/>
                  <p:nvPr/>
                </p:nvSpPr>
                <p:spPr>
                  <a:xfrm>
                    <a:off x="5082355" y="1151807"/>
                    <a:ext cx="511550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𝑎𝑠𝑦</m:t>
                          </m:r>
                        </m:oMath>
                      </m:oMathPara>
                    </a14:m>
                    <a:endParaRPr lang="ru-RU" sz="1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Прямоугольник 23">
                    <a:extLst>
                      <a:ext uri="{FF2B5EF4-FFF2-40B4-BE49-F238E27FC236}">
                        <a16:creationId xmlns:a16="http://schemas.microsoft.com/office/drawing/2014/main" id="{6BB0E0B1-B740-4BB3-9E5E-5E089211E67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82355" y="1151807"/>
                    <a:ext cx="511550" cy="307777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1961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Прямоугольник 27">
                    <a:extLst>
                      <a:ext uri="{FF2B5EF4-FFF2-40B4-BE49-F238E27FC236}">
                        <a16:creationId xmlns:a16="http://schemas.microsoft.com/office/drawing/2014/main" id="{7A986554-FA13-4CD6-BA2F-2F513A11999E}"/>
                      </a:ext>
                    </a:extLst>
                  </p:cNvPr>
                  <p:cNvSpPr/>
                  <p:nvPr/>
                </p:nvSpPr>
                <p:spPr>
                  <a:xfrm>
                    <a:off x="5134227" y="1460905"/>
                    <a:ext cx="430951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ru-RU" sz="1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Прямоугольник 27">
                    <a:extLst>
                      <a:ext uri="{FF2B5EF4-FFF2-40B4-BE49-F238E27FC236}">
                        <a16:creationId xmlns:a16="http://schemas.microsoft.com/office/drawing/2014/main" id="{7A986554-FA13-4CD6-BA2F-2F513A11999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34227" y="1460905"/>
                    <a:ext cx="430951" cy="30777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8" name="Объект 5">
              <a:extLst>
                <a:ext uri="{FF2B5EF4-FFF2-40B4-BE49-F238E27FC236}">
                  <a16:creationId xmlns:a16="http://schemas.microsoft.com/office/drawing/2014/main" id="{047A44B6-CB95-4112-9EFD-83F3C5E8A505}"/>
                </a:ext>
              </a:extLst>
            </p:cNvPr>
            <p:cNvSpPr txBox="1">
              <a:spLocks/>
            </p:cNvSpPr>
            <p:nvPr/>
          </p:nvSpPr>
          <p:spPr>
            <a:xfrm>
              <a:off x="4719211" y="2035374"/>
              <a:ext cx="4098839" cy="41418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Критерий для проверки</a:t>
              </a:r>
              <a:r>
                <a:rPr lang="en-US" sz="2400" b="1" dirty="0">
                  <a:solidFill>
                    <a:srgbClr val="28516A"/>
                  </a:solidFill>
                </a:rPr>
                <a:t>:</a:t>
              </a:r>
              <a:endParaRPr lang="ru-RU" sz="2400" dirty="0">
                <a:solidFill>
                  <a:srgbClr val="28516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507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8" name="applause.wav"/>
          </p:stSnd>
        </p:sndAc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Z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-критерий для доли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161CFC6-7E6F-4CE7-A383-C3E148225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51" y="4401136"/>
            <a:ext cx="3632200" cy="18161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28A1DD2F-7549-415E-AB79-903D5D6FE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10" y="2510912"/>
            <a:ext cx="3632200" cy="1816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2556FE63-97C4-4161-A3FC-CBB6F12E58DD}"/>
                  </a:ext>
                </a:extLst>
              </p:cNvPr>
              <p:cNvSpPr/>
              <p:nvPr/>
            </p:nvSpPr>
            <p:spPr>
              <a:xfrm>
                <a:off x="539552" y="692696"/>
                <a:ext cx="3352456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2556FE63-97C4-4161-A3FC-CBB6F12E58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3352456" cy="600164"/>
              </a:xfrm>
              <a:prstGeom prst="rect">
                <a:avLst/>
              </a:prstGeom>
              <a:blipFill>
                <a:blip r:embed="rId5"/>
                <a:stretch>
                  <a:fillRect l="-3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Объект 5">
                <a:extLst>
                  <a:ext uri="{FF2B5EF4-FFF2-40B4-BE49-F238E27FC236}">
                    <a16:creationId xmlns:a16="http://schemas.microsoft.com/office/drawing/2014/main" id="{5A0CBF31-CD1B-4359-8266-CA7EEC2E37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232696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Объект 5">
                <a:extLst>
                  <a:ext uri="{FF2B5EF4-FFF2-40B4-BE49-F238E27FC236}">
                    <a16:creationId xmlns:a16="http://schemas.microsoft.com/office/drawing/2014/main" id="{5A0CBF31-CD1B-4359-8266-CA7EEC2E3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1656184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Объект 5">
                <a:extLst>
                  <a:ext uri="{FF2B5EF4-FFF2-40B4-BE49-F238E27FC236}">
                    <a16:creationId xmlns:a16="http://schemas.microsoft.com/office/drawing/2014/main" id="{70EF7F0F-B0A0-40B2-B491-5F3705D9F4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772696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Объект 5">
                <a:extLst>
                  <a:ext uri="{FF2B5EF4-FFF2-40B4-BE49-F238E27FC236}">
                    <a16:creationId xmlns:a16="http://schemas.microsoft.com/office/drawing/2014/main" id="{70EF7F0F-B0A0-40B2-B491-5F3705D9F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772696"/>
                <a:ext cx="1656186" cy="4783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Рисунок 25" descr="флажок установлен">
            <a:extLst>
              <a:ext uri="{FF2B5EF4-FFF2-40B4-BE49-F238E27FC236}">
                <a16:creationId xmlns:a16="http://schemas.microsoft.com/office/drawing/2014/main" id="{21C2A499-9AFB-44B9-A5BC-C2E12C5A86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212180" y="4239104"/>
            <a:ext cx="914400" cy="914400"/>
          </a:xfrm>
          <a:prstGeom prst="rect">
            <a:avLst/>
          </a:prstGeom>
        </p:spPr>
      </p:pic>
      <p:pic>
        <p:nvPicPr>
          <p:cNvPr id="27" name="Рисунок 26" descr="Флажок с крестиком">
            <a:extLst>
              <a:ext uri="{FF2B5EF4-FFF2-40B4-BE49-F238E27FC236}">
                <a16:creationId xmlns:a16="http://schemas.microsoft.com/office/drawing/2014/main" id="{02A254F8-AC5D-4254-A362-9A260F9150A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12180" y="2348880"/>
            <a:ext cx="914400" cy="914400"/>
          </a:xfrm>
          <a:prstGeom prst="rect">
            <a:avLst/>
          </a:prstGeom>
        </p:spPr>
      </p:pic>
      <p:grpSp>
        <p:nvGrpSpPr>
          <p:cNvPr id="28" name="Группа 12">
            <a:extLst>
              <a:ext uri="{FF2B5EF4-FFF2-40B4-BE49-F238E27FC236}">
                <a16:creationId xmlns:a16="http://schemas.microsoft.com/office/drawing/2014/main" id="{3D846D92-7A29-4E27-9607-B872416F3F21}"/>
              </a:ext>
            </a:extLst>
          </p:cNvPr>
          <p:cNvGrpSpPr/>
          <p:nvPr/>
        </p:nvGrpSpPr>
        <p:grpSpPr>
          <a:xfrm>
            <a:off x="4500427" y="668271"/>
            <a:ext cx="4391715" cy="3264785"/>
            <a:chOff x="4572773" y="596263"/>
            <a:chExt cx="4391715" cy="3264785"/>
          </a:xfrm>
        </p:grpSpPr>
        <p:sp>
          <p:nvSpPr>
            <p:cNvPr id="29" name="Объект 5">
              <a:extLst>
                <a:ext uri="{FF2B5EF4-FFF2-40B4-BE49-F238E27FC236}">
                  <a16:creationId xmlns:a16="http://schemas.microsoft.com/office/drawing/2014/main" id="{480F600A-05CD-4307-B561-CEF8C73AC690}"/>
                </a:ext>
              </a:extLst>
            </p:cNvPr>
            <p:cNvSpPr txBox="1">
              <a:spLocks/>
            </p:cNvSpPr>
            <p:nvPr/>
          </p:nvSpPr>
          <p:spPr>
            <a:xfrm>
              <a:off x="6231520" y="596263"/>
              <a:ext cx="1074221" cy="41418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ЦПТ</a:t>
              </a:r>
              <a:r>
                <a:rPr lang="en-US" sz="2400" b="1" dirty="0">
                  <a:solidFill>
                    <a:srgbClr val="28516A"/>
                  </a:solidFill>
                </a:rPr>
                <a:t>:</a:t>
              </a:r>
              <a:endParaRPr lang="ru-RU" sz="2400" dirty="0">
                <a:solidFill>
                  <a:srgbClr val="28516A"/>
                </a:solidFill>
              </a:endParaRPr>
            </a:p>
          </p:txBody>
        </p:sp>
        <p:grpSp>
          <p:nvGrpSpPr>
            <p:cNvPr id="30" name="Группа 11">
              <a:extLst>
                <a:ext uri="{FF2B5EF4-FFF2-40B4-BE49-F238E27FC236}">
                  <a16:creationId xmlns:a16="http://schemas.microsoft.com/office/drawing/2014/main" id="{C872CAB9-ECCC-40EA-873F-8E3ED22DEAF8}"/>
                </a:ext>
              </a:extLst>
            </p:cNvPr>
            <p:cNvGrpSpPr/>
            <p:nvPr/>
          </p:nvGrpSpPr>
          <p:grpSpPr>
            <a:xfrm>
              <a:off x="4572773" y="2606346"/>
              <a:ext cx="4391715" cy="1254702"/>
              <a:chOff x="4572773" y="2606346"/>
              <a:chExt cx="4391715" cy="125470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Прямоугольник 21">
                    <a:extLst>
                      <a:ext uri="{FF2B5EF4-FFF2-40B4-BE49-F238E27FC236}">
                        <a16:creationId xmlns:a16="http://schemas.microsoft.com/office/drawing/2014/main" id="{6D4F409F-5510-4B4C-A679-168138172FC6}"/>
                      </a:ext>
                    </a:extLst>
                  </p:cNvPr>
                  <p:cNvSpPr/>
                  <p:nvPr/>
                </p:nvSpPr>
                <p:spPr>
                  <a:xfrm>
                    <a:off x="4572773" y="2606346"/>
                    <a:ext cx="4391715" cy="12547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(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rad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Прямоугольник 21">
                    <a:extLst>
                      <a:ext uri="{FF2B5EF4-FFF2-40B4-BE49-F238E27FC236}">
                        <a16:creationId xmlns:a16="http://schemas.microsoft.com/office/drawing/2014/main" id="{6D4F409F-5510-4B4C-A679-168138172FC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72773" y="2606346"/>
                    <a:ext cx="4391715" cy="125470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Прямоугольник 22">
                    <a:extLst>
                      <a:ext uri="{FF2B5EF4-FFF2-40B4-BE49-F238E27FC236}">
                        <a16:creationId xmlns:a16="http://schemas.microsoft.com/office/drawing/2014/main" id="{28A9C356-4A39-4D87-AAF5-A6EDF27014C7}"/>
                      </a:ext>
                    </a:extLst>
                  </p:cNvPr>
                  <p:cNvSpPr/>
                  <p:nvPr/>
                </p:nvSpPr>
                <p:spPr>
                  <a:xfrm>
                    <a:off x="7245061" y="3071178"/>
                    <a:ext cx="430951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54748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54748B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54748B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ru-RU" sz="1400" dirty="0">
                      <a:solidFill>
                        <a:srgbClr val="54748B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" name="Прямоугольник 22">
                    <a:extLst>
                      <a:ext uri="{FF2B5EF4-FFF2-40B4-BE49-F238E27FC236}">
                        <a16:creationId xmlns:a16="http://schemas.microsoft.com/office/drawing/2014/main" id="{2B7FF9AC-3E8F-4B40-800C-53C05BF2369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45061" y="3071178"/>
                    <a:ext cx="430951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Прямоугольник 26">
                    <a:extLst>
                      <a:ext uri="{FF2B5EF4-FFF2-40B4-BE49-F238E27FC236}">
                        <a16:creationId xmlns:a16="http://schemas.microsoft.com/office/drawing/2014/main" id="{F5789575-53CC-49D4-B8DD-AB705D7B2670}"/>
                      </a:ext>
                    </a:extLst>
                  </p:cNvPr>
                  <p:cNvSpPr/>
                  <p:nvPr/>
                </p:nvSpPr>
                <p:spPr>
                  <a:xfrm>
                    <a:off x="7164462" y="2727232"/>
                    <a:ext cx="511550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rgbClr val="54748B"/>
                              </a:solidFill>
                              <a:latin typeface="Cambria Math" panose="02040503050406030204" pitchFamily="18" charset="0"/>
                            </a:rPr>
                            <m:t>𝑎𝑠𝑦</m:t>
                          </m:r>
                        </m:oMath>
                      </m:oMathPara>
                    </a14:m>
                    <a:endParaRPr lang="ru-RU" sz="1400" dirty="0">
                      <a:solidFill>
                        <a:srgbClr val="54748B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Прямоугольник 26">
                    <a:extLst>
                      <a:ext uri="{FF2B5EF4-FFF2-40B4-BE49-F238E27FC236}">
                        <a16:creationId xmlns:a16="http://schemas.microsoft.com/office/drawing/2014/main" id="{CCF31695-B7FB-1B4B-BA97-A17B6442DEC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64462" y="2727232"/>
                    <a:ext cx="511550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1" name="Группа 8">
              <a:extLst>
                <a:ext uri="{FF2B5EF4-FFF2-40B4-BE49-F238E27FC236}">
                  <a16:creationId xmlns:a16="http://schemas.microsoft.com/office/drawing/2014/main" id="{BC4D3972-E6B2-446C-A36B-82331050E217}"/>
                </a:ext>
              </a:extLst>
            </p:cNvPr>
            <p:cNvGrpSpPr/>
            <p:nvPr/>
          </p:nvGrpSpPr>
          <p:grpSpPr>
            <a:xfrm>
              <a:off x="5011387" y="1167234"/>
              <a:ext cx="3560270" cy="829843"/>
              <a:chOff x="4729921" y="1061467"/>
              <a:chExt cx="3560270" cy="8298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F04338DD-107F-40C6-8F56-6270E594787A}"/>
                      </a:ext>
                    </a:extLst>
                  </p:cNvPr>
                  <p:cNvSpPr txBox="1"/>
                  <p:nvPr/>
                </p:nvSpPr>
                <p:spPr>
                  <a:xfrm>
                    <a:off x="4729921" y="1061467"/>
                    <a:ext cx="3560270" cy="8298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∼  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solidFill>
                                <a:srgbClr val="54748B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b="0" dirty="0">
                      <a:solidFill>
                        <a:srgbClr val="54748B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F04338DD-107F-40C6-8F56-6270E59478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9921" y="1061467"/>
                    <a:ext cx="3560270" cy="829843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Прямоугольник 23">
                    <a:extLst>
                      <a:ext uri="{FF2B5EF4-FFF2-40B4-BE49-F238E27FC236}">
                        <a16:creationId xmlns:a16="http://schemas.microsoft.com/office/drawing/2014/main" id="{CE6A2C3A-A7E3-4A0C-966E-F7986BEC0C48}"/>
                      </a:ext>
                    </a:extLst>
                  </p:cNvPr>
                  <p:cNvSpPr/>
                  <p:nvPr/>
                </p:nvSpPr>
                <p:spPr>
                  <a:xfrm>
                    <a:off x="5082355" y="1151807"/>
                    <a:ext cx="511550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𝑎𝑠𝑦</m:t>
                          </m:r>
                        </m:oMath>
                      </m:oMathPara>
                    </a14:m>
                    <a:endParaRPr lang="ru-RU" sz="1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4" name="Прямоугольник 23">
                    <a:extLst>
                      <a:ext uri="{FF2B5EF4-FFF2-40B4-BE49-F238E27FC236}">
                        <a16:creationId xmlns:a16="http://schemas.microsoft.com/office/drawing/2014/main" id="{CE6A2C3A-A7E3-4A0C-966E-F7986BEC0C4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82355" y="1151807"/>
                    <a:ext cx="511550" cy="307777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1961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Прямоугольник 27">
                    <a:extLst>
                      <a:ext uri="{FF2B5EF4-FFF2-40B4-BE49-F238E27FC236}">
                        <a16:creationId xmlns:a16="http://schemas.microsoft.com/office/drawing/2014/main" id="{7CA4704B-FB0F-4DAA-91A8-BF1E195D468D}"/>
                      </a:ext>
                    </a:extLst>
                  </p:cNvPr>
                  <p:cNvSpPr/>
                  <p:nvPr/>
                </p:nvSpPr>
                <p:spPr>
                  <a:xfrm>
                    <a:off x="5134227" y="1460905"/>
                    <a:ext cx="430951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ru-RU" sz="1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Прямоугольник 27">
                    <a:extLst>
                      <a:ext uri="{FF2B5EF4-FFF2-40B4-BE49-F238E27FC236}">
                        <a16:creationId xmlns:a16="http://schemas.microsoft.com/office/drawing/2014/main" id="{7CA4704B-FB0F-4DAA-91A8-BF1E195D468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34227" y="1460905"/>
                    <a:ext cx="430951" cy="30777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2" name="Объект 5">
              <a:extLst>
                <a:ext uri="{FF2B5EF4-FFF2-40B4-BE49-F238E27FC236}">
                  <a16:creationId xmlns:a16="http://schemas.microsoft.com/office/drawing/2014/main" id="{73E24055-8F76-4D6F-908F-5C4EFDB838B7}"/>
                </a:ext>
              </a:extLst>
            </p:cNvPr>
            <p:cNvSpPr txBox="1">
              <a:spLocks/>
            </p:cNvSpPr>
            <p:nvPr/>
          </p:nvSpPr>
          <p:spPr>
            <a:xfrm>
              <a:off x="4719211" y="2035374"/>
              <a:ext cx="4098839" cy="41418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Критерий для проверки</a:t>
              </a:r>
              <a:r>
                <a:rPr lang="en-US" sz="2400" b="1" dirty="0">
                  <a:solidFill>
                    <a:srgbClr val="28516A"/>
                  </a:solidFill>
                </a:rPr>
                <a:t>:</a:t>
              </a:r>
              <a:endParaRPr lang="ru-RU" sz="2400" dirty="0">
                <a:solidFill>
                  <a:srgbClr val="28516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051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8" name="applause.wav"/>
          </p:stSnd>
        </p:sndAc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Z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-критерий для доли</a:t>
            </a:r>
          </a:p>
        </p:txBody>
      </p:sp>
      <p:sp>
        <p:nvSpPr>
          <p:cNvPr id="37" name="Rectangle">
            <a:extLst>
              <a:ext uri="{FF2B5EF4-FFF2-40B4-BE49-F238E27FC236}">
                <a16:creationId xmlns:a16="http://schemas.microsoft.com/office/drawing/2014/main" id="{AFD26A98-AF49-9B41-8C78-95CA2F152748}"/>
              </a:ext>
            </a:extLst>
          </p:cNvPr>
          <p:cNvSpPr/>
          <p:nvPr/>
        </p:nvSpPr>
        <p:spPr>
          <a:xfrm>
            <a:off x="4500427" y="4449170"/>
            <a:ext cx="4245277" cy="1705970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89ABD5F-F5E2-CF47-BDD1-7FB8B8EFE320}"/>
              </a:ext>
            </a:extLst>
          </p:cNvPr>
          <p:cNvSpPr txBox="1"/>
          <p:nvPr/>
        </p:nvSpPr>
        <p:spPr>
          <a:xfrm>
            <a:off x="5547250" y="4755188"/>
            <a:ext cx="305800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2400" dirty="0">
                <a:solidFill>
                  <a:srgbClr val="DD837B"/>
                </a:solidFill>
              </a:rPr>
              <a:t>Критерий асимптотический</a:t>
            </a:r>
            <a:r>
              <a:rPr lang="en-US" sz="2400" dirty="0">
                <a:solidFill>
                  <a:srgbClr val="DD837B"/>
                </a:solidFill>
              </a:rPr>
              <a:t>, </a:t>
            </a:r>
            <a:r>
              <a:rPr lang="ru-RU" sz="2400" dirty="0">
                <a:solidFill>
                  <a:srgbClr val="DD837B"/>
                </a:solidFill>
              </a:rPr>
              <a:t/>
            </a:r>
            <a:br>
              <a:rPr lang="ru-RU" sz="2400" dirty="0">
                <a:solidFill>
                  <a:srgbClr val="DD837B"/>
                </a:solidFill>
              </a:rPr>
            </a:br>
            <a:r>
              <a:rPr lang="ru-RU" sz="2400" dirty="0">
                <a:solidFill>
                  <a:srgbClr val="DD837B"/>
                </a:solidFill>
              </a:rPr>
              <a:t>т</a:t>
            </a:r>
            <a:r>
              <a:rPr lang="en-US" sz="2400" dirty="0">
                <a:solidFill>
                  <a:srgbClr val="DD837B"/>
                </a:solidFill>
              </a:rPr>
              <a:t>.</a:t>
            </a:r>
            <a:r>
              <a:rPr lang="ru-RU" sz="2400" dirty="0">
                <a:solidFill>
                  <a:srgbClr val="DD837B"/>
                </a:solidFill>
              </a:rPr>
              <a:t>к</a:t>
            </a:r>
            <a:r>
              <a:rPr lang="en-US" sz="2400" dirty="0">
                <a:solidFill>
                  <a:srgbClr val="DD837B"/>
                </a:solidFill>
              </a:rPr>
              <a:t>.</a:t>
            </a:r>
            <a:r>
              <a:rPr lang="ru-RU" sz="2400" dirty="0">
                <a:solidFill>
                  <a:srgbClr val="DD837B"/>
                </a:solidFill>
              </a:rPr>
              <a:t> использует ЦПТ</a:t>
            </a:r>
          </a:p>
        </p:txBody>
      </p:sp>
      <p:sp>
        <p:nvSpPr>
          <p:cNvPr id="40" name="Shape">
            <a:extLst>
              <a:ext uri="{FF2B5EF4-FFF2-40B4-BE49-F238E27FC236}">
                <a16:creationId xmlns:a16="http://schemas.microsoft.com/office/drawing/2014/main" id="{66D58DEA-7097-2F46-8EDD-8DA03A569437}"/>
              </a:ext>
            </a:extLst>
          </p:cNvPr>
          <p:cNvSpPr/>
          <p:nvPr/>
        </p:nvSpPr>
        <p:spPr>
          <a:xfrm>
            <a:off x="4929385" y="4794505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DD837B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BE40E3-FD13-4343-9E2D-9DCDE04A4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51" y="4401136"/>
            <a:ext cx="3632200" cy="18161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FCDFB7F-35B9-914E-925E-81B4FE7A3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10" y="2510912"/>
            <a:ext cx="3632200" cy="1816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BC5FADCA-450C-478E-9A45-6FA854B781A9}"/>
                  </a:ext>
                </a:extLst>
              </p:cNvPr>
              <p:cNvSpPr/>
              <p:nvPr/>
            </p:nvSpPr>
            <p:spPr>
              <a:xfrm>
                <a:off x="539552" y="692696"/>
                <a:ext cx="3352456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BC5FADCA-450C-478E-9A45-6FA854B781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3352456" cy="600164"/>
              </a:xfrm>
              <a:prstGeom prst="rect">
                <a:avLst/>
              </a:prstGeom>
              <a:blipFill>
                <a:blip r:embed="rId5"/>
                <a:stretch>
                  <a:fillRect l="-3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Объект 5">
                <a:extLst>
                  <a:ext uri="{FF2B5EF4-FFF2-40B4-BE49-F238E27FC236}">
                    <a16:creationId xmlns:a16="http://schemas.microsoft.com/office/drawing/2014/main" id="{D6ABBE0C-4AAC-43A1-821F-B3581DB525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232696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Объект 5">
                <a:extLst>
                  <a:ext uri="{FF2B5EF4-FFF2-40B4-BE49-F238E27FC236}">
                    <a16:creationId xmlns:a16="http://schemas.microsoft.com/office/drawing/2014/main" id="{D6ABBE0C-4AAC-43A1-821F-B3581DB52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1656184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Объект 5">
                <a:extLst>
                  <a:ext uri="{FF2B5EF4-FFF2-40B4-BE49-F238E27FC236}">
                    <a16:creationId xmlns:a16="http://schemas.microsoft.com/office/drawing/2014/main" id="{2A886F4B-5C13-4B6C-8644-074759500E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772696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0" name="Объект 5">
                <a:extLst>
                  <a:ext uri="{FF2B5EF4-FFF2-40B4-BE49-F238E27FC236}">
                    <a16:creationId xmlns:a16="http://schemas.microsoft.com/office/drawing/2014/main" id="{2A886F4B-5C13-4B6C-8644-074759500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772696"/>
                <a:ext cx="1656186" cy="4783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 descr="флажок установлен">
            <a:extLst>
              <a:ext uri="{FF2B5EF4-FFF2-40B4-BE49-F238E27FC236}">
                <a16:creationId xmlns:a16="http://schemas.microsoft.com/office/drawing/2014/main" id="{1A8196EC-C167-4B2A-ABE2-3AC53888222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212180" y="4239104"/>
            <a:ext cx="914400" cy="914400"/>
          </a:xfrm>
          <a:prstGeom prst="rect">
            <a:avLst/>
          </a:prstGeom>
        </p:spPr>
      </p:pic>
      <p:pic>
        <p:nvPicPr>
          <p:cNvPr id="8" name="Рисунок 7" descr="Флажок с крестиком">
            <a:extLst>
              <a:ext uri="{FF2B5EF4-FFF2-40B4-BE49-F238E27FC236}">
                <a16:creationId xmlns:a16="http://schemas.microsoft.com/office/drawing/2014/main" id="{7DB33878-E69B-4105-B789-58F8F9BC6B7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12180" y="2348880"/>
            <a:ext cx="914400" cy="914400"/>
          </a:xfrm>
          <a:prstGeom prst="rect">
            <a:avLst/>
          </a:prstGeom>
        </p:spPr>
      </p:pic>
      <p:grpSp>
        <p:nvGrpSpPr>
          <p:cNvPr id="31" name="Группа 12">
            <a:extLst>
              <a:ext uri="{FF2B5EF4-FFF2-40B4-BE49-F238E27FC236}">
                <a16:creationId xmlns:a16="http://schemas.microsoft.com/office/drawing/2014/main" id="{C0D5B8FF-2452-F240-A22A-56983247ACD5}"/>
              </a:ext>
            </a:extLst>
          </p:cNvPr>
          <p:cNvGrpSpPr/>
          <p:nvPr/>
        </p:nvGrpSpPr>
        <p:grpSpPr>
          <a:xfrm>
            <a:off x="4500427" y="668271"/>
            <a:ext cx="4391715" cy="3264785"/>
            <a:chOff x="4572773" y="596263"/>
            <a:chExt cx="4391715" cy="3264785"/>
          </a:xfrm>
        </p:grpSpPr>
        <p:sp>
          <p:nvSpPr>
            <p:cNvPr id="32" name="Объект 5">
              <a:extLst>
                <a:ext uri="{FF2B5EF4-FFF2-40B4-BE49-F238E27FC236}">
                  <a16:creationId xmlns:a16="http://schemas.microsoft.com/office/drawing/2014/main" id="{9F37C88A-15AD-514E-8201-E75AE880EE99}"/>
                </a:ext>
              </a:extLst>
            </p:cNvPr>
            <p:cNvSpPr txBox="1">
              <a:spLocks/>
            </p:cNvSpPr>
            <p:nvPr/>
          </p:nvSpPr>
          <p:spPr>
            <a:xfrm>
              <a:off x="6231520" y="596263"/>
              <a:ext cx="1074221" cy="41418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ЦПТ</a:t>
              </a:r>
              <a:r>
                <a:rPr lang="en-US" sz="2400" b="1" dirty="0">
                  <a:solidFill>
                    <a:srgbClr val="28516A"/>
                  </a:solidFill>
                </a:rPr>
                <a:t>:</a:t>
              </a:r>
              <a:endParaRPr lang="ru-RU" sz="2400" dirty="0">
                <a:solidFill>
                  <a:srgbClr val="28516A"/>
                </a:solidFill>
              </a:endParaRPr>
            </a:p>
          </p:txBody>
        </p:sp>
        <p:grpSp>
          <p:nvGrpSpPr>
            <p:cNvPr id="33" name="Группа 11">
              <a:extLst>
                <a:ext uri="{FF2B5EF4-FFF2-40B4-BE49-F238E27FC236}">
                  <a16:creationId xmlns:a16="http://schemas.microsoft.com/office/drawing/2014/main" id="{94E6E9C7-567E-B64D-AB04-E5E6EF269565}"/>
                </a:ext>
              </a:extLst>
            </p:cNvPr>
            <p:cNvGrpSpPr/>
            <p:nvPr/>
          </p:nvGrpSpPr>
          <p:grpSpPr>
            <a:xfrm>
              <a:off x="4572773" y="2606346"/>
              <a:ext cx="4391715" cy="1254702"/>
              <a:chOff x="4572773" y="2606346"/>
              <a:chExt cx="4391715" cy="125470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Прямоугольник 21">
                    <a:extLst>
                      <a:ext uri="{FF2B5EF4-FFF2-40B4-BE49-F238E27FC236}">
                        <a16:creationId xmlns:a16="http://schemas.microsoft.com/office/drawing/2014/main" id="{0F860125-A028-D14B-9C46-1A2B316B695C}"/>
                      </a:ext>
                    </a:extLst>
                  </p:cNvPr>
                  <p:cNvSpPr/>
                  <p:nvPr/>
                </p:nvSpPr>
                <p:spPr>
                  <a:xfrm>
                    <a:off x="4572773" y="2606346"/>
                    <a:ext cx="4391715" cy="12547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(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rad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Прямоугольник 21">
                    <a:extLst>
                      <a:ext uri="{FF2B5EF4-FFF2-40B4-BE49-F238E27FC236}">
                        <a16:creationId xmlns:a16="http://schemas.microsoft.com/office/drawing/2014/main" id="{0F860125-A028-D14B-9C46-1A2B316B695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72773" y="2606346"/>
                    <a:ext cx="4391715" cy="125470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Прямоугольник 22">
                    <a:extLst>
                      <a:ext uri="{FF2B5EF4-FFF2-40B4-BE49-F238E27FC236}">
                        <a16:creationId xmlns:a16="http://schemas.microsoft.com/office/drawing/2014/main" id="{9B1BF4BB-13D6-1C4C-99A6-2F1575A94077}"/>
                      </a:ext>
                    </a:extLst>
                  </p:cNvPr>
                  <p:cNvSpPr/>
                  <p:nvPr/>
                </p:nvSpPr>
                <p:spPr>
                  <a:xfrm>
                    <a:off x="7245061" y="3071178"/>
                    <a:ext cx="430951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54748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54748B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54748B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ru-RU" sz="1400" dirty="0">
                      <a:solidFill>
                        <a:srgbClr val="54748B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" name="Прямоугольник 22">
                    <a:extLst>
                      <a:ext uri="{FF2B5EF4-FFF2-40B4-BE49-F238E27FC236}">
                        <a16:creationId xmlns:a16="http://schemas.microsoft.com/office/drawing/2014/main" id="{2B7FF9AC-3E8F-4B40-800C-53C05BF2369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45061" y="3071178"/>
                    <a:ext cx="430951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Прямоугольник 26">
                    <a:extLst>
                      <a:ext uri="{FF2B5EF4-FFF2-40B4-BE49-F238E27FC236}">
                        <a16:creationId xmlns:a16="http://schemas.microsoft.com/office/drawing/2014/main" id="{98F582A2-E9D6-5540-8A24-C86D6972BA6D}"/>
                      </a:ext>
                    </a:extLst>
                  </p:cNvPr>
                  <p:cNvSpPr/>
                  <p:nvPr/>
                </p:nvSpPr>
                <p:spPr>
                  <a:xfrm>
                    <a:off x="7164462" y="2727232"/>
                    <a:ext cx="511550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rgbClr val="54748B"/>
                              </a:solidFill>
                              <a:latin typeface="Cambria Math" panose="02040503050406030204" pitchFamily="18" charset="0"/>
                            </a:rPr>
                            <m:t>𝑎𝑠𝑦</m:t>
                          </m:r>
                        </m:oMath>
                      </m:oMathPara>
                    </a14:m>
                    <a:endParaRPr lang="ru-RU" sz="1400" dirty="0">
                      <a:solidFill>
                        <a:srgbClr val="54748B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Прямоугольник 26">
                    <a:extLst>
                      <a:ext uri="{FF2B5EF4-FFF2-40B4-BE49-F238E27FC236}">
                        <a16:creationId xmlns:a16="http://schemas.microsoft.com/office/drawing/2014/main" id="{CCF31695-B7FB-1B4B-BA97-A17B6442DEC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64462" y="2727232"/>
                    <a:ext cx="511550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4" name="Группа 8">
              <a:extLst>
                <a:ext uri="{FF2B5EF4-FFF2-40B4-BE49-F238E27FC236}">
                  <a16:creationId xmlns:a16="http://schemas.microsoft.com/office/drawing/2014/main" id="{09A872DD-EE1B-2B45-A8D0-30BBD26DDCBA}"/>
                </a:ext>
              </a:extLst>
            </p:cNvPr>
            <p:cNvGrpSpPr/>
            <p:nvPr/>
          </p:nvGrpSpPr>
          <p:grpSpPr>
            <a:xfrm>
              <a:off x="5011387" y="1167234"/>
              <a:ext cx="3560270" cy="829843"/>
              <a:chOff x="4729921" y="1061467"/>
              <a:chExt cx="3560270" cy="8298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3B6D2444-7DD7-764F-B4AC-CD1EA92A91B8}"/>
                      </a:ext>
                    </a:extLst>
                  </p:cNvPr>
                  <p:cNvSpPr txBox="1"/>
                  <p:nvPr/>
                </p:nvSpPr>
                <p:spPr>
                  <a:xfrm>
                    <a:off x="4729921" y="1061467"/>
                    <a:ext cx="3560270" cy="8298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∼  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solidFill>
                                <a:srgbClr val="54748B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b="0" dirty="0">
                      <a:solidFill>
                        <a:srgbClr val="54748B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3B6D2444-7DD7-764F-B4AC-CD1EA92A91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9921" y="1061467"/>
                    <a:ext cx="3560270" cy="829843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Прямоугольник 23">
                    <a:extLst>
                      <a:ext uri="{FF2B5EF4-FFF2-40B4-BE49-F238E27FC236}">
                        <a16:creationId xmlns:a16="http://schemas.microsoft.com/office/drawing/2014/main" id="{2D06B382-6876-6243-85A0-8096552469D5}"/>
                      </a:ext>
                    </a:extLst>
                  </p:cNvPr>
                  <p:cNvSpPr/>
                  <p:nvPr/>
                </p:nvSpPr>
                <p:spPr>
                  <a:xfrm>
                    <a:off x="5082355" y="1151807"/>
                    <a:ext cx="511550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𝑎𝑠𝑦</m:t>
                          </m:r>
                        </m:oMath>
                      </m:oMathPara>
                    </a14:m>
                    <a:endParaRPr lang="ru-RU" sz="1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Прямоугольник 23">
                    <a:extLst>
                      <a:ext uri="{FF2B5EF4-FFF2-40B4-BE49-F238E27FC236}">
                        <a16:creationId xmlns:a16="http://schemas.microsoft.com/office/drawing/2014/main" id="{2D06B382-6876-6243-85A0-8096552469D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82355" y="1151807"/>
                    <a:ext cx="511550" cy="307777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1961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Прямоугольник 27">
                    <a:extLst>
                      <a:ext uri="{FF2B5EF4-FFF2-40B4-BE49-F238E27FC236}">
                        <a16:creationId xmlns:a16="http://schemas.microsoft.com/office/drawing/2014/main" id="{F590A796-64FF-114D-BDA3-70C666B9E51E}"/>
                      </a:ext>
                    </a:extLst>
                  </p:cNvPr>
                  <p:cNvSpPr/>
                  <p:nvPr/>
                </p:nvSpPr>
                <p:spPr>
                  <a:xfrm>
                    <a:off x="5134227" y="1460905"/>
                    <a:ext cx="430951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ru-RU" sz="1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Прямоугольник 27">
                    <a:extLst>
                      <a:ext uri="{FF2B5EF4-FFF2-40B4-BE49-F238E27FC236}">
                        <a16:creationId xmlns:a16="http://schemas.microsoft.com/office/drawing/2014/main" id="{F590A796-64FF-114D-BDA3-70C666B9E51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34227" y="1460905"/>
                    <a:ext cx="430951" cy="30777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5" name="Объект 5">
              <a:extLst>
                <a:ext uri="{FF2B5EF4-FFF2-40B4-BE49-F238E27FC236}">
                  <a16:creationId xmlns:a16="http://schemas.microsoft.com/office/drawing/2014/main" id="{B09D3183-799E-C541-B72B-441C40719B60}"/>
                </a:ext>
              </a:extLst>
            </p:cNvPr>
            <p:cNvSpPr txBox="1">
              <a:spLocks/>
            </p:cNvSpPr>
            <p:nvPr/>
          </p:nvSpPr>
          <p:spPr>
            <a:xfrm>
              <a:off x="4719211" y="2035374"/>
              <a:ext cx="4098839" cy="41418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Критерий для проверки</a:t>
              </a:r>
              <a:r>
                <a:rPr lang="en-US" sz="2400" b="1" dirty="0">
                  <a:solidFill>
                    <a:srgbClr val="28516A"/>
                  </a:solidFill>
                </a:rPr>
                <a:t>:</a:t>
              </a:r>
              <a:endParaRPr lang="ru-RU" sz="2400" dirty="0">
                <a:solidFill>
                  <a:srgbClr val="28516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991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8" name="applause.wav"/>
          </p:stSnd>
        </p:sndAc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Пример (дискриминация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):</a:t>
            </a:r>
            <a:endParaRPr lang="ru-RU" sz="3200" b="1" dirty="0">
              <a:solidFill>
                <a:srgbClr val="28516A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24C632F1-5F04-42A6-B37F-BA1011DFFBC4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7992888" cy="48245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 70-х за участие в антивоенной демонстрации арестован педиатр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автор книг о воспитании детей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Бенджамин </a:t>
            </a:r>
            <a:r>
              <a:rPr lang="ru-RU" sz="2400" dirty="0" err="1">
                <a:solidFill>
                  <a:srgbClr val="373737"/>
                </a:solidFill>
              </a:rPr>
              <a:t>Спок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35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Пример (дискриминация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):</a:t>
            </a:r>
            <a:endParaRPr lang="ru-RU" sz="3200" b="1" dirty="0">
              <a:solidFill>
                <a:srgbClr val="28516A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36182C6D-747B-4087-9AF6-E96A4C64B162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7992888" cy="48245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 70-х за участие в антивоенной демонстрации арестован педиатр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автор книг о воспитании детей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Бенджамин </a:t>
            </a:r>
            <a:r>
              <a:rPr lang="ru-RU" sz="2400" dirty="0" err="1">
                <a:solidFill>
                  <a:srgbClr val="373737"/>
                </a:solidFill>
              </a:rPr>
              <a:t>Спок</a:t>
            </a:r>
            <a:endParaRPr lang="ru-RU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Суд присяжных назначается сложной многоступенчатой процедурой отбора</a:t>
            </a:r>
          </a:p>
        </p:txBody>
      </p:sp>
    </p:spTree>
    <p:extLst>
      <p:ext uri="{BB962C8B-B14F-4D97-AF65-F5344CB8AC3E}">
        <p14:creationId xmlns:p14="http://schemas.microsoft.com/office/powerpoint/2010/main" val="301469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Пример (дискриминация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):</a:t>
            </a:r>
            <a:endParaRPr lang="ru-RU" sz="3200" b="1" dirty="0">
              <a:solidFill>
                <a:srgbClr val="28516A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58A751D0-1207-473E-AF27-4F10DB6FEDF8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7992888" cy="48245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 70-х за участие в антивоенной демонстрации арестован педиатр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автор книг о воспитании детей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Бенджамин </a:t>
            </a:r>
            <a:r>
              <a:rPr lang="ru-RU" sz="2400" dirty="0" err="1">
                <a:solidFill>
                  <a:srgbClr val="373737"/>
                </a:solidFill>
              </a:rPr>
              <a:t>Спок</a:t>
            </a:r>
            <a:endParaRPr lang="ru-RU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Суд присяжных назначается сложной многоступенчатой процедурой отбора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Отобрано 300 человек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из них 90 женщин</a:t>
            </a:r>
            <a:r>
              <a:rPr lang="en-US" sz="2400" dirty="0">
                <a:solidFill>
                  <a:srgbClr val="373737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785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Что такое гипотеза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546F93FA-5276-8846-A518-51AC0A49F4F7}"/>
              </a:ext>
            </a:extLst>
          </p:cNvPr>
          <p:cNvSpPr txBox="1">
            <a:spLocks/>
          </p:cNvSpPr>
          <p:nvPr/>
        </p:nvSpPr>
        <p:spPr>
          <a:xfrm>
            <a:off x="539552" y="1628800"/>
            <a:ext cx="8496944" cy="31763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 Австралии женщин дискриминируют на рынке труда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 Питере кофе любят больше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чем в Москве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Осьминог Пауль может предсказывать будущее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Доходности по акциям Яндекса нормально распределены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Подгузники и пиво часто покупают вместе</a:t>
            </a:r>
            <a:endParaRPr lang="en-US" sz="2400" dirty="0">
              <a:solidFill>
                <a:srgbClr val="373737"/>
              </a:solidFill>
            </a:endParaRP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3CE4C251-D96B-4143-806E-93924D88C504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496944" cy="11521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Гипотеза</a:t>
            </a:r>
            <a:r>
              <a:rPr lang="ru-RU" sz="2400" b="1" dirty="0">
                <a:solidFill>
                  <a:srgbClr val="5C5B5C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– любое утверждение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которое возникло в нашей голове и которое мы собираемся проверить по данным. </a:t>
            </a:r>
            <a:endParaRPr lang="en-US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63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Пример (дискриминация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):</a:t>
            </a:r>
            <a:endParaRPr lang="ru-RU" sz="3200" b="1" dirty="0">
              <a:solidFill>
                <a:srgbClr val="28516A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B379DC31-FCDC-4AC5-A538-AAFC79C8F199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7992888" cy="48245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 70-х за участие в антивоенной демонстрации арестован педиатр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автор книг о воспитании детей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Бенджамин </a:t>
            </a:r>
            <a:r>
              <a:rPr lang="ru-RU" sz="2400" dirty="0" err="1">
                <a:solidFill>
                  <a:srgbClr val="373737"/>
                </a:solidFill>
              </a:rPr>
              <a:t>Спок</a:t>
            </a:r>
            <a:endParaRPr lang="ru-RU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Суд присяжных назначается сложной многоступенчатой процедурой отбора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Отобрано 300 человек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из них 90 женщин</a:t>
            </a:r>
            <a:r>
              <a:rPr lang="en-US" sz="2400" dirty="0">
                <a:solidFill>
                  <a:srgbClr val="373737"/>
                </a:solidFill>
              </a:rPr>
              <a:t>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Адвокаты протестуют на предвзятость выбора</a:t>
            </a:r>
            <a:endParaRPr lang="en-US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76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Пример (дискриминация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):</a:t>
            </a:r>
            <a:endParaRPr lang="ru-RU" sz="3200" b="1" dirty="0">
              <a:solidFill>
                <a:srgbClr val="28516A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Объект 5">
            <a:extLst>
              <a:ext uri="{FF2B5EF4-FFF2-40B4-BE49-F238E27FC236}">
                <a16:creationId xmlns:a16="http://schemas.microsoft.com/office/drawing/2014/main" id="{F8717C72-5071-F345-88F5-101C97836D1C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7992888" cy="48245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 70-х за участие в антивоенной демонстрации арестован педиатр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автор книг о воспитании детей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Бенджамин </a:t>
            </a:r>
            <a:r>
              <a:rPr lang="ru-RU" sz="2400" dirty="0" err="1">
                <a:solidFill>
                  <a:srgbClr val="373737"/>
                </a:solidFill>
              </a:rPr>
              <a:t>Спок</a:t>
            </a:r>
            <a:endParaRPr lang="ru-RU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Суд присяжных назначается сложной многоступенчатой процедурой отбора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Отобрано 300 человек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из них 90 женщин</a:t>
            </a:r>
            <a:r>
              <a:rPr lang="en-US" sz="2400" dirty="0">
                <a:solidFill>
                  <a:srgbClr val="373737"/>
                </a:solidFill>
              </a:rPr>
              <a:t>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Адвокаты протестуют на предвзятость выбора</a:t>
            </a:r>
            <a:endParaRPr lang="en-US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Проверяем гипотезу о предвзятости на уровне значимости </a:t>
            </a:r>
            <a:r>
              <a:rPr lang="en-US" sz="2400" dirty="0">
                <a:solidFill>
                  <a:srgbClr val="373737"/>
                </a:solidFill>
              </a:rPr>
              <a:t>5%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79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 (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дискриминация)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:</a:t>
            </a:r>
            <a:endParaRPr lang="ru-RU" sz="3200" b="1" dirty="0">
              <a:solidFill>
                <a:srgbClr val="28516A"/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D8BFE941-BFA1-FF4A-900E-0B20EE80DD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410445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отбор беспристрастный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D8BFE941-BFA1-FF4A-900E-0B20EE80D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4104456" cy="4783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DD63A99C-0871-EA42-B0B4-C05B26F804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232696"/>
                <a:ext cx="417646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женщин дискриминируют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DD63A99C-0871-EA42-B0B4-C05B26F80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4176464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753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 (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дискриминация)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:</a:t>
            </a:r>
            <a:endParaRPr lang="ru-RU" sz="3200" b="1" dirty="0">
              <a:solidFill>
                <a:srgbClr val="28516A"/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A2CD6F76-9B9A-49E7-A107-385212F8B0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60000" y="692696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A2CD6F76-9B9A-49E7-A107-385212F8B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000" y="692696"/>
                <a:ext cx="1656184" cy="4783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B908B2F5-D13B-47E9-92B1-C478D7BB19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60000" y="1260000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B908B2F5-D13B-47E9-92B1-C478D7BB1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000" y="1260000"/>
                <a:ext cx="1656186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9">
                <a:extLst>
                  <a:ext uri="{FF2B5EF4-FFF2-40B4-BE49-F238E27FC236}">
                    <a16:creationId xmlns:a16="http://schemas.microsoft.com/office/drawing/2014/main" id="{F8131C4C-A593-4F9C-898F-26CDF2F64470}"/>
                  </a:ext>
                </a:extLst>
              </p:cNvPr>
              <p:cNvSpPr/>
              <p:nvPr/>
            </p:nvSpPr>
            <p:spPr>
              <a:xfrm>
                <a:off x="4943696" y="908720"/>
                <a:ext cx="588623" cy="692497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9">
                <a:extLst>
                  <a:ext uri="{FF2B5EF4-FFF2-40B4-BE49-F238E27FC236}">
                    <a16:creationId xmlns:a16="http://schemas.microsoft.com/office/drawing/2014/main" id="{F8131C4C-A593-4F9C-898F-26CDF2F644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696" y="908720"/>
                <a:ext cx="588623" cy="6924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9066E416-F740-463E-BC41-4A78CE42E6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410445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отбор беспристрастный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9066E416-F740-463E-BC41-4A78CE42E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4104456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EC782387-180E-4E21-854F-8CCA282EED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232696"/>
                <a:ext cx="417646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женщин дискриминируют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EC782387-180E-4E21-854F-8CCA282EE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4176464" cy="4783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741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 (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дискриминация)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:</a:t>
            </a:r>
            <a:endParaRPr lang="ru-RU" sz="3200" b="1" dirty="0">
              <a:solidFill>
                <a:srgbClr val="28516A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C64618C5-E789-46F0-AECC-2CDDA6588D7F}"/>
              </a:ext>
            </a:extLst>
          </p:cNvPr>
          <p:cNvSpPr/>
          <p:nvPr/>
        </p:nvSpPr>
        <p:spPr>
          <a:xfrm>
            <a:off x="4391848" y="2679250"/>
            <a:ext cx="4392488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Левосторонняя альтернатива</a:t>
            </a:r>
            <a:r>
              <a:rPr lang="en-US" sz="2400" dirty="0">
                <a:solidFill>
                  <a:srgbClr val="C0504D"/>
                </a:solidFill>
              </a:rPr>
              <a:t>, </a:t>
            </a:r>
            <a:r>
              <a:rPr lang="ru-RU" sz="2400" dirty="0">
                <a:solidFill>
                  <a:srgbClr val="C0504D"/>
                </a:solidFill>
              </a:rPr>
              <a:t>так как нас интересует именно дискриминация женщин</a:t>
            </a:r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8DA3383D-21D5-4306-9FD6-7A49400CC2EA}"/>
              </a:ext>
            </a:extLst>
          </p:cNvPr>
          <p:cNvCxnSpPr>
            <a:cxnSpLocks/>
          </p:cNvCxnSpPr>
          <p:nvPr/>
        </p:nvCxnSpPr>
        <p:spPr>
          <a:xfrm flipV="1">
            <a:off x="6588093" y="1924719"/>
            <a:ext cx="0" cy="568177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63364D2A-0188-034F-9359-CB023A08E6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60000" y="692696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63364D2A-0188-034F-9359-CB023A08E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000" y="692696"/>
                <a:ext cx="1656184" cy="4783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A62F8356-EDEE-7C4E-B379-D7A45F0F6A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60000" y="1260000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A62F8356-EDEE-7C4E-B379-D7A45F0F6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000" y="1260000"/>
                <a:ext cx="1656186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9">
                <a:extLst>
                  <a:ext uri="{FF2B5EF4-FFF2-40B4-BE49-F238E27FC236}">
                    <a16:creationId xmlns:a16="http://schemas.microsoft.com/office/drawing/2014/main" id="{ACD6AEDC-8F66-164B-B128-A6C9DABE6076}"/>
                  </a:ext>
                </a:extLst>
              </p:cNvPr>
              <p:cNvSpPr/>
              <p:nvPr/>
            </p:nvSpPr>
            <p:spPr>
              <a:xfrm>
                <a:off x="4943696" y="908720"/>
                <a:ext cx="588623" cy="692497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9">
                <a:extLst>
                  <a:ext uri="{FF2B5EF4-FFF2-40B4-BE49-F238E27FC236}">
                    <a16:creationId xmlns:a16="http://schemas.microsoft.com/office/drawing/2014/main" id="{ACD6AEDC-8F66-164B-B128-A6C9DABE60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696" y="908720"/>
                <a:ext cx="588623" cy="6924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Объект 5">
                <a:extLst>
                  <a:ext uri="{FF2B5EF4-FFF2-40B4-BE49-F238E27FC236}">
                    <a16:creationId xmlns:a16="http://schemas.microsoft.com/office/drawing/2014/main" id="{B6A477D0-C08C-6D45-89FB-642AE6D70E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410445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отбор беспристрастный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Объект 5">
                <a:extLst>
                  <a:ext uri="{FF2B5EF4-FFF2-40B4-BE49-F238E27FC236}">
                    <a16:creationId xmlns:a16="http://schemas.microsoft.com/office/drawing/2014/main" id="{B6A477D0-C08C-6D45-89FB-642AE6D70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4104456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9A6227EF-66AE-824D-86D2-A9BE3F8711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232696"/>
                <a:ext cx="417646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женщин дискриминируют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9A6227EF-66AE-824D-86D2-A9BE3F871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4176464" cy="4783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204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 (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дискриминация)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:</a:t>
            </a:r>
            <a:endParaRPr lang="ru-RU" sz="3200" b="1" dirty="0">
              <a:solidFill>
                <a:srgbClr val="28516A"/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5876A142-6B9C-49FA-AE21-6E201FEB60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60000" y="692696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5876A142-6B9C-49FA-AE21-6E201FEB6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000" y="692696"/>
                <a:ext cx="1656184" cy="4783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Объект 5">
                <a:extLst>
                  <a:ext uri="{FF2B5EF4-FFF2-40B4-BE49-F238E27FC236}">
                    <a16:creationId xmlns:a16="http://schemas.microsoft.com/office/drawing/2014/main" id="{48BB1A77-4477-4AB5-B619-07760060B8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60000" y="1260000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Объект 5">
                <a:extLst>
                  <a:ext uri="{FF2B5EF4-FFF2-40B4-BE49-F238E27FC236}">
                    <a16:creationId xmlns:a16="http://schemas.microsoft.com/office/drawing/2014/main" id="{48BB1A77-4477-4AB5-B619-07760060B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000" y="1260000"/>
                <a:ext cx="1656186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E64D814D-714D-44FE-BBFA-63A0BDA15D1E}"/>
                  </a:ext>
                </a:extLst>
              </p:cNvPr>
              <p:cNvSpPr/>
              <p:nvPr/>
            </p:nvSpPr>
            <p:spPr>
              <a:xfrm>
                <a:off x="4943696" y="908720"/>
                <a:ext cx="588623" cy="692497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E64D814D-714D-44FE-BBFA-63A0BDA15D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696" y="908720"/>
                <a:ext cx="588623" cy="6924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BC4956FD-1E52-41CA-A25C-90BDC2E3A1B9}"/>
                  </a:ext>
                </a:extLst>
              </p:cNvPr>
              <p:cNvSpPr/>
              <p:nvPr/>
            </p:nvSpPr>
            <p:spPr>
              <a:xfrm>
                <a:off x="539992" y="2312696"/>
                <a:ext cx="4748031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>
                    <a:solidFill>
                      <a:srgbClr val="3A3A3A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если присяжный – женщина</a:t>
                </a: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BC4956FD-1E52-41CA-A25C-90BDC2E3A1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2" y="2312696"/>
                <a:ext cx="4748031" cy="369332"/>
              </a:xfrm>
              <a:prstGeom prst="rect">
                <a:avLst/>
              </a:prstGeom>
              <a:blipFill>
                <a:blip r:embed="rId6"/>
                <a:stretch>
                  <a:fillRect l="-2314" t="-22951" r="-2828" b="-508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5803B2DC-4A18-429F-ADA7-B3B42A707E77}"/>
                  </a:ext>
                </a:extLst>
              </p:cNvPr>
              <p:cNvSpPr/>
              <p:nvPr/>
            </p:nvSpPr>
            <p:spPr>
              <a:xfrm>
                <a:off x="539992" y="1772696"/>
                <a:ext cx="3352456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5803B2DC-4A18-429F-ADA7-B3B42A707E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2" y="1772696"/>
                <a:ext cx="3352456" cy="600164"/>
              </a:xfrm>
              <a:prstGeom prst="rect">
                <a:avLst/>
              </a:prstGeom>
              <a:blipFill>
                <a:blip r:embed="rId7"/>
                <a:stretch>
                  <a:fillRect l="-1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Объект 5">
                <a:extLst>
                  <a:ext uri="{FF2B5EF4-FFF2-40B4-BE49-F238E27FC236}">
                    <a16:creationId xmlns:a16="http://schemas.microsoft.com/office/drawing/2014/main" id="{0FAC05A6-227A-4651-A3C1-FDDE1AC547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410445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отбор беспристрастный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Объект 5">
                <a:extLst>
                  <a:ext uri="{FF2B5EF4-FFF2-40B4-BE49-F238E27FC236}">
                    <a16:creationId xmlns:a16="http://schemas.microsoft.com/office/drawing/2014/main" id="{0FAC05A6-227A-4651-A3C1-FDDE1AC54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4104456" cy="4783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Объект 5">
                <a:extLst>
                  <a:ext uri="{FF2B5EF4-FFF2-40B4-BE49-F238E27FC236}">
                    <a16:creationId xmlns:a16="http://schemas.microsoft.com/office/drawing/2014/main" id="{5E7A0D65-6126-48B2-A9FF-113109F0D6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232696"/>
                <a:ext cx="417646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женщин дискриминируют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Объект 5">
                <a:extLst>
                  <a:ext uri="{FF2B5EF4-FFF2-40B4-BE49-F238E27FC236}">
                    <a16:creationId xmlns:a16="http://schemas.microsoft.com/office/drawing/2014/main" id="{5E7A0D65-6126-48B2-A9FF-113109F0D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4176464" cy="4783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689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 (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дискриминация)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:</a:t>
            </a:r>
            <a:endParaRPr lang="ru-RU" sz="3200" b="1" dirty="0">
              <a:solidFill>
                <a:srgbClr val="28516A"/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2C1CB4BC-F4E0-473C-ACB3-171C790E69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60000" y="692696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2C1CB4BC-F4E0-473C-ACB3-171C790E6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000" y="692696"/>
                <a:ext cx="1656184" cy="4783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Объект 5">
                <a:extLst>
                  <a:ext uri="{FF2B5EF4-FFF2-40B4-BE49-F238E27FC236}">
                    <a16:creationId xmlns:a16="http://schemas.microsoft.com/office/drawing/2014/main" id="{84174BD0-D557-4DD8-9F62-97AB54F8D1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60000" y="1260000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Объект 5">
                <a:extLst>
                  <a:ext uri="{FF2B5EF4-FFF2-40B4-BE49-F238E27FC236}">
                    <a16:creationId xmlns:a16="http://schemas.microsoft.com/office/drawing/2014/main" id="{84174BD0-D557-4DD8-9F62-97AB54F8D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000" y="1260000"/>
                <a:ext cx="1656186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325B3E72-CA9F-41AA-BCB8-8150AACB7538}"/>
                  </a:ext>
                </a:extLst>
              </p:cNvPr>
              <p:cNvSpPr/>
              <p:nvPr/>
            </p:nvSpPr>
            <p:spPr>
              <a:xfrm>
                <a:off x="4943696" y="908720"/>
                <a:ext cx="588623" cy="692497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325B3E72-CA9F-41AA-BCB8-8150AACB75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696" y="908720"/>
                <a:ext cx="588623" cy="6924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22F4BEB2-FBBD-408A-B7BB-8F1A096B5910}"/>
                  </a:ext>
                </a:extLst>
              </p:cNvPr>
              <p:cNvSpPr/>
              <p:nvPr/>
            </p:nvSpPr>
            <p:spPr>
              <a:xfrm>
                <a:off x="539992" y="2312696"/>
                <a:ext cx="4748031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>
                    <a:solidFill>
                      <a:srgbClr val="3A3A3A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если присяжный – женщина</a:t>
                </a: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22F4BEB2-FBBD-408A-B7BB-8F1A096B59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2" y="2312696"/>
                <a:ext cx="4748031" cy="369332"/>
              </a:xfrm>
              <a:prstGeom prst="rect">
                <a:avLst/>
              </a:prstGeom>
              <a:blipFill>
                <a:blip r:embed="rId6"/>
                <a:stretch>
                  <a:fillRect l="-2314" t="-22951" r="-2828" b="-508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484A0279-6732-49D4-8521-49ACC8BCE2D1}"/>
                  </a:ext>
                </a:extLst>
              </p:cNvPr>
              <p:cNvSpPr/>
              <p:nvPr/>
            </p:nvSpPr>
            <p:spPr>
              <a:xfrm>
                <a:off x="539992" y="1772696"/>
                <a:ext cx="3352456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484A0279-6732-49D4-8521-49ACC8BCE2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2" y="1772696"/>
                <a:ext cx="3352456" cy="600164"/>
              </a:xfrm>
              <a:prstGeom prst="rect">
                <a:avLst/>
              </a:prstGeom>
              <a:blipFill>
                <a:blip r:embed="rId7"/>
                <a:stretch>
                  <a:fillRect l="-1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957BBDA-AB56-48E9-83A9-7D231151D5EB}"/>
                  </a:ext>
                </a:extLst>
              </p:cNvPr>
              <p:cNvSpPr txBox="1"/>
              <p:nvPr/>
            </p:nvSpPr>
            <p:spPr>
              <a:xfrm>
                <a:off x="539552" y="2852696"/>
                <a:ext cx="1170192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90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300</m:t>
                          </m:r>
                        </m:den>
                      </m:f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957BBDA-AB56-48E9-83A9-7D231151D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852696"/>
                <a:ext cx="1170192" cy="6938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Объект 5">
                <a:extLst>
                  <a:ext uri="{FF2B5EF4-FFF2-40B4-BE49-F238E27FC236}">
                    <a16:creationId xmlns:a16="http://schemas.microsoft.com/office/drawing/2014/main" id="{2BFCA718-10FF-4C57-8B66-23C0CE3A6F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410445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отбор беспристрастный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Объект 5">
                <a:extLst>
                  <a:ext uri="{FF2B5EF4-FFF2-40B4-BE49-F238E27FC236}">
                    <a16:creationId xmlns:a16="http://schemas.microsoft.com/office/drawing/2014/main" id="{2BFCA718-10FF-4C57-8B66-23C0CE3A6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4104456" cy="4783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Объект 5">
                <a:extLst>
                  <a:ext uri="{FF2B5EF4-FFF2-40B4-BE49-F238E27FC236}">
                    <a16:creationId xmlns:a16="http://schemas.microsoft.com/office/drawing/2014/main" id="{4E561D07-A356-4CD3-B017-8322B6C7F4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232696"/>
                <a:ext cx="417646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женщин дискриминируют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Объект 5">
                <a:extLst>
                  <a:ext uri="{FF2B5EF4-FFF2-40B4-BE49-F238E27FC236}">
                    <a16:creationId xmlns:a16="http://schemas.microsoft.com/office/drawing/2014/main" id="{4E561D07-A356-4CD3-B017-8322B6C7F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4176464" cy="4783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05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 (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дискриминация)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:</a:t>
            </a:r>
            <a:endParaRPr lang="ru-RU" sz="3200" b="1" dirty="0">
              <a:solidFill>
                <a:srgbClr val="28516A"/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6A8FDC31-D6E2-41DC-B711-59F87D7244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60000" y="692696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6A8FDC31-D6E2-41DC-B711-59F87D724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000" y="692696"/>
                <a:ext cx="1656184" cy="4783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Объект 5">
                <a:extLst>
                  <a:ext uri="{FF2B5EF4-FFF2-40B4-BE49-F238E27FC236}">
                    <a16:creationId xmlns:a16="http://schemas.microsoft.com/office/drawing/2014/main" id="{6C687E03-ECA0-4190-B98A-314B948E3E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60000" y="1260000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Объект 5">
                <a:extLst>
                  <a:ext uri="{FF2B5EF4-FFF2-40B4-BE49-F238E27FC236}">
                    <a16:creationId xmlns:a16="http://schemas.microsoft.com/office/drawing/2014/main" id="{6C687E03-ECA0-4190-B98A-314B948E3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000" y="1260000"/>
                <a:ext cx="1656186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D5D03D28-5690-40F1-AA2A-87E72EFDDB14}"/>
                  </a:ext>
                </a:extLst>
              </p:cNvPr>
              <p:cNvSpPr/>
              <p:nvPr/>
            </p:nvSpPr>
            <p:spPr>
              <a:xfrm>
                <a:off x="4943696" y="908720"/>
                <a:ext cx="588623" cy="692497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D5D03D28-5690-40F1-AA2A-87E72EFDDB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696" y="908720"/>
                <a:ext cx="588623" cy="6924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EDBF83C2-0552-4ACF-BE41-59F8FAD57375}"/>
                  </a:ext>
                </a:extLst>
              </p:cNvPr>
              <p:cNvSpPr/>
              <p:nvPr/>
            </p:nvSpPr>
            <p:spPr>
              <a:xfrm>
                <a:off x="539992" y="2312696"/>
                <a:ext cx="4748031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>
                    <a:solidFill>
                      <a:srgbClr val="3A3A3A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если присяжный – женщина</a:t>
                </a: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EDBF83C2-0552-4ACF-BE41-59F8FAD573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2" y="2312696"/>
                <a:ext cx="4748031" cy="369332"/>
              </a:xfrm>
              <a:prstGeom prst="rect">
                <a:avLst/>
              </a:prstGeom>
              <a:blipFill>
                <a:blip r:embed="rId6"/>
                <a:stretch>
                  <a:fillRect l="-2314" t="-22951" r="-2828" b="-508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72481315-499D-416E-823C-805D87BBA043}"/>
                  </a:ext>
                </a:extLst>
              </p:cNvPr>
              <p:cNvSpPr/>
              <p:nvPr/>
            </p:nvSpPr>
            <p:spPr>
              <a:xfrm>
                <a:off x="539992" y="1772696"/>
                <a:ext cx="3352456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72481315-499D-416E-823C-805D87BBA0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2" y="1772696"/>
                <a:ext cx="3352456" cy="600164"/>
              </a:xfrm>
              <a:prstGeom prst="rect">
                <a:avLst/>
              </a:prstGeom>
              <a:blipFill>
                <a:blip r:embed="rId7"/>
                <a:stretch>
                  <a:fillRect l="-1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BAD0BDE-8B40-48CD-B4BD-139FF9E13A8F}"/>
                  </a:ext>
                </a:extLst>
              </p:cNvPr>
              <p:cNvSpPr txBox="1"/>
              <p:nvPr/>
            </p:nvSpPr>
            <p:spPr>
              <a:xfrm>
                <a:off x="539552" y="2852696"/>
                <a:ext cx="1170192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90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300</m:t>
                          </m:r>
                        </m:den>
                      </m:f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BAD0BDE-8B40-48CD-B4BD-139FF9E13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852696"/>
                <a:ext cx="1170192" cy="6938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C1CD3725-D075-4FBC-A61C-D3C5E298978B}"/>
                  </a:ext>
                </a:extLst>
              </p:cNvPr>
              <p:cNvSpPr/>
              <p:nvPr/>
            </p:nvSpPr>
            <p:spPr>
              <a:xfrm>
                <a:off x="539552" y="3771091"/>
                <a:ext cx="2983574" cy="119705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𝑜𝑏𝑠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 (</m:t>
                                  </m:r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300</m:t>
                                  </m:r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C1CD3725-D075-4FBC-A61C-D3C5E29897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771091"/>
                <a:ext cx="2983574" cy="11970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B4392A30-E3E1-4B21-952B-0BFD2CC791A8}"/>
                  </a:ext>
                </a:extLst>
              </p:cNvPr>
              <p:cNvSpPr/>
              <p:nvPr/>
            </p:nvSpPr>
            <p:spPr>
              <a:xfrm>
                <a:off x="539992" y="5192696"/>
                <a:ext cx="1876988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64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B4392A30-E3E1-4B21-952B-0BFD2CC791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2" y="5192696"/>
                <a:ext cx="1876988" cy="369332"/>
              </a:xfrm>
              <a:prstGeom prst="rect">
                <a:avLst/>
              </a:prstGeom>
              <a:blipFill>
                <a:blip r:embed="rId10"/>
                <a:stretch>
                  <a:fillRect l="-4235" r="-651"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Объект 5">
                <a:extLst>
                  <a:ext uri="{FF2B5EF4-FFF2-40B4-BE49-F238E27FC236}">
                    <a16:creationId xmlns:a16="http://schemas.microsoft.com/office/drawing/2014/main" id="{001D07F6-0333-4B25-B0F8-24FEEBFC5E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410445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отбор беспристрастный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Объект 5">
                <a:extLst>
                  <a:ext uri="{FF2B5EF4-FFF2-40B4-BE49-F238E27FC236}">
                    <a16:creationId xmlns:a16="http://schemas.microsoft.com/office/drawing/2014/main" id="{001D07F6-0333-4B25-B0F8-24FEEBFC5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4104456" cy="4783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Объект 5">
                <a:extLst>
                  <a:ext uri="{FF2B5EF4-FFF2-40B4-BE49-F238E27FC236}">
                    <a16:creationId xmlns:a16="http://schemas.microsoft.com/office/drawing/2014/main" id="{FF21C8BB-7811-488A-B976-3DC27CE3DD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232696"/>
                <a:ext cx="417646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женщин дискриминируют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Объект 5">
                <a:extLst>
                  <a:ext uri="{FF2B5EF4-FFF2-40B4-BE49-F238E27FC236}">
                    <a16:creationId xmlns:a16="http://schemas.microsoft.com/office/drawing/2014/main" id="{FF21C8BB-7811-488A-B976-3DC27CE3D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4176464" cy="4783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858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 (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дискриминация)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:</a:t>
            </a:r>
            <a:endParaRPr lang="ru-RU" sz="3200" b="1" dirty="0">
              <a:solidFill>
                <a:srgbClr val="28516A"/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Объект 5">
                <a:extLst>
                  <a:ext uri="{FF2B5EF4-FFF2-40B4-BE49-F238E27FC236}">
                    <a16:creationId xmlns:a16="http://schemas.microsoft.com/office/drawing/2014/main" id="{D620F913-2C73-438E-8F91-A42549EEFE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60000" y="692696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Объект 5">
                <a:extLst>
                  <a:ext uri="{FF2B5EF4-FFF2-40B4-BE49-F238E27FC236}">
                    <a16:creationId xmlns:a16="http://schemas.microsoft.com/office/drawing/2014/main" id="{D620F913-2C73-438E-8F91-A42549EEF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000" y="692696"/>
                <a:ext cx="1656184" cy="4783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Объект 5">
                <a:extLst>
                  <a:ext uri="{FF2B5EF4-FFF2-40B4-BE49-F238E27FC236}">
                    <a16:creationId xmlns:a16="http://schemas.microsoft.com/office/drawing/2014/main" id="{CA072888-43D8-403C-98A9-99C934DAEB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60000" y="1260000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Объект 5">
                <a:extLst>
                  <a:ext uri="{FF2B5EF4-FFF2-40B4-BE49-F238E27FC236}">
                    <a16:creationId xmlns:a16="http://schemas.microsoft.com/office/drawing/2014/main" id="{CA072888-43D8-403C-98A9-99C934DAE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000" y="1260000"/>
                <a:ext cx="1656186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2D38F8EF-6BB5-44D1-91FC-575ECE70F32A}"/>
                  </a:ext>
                </a:extLst>
              </p:cNvPr>
              <p:cNvSpPr/>
              <p:nvPr/>
            </p:nvSpPr>
            <p:spPr>
              <a:xfrm>
                <a:off x="4943696" y="908720"/>
                <a:ext cx="588623" cy="692497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2D38F8EF-6BB5-44D1-91FC-575ECE70F3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696" y="908720"/>
                <a:ext cx="588623" cy="6924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23724EC7-5F52-44BE-AB5F-5C36FA4485DB}"/>
                  </a:ext>
                </a:extLst>
              </p:cNvPr>
              <p:cNvSpPr/>
              <p:nvPr/>
            </p:nvSpPr>
            <p:spPr>
              <a:xfrm>
                <a:off x="539992" y="2312696"/>
                <a:ext cx="4748031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>
                    <a:solidFill>
                      <a:srgbClr val="3A3A3A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если присяжный – женщина</a:t>
                </a: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23724EC7-5F52-44BE-AB5F-5C36FA4485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2" y="2312696"/>
                <a:ext cx="4748031" cy="369332"/>
              </a:xfrm>
              <a:prstGeom prst="rect">
                <a:avLst/>
              </a:prstGeom>
              <a:blipFill>
                <a:blip r:embed="rId6"/>
                <a:stretch>
                  <a:fillRect l="-2314" t="-22951" r="-2828" b="-508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7EA3404C-55CB-471A-8D1D-FC070597536E}"/>
                  </a:ext>
                </a:extLst>
              </p:cNvPr>
              <p:cNvSpPr/>
              <p:nvPr/>
            </p:nvSpPr>
            <p:spPr>
              <a:xfrm>
                <a:off x="539992" y="1772696"/>
                <a:ext cx="3352456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7EA3404C-55CB-471A-8D1D-FC07059753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2" y="1772696"/>
                <a:ext cx="3352456" cy="600164"/>
              </a:xfrm>
              <a:prstGeom prst="rect">
                <a:avLst/>
              </a:prstGeom>
              <a:blipFill>
                <a:blip r:embed="rId7"/>
                <a:stretch>
                  <a:fillRect l="-1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611A907-F0A8-478B-AB2F-3F361671A65F}"/>
                  </a:ext>
                </a:extLst>
              </p:cNvPr>
              <p:cNvSpPr txBox="1"/>
              <p:nvPr/>
            </p:nvSpPr>
            <p:spPr>
              <a:xfrm>
                <a:off x="539552" y="2852696"/>
                <a:ext cx="1170192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90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300</m:t>
                          </m:r>
                        </m:den>
                      </m:f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611A907-F0A8-478B-AB2F-3F361671A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852696"/>
                <a:ext cx="1170192" cy="6938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B822FF37-D3B2-4511-809D-588321D4DC55}"/>
                  </a:ext>
                </a:extLst>
              </p:cNvPr>
              <p:cNvSpPr/>
              <p:nvPr/>
            </p:nvSpPr>
            <p:spPr>
              <a:xfrm>
                <a:off x="539552" y="3771091"/>
                <a:ext cx="2983574" cy="119705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𝑜𝑏𝑠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0.3−0.5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 (1−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300</m:t>
                                  </m:r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B822FF37-D3B2-4511-809D-588321D4DC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771091"/>
                <a:ext cx="2983574" cy="11970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51A468EF-0AA5-4ACB-830E-1A603A371FDF}"/>
                  </a:ext>
                </a:extLst>
              </p:cNvPr>
              <p:cNvSpPr/>
              <p:nvPr/>
            </p:nvSpPr>
            <p:spPr>
              <a:xfrm>
                <a:off x="539992" y="5192696"/>
                <a:ext cx="1876988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=−1.64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51A468EF-0AA5-4ACB-830E-1A603A371F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2" y="5192696"/>
                <a:ext cx="1876988" cy="369332"/>
              </a:xfrm>
              <a:prstGeom prst="rect">
                <a:avLst/>
              </a:prstGeom>
              <a:blipFill>
                <a:blip r:embed="rId10"/>
                <a:stretch>
                  <a:fillRect l="-4235" r="-651"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059D99C2-A887-41E1-B6CA-B09292E157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16319" y="2878113"/>
            <a:ext cx="4725784" cy="2362893"/>
          </a:xfrm>
          <a:prstGeom prst="rect">
            <a:avLst/>
          </a:prstGeom>
        </p:spPr>
      </p:pic>
      <p:pic>
        <p:nvPicPr>
          <p:cNvPr id="35" name="Рисунок 34" descr="Флажок с крестиком">
            <a:extLst>
              <a:ext uri="{FF2B5EF4-FFF2-40B4-BE49-F238E27FC236}">
                <a16:creationId xmlns:a16="http://schemas.microsoft.com/office/drawing/2014/main" id="{489230ED-D1CC-4581-A79B-1EEAFF701C0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316416" y="2492896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Объект 5">
                <a:extLst>
                  <a:ext uri="{FF2B5EF4-FFF2-40B4-BE49-F238E27FC236}">
                    <a16:creationId xmlns:a16="http://schemas.microsoft.com/office/drawing/2014/main" id="{4AC15357-B4B0-4ADD-99FE-1FD23363B5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410445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отбор беспристрастный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6" name="Объект 5">
                <a:extLst>
                  <a:ext uri="{FF2B5EF4-FFF2-40B4-BE49-F238E27FC236}">
                    <a16:creationId xmlns:a16="http://schemas.microsoft.com/office/drawing/2014/main" id="{4AC15357-B4B0-4ADD-99FE-1FD23363B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4104456" cy="4783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Объект 5">
                <a:extLst>
                  <a:ext uri="{FF2B5EF4-FFF2-40B4-BE49-F238E27FC236}">
                    <a16:creationId xmlns:a16="http://schemas.microsoft.com/office/drawing/2014/main" id="{80202E16-D324-4681-8550-BA92FC3533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232696"/>
                <a:ext cx="417646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женщин дискриминируют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7" name="Объект 5">
                <a:extLst>
                  <a:ext uri="{FF2B5EF4-FFF2-40B4-BE49-F238E27FC236}">
                    <a16:creationId xmlns:a16="http://schemas.microsoft.com/office/drawing/2014/main" id="{80202E16-D324-4681-8550-BA92FC353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4176464" cy="4783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233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6" name="applause.wav"/>
          </p:stSnd>
        </p:sndAc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 (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дискриминация)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:</a:t>
            </a:r>
            <a:endParaRPr lang="ru-RU" sz="3200" b="1" dirty="0">
              <a:solidFill>
                <a:srgbClr val="28516A"/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4DB280DD-040D-8846-B228-D99D98302C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60000" y="692696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4DB280DD-040D-8846-B228-D99D98302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000" y="692696"/>
                <a:ext cx="1656184" cy="4783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1DCCAA43-C947-BF4A-9D03-8BF3AFA0F6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60000" y="1260000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1DCCAA43-C947-BF4A-9D03-8BF3AFA0F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000" y="1260000"/>
                <a:ext cx="1656186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B1C7B54C-0365-014C-A302-ADAACDE41467}"/>
                  </a:ext>
                </a:extLst>
              </p:cNvPr>
              <p:cNvSpPr/>
              <p:nvPr/>
            </p:nvSpPr>
            <p:spPr>
              <a:xfrm>
                <a:off x="4943696" y="908720"/>
                <a:ext cx="588623" cy="692497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B1C7B54C-0365-014C-A302-ADAACDE414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696" y="908720"/>
                <a:ext cx="588623" cy="6924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708C185F-45BC-1443-BFA5-6C11BD8C77C8}"/>
                  </a:ext>
                </a:extLst>
              </p:cNvPr>
              <p:cNvSpPr/>
              <p:nvPr/>
            </p:nvSpPr>
            <p:spPr>
              <a:xfrm>
                <a:off x="539992" y="2312696"/>
                <a:ext cx="4748031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>
                    <a:solidFill>
                      <a:srgbClr val="3A3A3A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если присяжный – женщина</a:t>
                </a: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708C185F-45BC-1443-BFA5-6C11BD8C77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2" y="2312696"/>
                <a:ext cx="4748031" cy="369332"/>
              </a:xfrm>
              <a:prstGeom prst="rect">
                <a:avLst/>
              </a:prstGeom>
              <a:blipFill>
                <a:blip r:embed="rId6"/>
                <a:stretch>
                  <a:fillRect l="-2314" t="-22951" r="-2828" b="-508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89C7750-81E4-EA41-91EA-72708E0A6114}"/>
                  </a:ext>
                </a:extLst>
              </p:cNvPr>
              <p:cNvSpPr/>
              <p:nvPr/>
            </p:nvSpPr>
            <p:spPr>
              <a:xfrm>
                <a:off x="539992" y="1772696"/>
                <a:ext cx="3352456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89C7750-81E4-EA41-91EA-72708E0A61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2" y="1772696"/>
                <a:ext cx="3352456" cy="600164"/>
              </a:xfrm>
              <a:prstGeom prst="rect">
                <a:avLst/>
              </a:prstGeom>
              <a:blipFill>
                <a:blip r:embed="rId7"/>
                <a:stretch>
                  <a:fillRect l="-1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4FFB784-3C1D-FF4A-9372-300C1F1AC57E}"/>
                  </a:ext>
                </a:extLst>
              </p:cNvPr>
              <p:cNvSpPr txBox="1"/>
              <p:nvPr/>
            </p:nvSpPr>
            <p:spPr>
              <a:xfrm>
                <a:off x="539552" y="2852696"/>
                <a:ext cx="1170192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90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300</m:t>
                          </m:r>
                        </m:den>
                      </m:f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4FFB784-3C1D-FF4A-9372-300C1F1AC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852696"/>
                <a:ext cx="1170192" cy="6938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0107B7FC-F3AA-A54E-AB2E-9AC2B64D94B1}"/>
                  </a:ext>
                </a:extLst>
              </p:cNvPr>
              <p:cNvSpPr/>
              <p:nvPr/>
            </p:nvSpPr>
            <p:spPr>
              <a:xfrm>
                <a:off x="539552" y="3771091"/>
                <a:ext cx="2983574" cy="119705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𝑜𝑏𝑠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0.3−0.5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 (1−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300</m:t>
                                  </m:r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0107B7FC-F3AA-A54E-AB2E-9AC2B64D94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771091"/>
                <a:ext cx="2983574" cy="11970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4E66F8E8-E816-454B-8F2B-57200D38136F}"/>
                  </a:ext>
                </a:extLst>
              </p:cNvPr>
              <p:cNvSpPr/>
              <p:nvPr/>
            </p:nvSpPr>
            <p:spPr>
              <a:xfrm>
                <a:off x="539992" y="5192696"/>
                <a:ext cx="1876988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=−1.64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4E66F8E8-E816-454B-8F2B-57200D3813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2" y="5192696"/>
                <a:ext cx="1876988" cy="369332"/>
              </a:xfrm>
              <a:prstGeom prst="rect">
                <a:avLst/>
              </a:prstGeom>
              <a:blipFill>
                <a:blip r:embed="rId10"/>
                <a:stretch>
                  <a:fillRect l="-4235" r="-651"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89AD6EF-1052-6A48-B647-6F25273784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16319" y="2878113"/>
            <a:ext cx="4725784" cy="2362893"/>
          </a:xfrm>
          <a:prstGeom prst="rect">
            <a:avLst/>
          </a:prstGeom>
        </p:spPr>
      </p:pic>
      <p:sp>
        <p:nvSpPr>
          <p:cNvPr id="18" name="Объект 5">
            <a:extLst>
              <a:ext uri="{FF2B5EF4-FFF2-40B4-BE49-F238E27FC236}">
                <a16:creationId xmlns:a16="http://schemas.microsoft.com/office/drawing/2014/main" id="{59B3E0B9-7E16-4645-9389-520A7C1F47EA}"/>
              </a:ext>
            </a:extLst>
          </p:cNvPr>
          <p:cNvSpPr txBox="1">
            <a:spLocks/>
          </p:cNvSpPr>
          <p:nvPr/>
        </p:nvSpPr>
        <p:spPr>
          <a:xfrm>
            <a:off x="4205932" y="5279504"/>
            <a:ext cx="4038476" cy="8110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Гипотеза о беспристрастном отборе </a:t>
            </a:r>
            <a:r>
              <a:rPr lang="ru-RU" sz="2400" b="1" dirty="0">
                <a:solidFill>
                  <a:srgbClr val="28516A"/>
                </a:solidFill>
              </a:rPr>
              <a:t>отвергается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b="1" dirty="0"/>
          </a:p>
        </p:txBody>
      </p:sp>
      <p:pic>
        <p:nvPicPr>
          <p:cNvPr id="20" name="Рисунок 19" descr="Флажок с крестиком">
            <a:extLst>
              <a:ext uri="{FF2B5EF4-FFF2-40B4-BE49-F238E27FC236}">
                <a16:creationId xmlns:a16="http://schemas.microsoft.com/office/drawing/2014/main" id="{9F44E8CF-CDFD-43AB-8EB7-ADA0BDD21D6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316416" y="2492896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Объект 5">
                <a:extLst>
                  <a:ext uri="{FF2B5EF4-FFF2-40B4-BE49-F238E27FC236}">
                    <a16:creationId xmlns:a16="http://schemas.microsoft.com/office/drawing/2014/main" id="{13E6E846-5D04-4EEF-BE73-B0B8E02F22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410445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отбор беспристрастный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Объект 5">
                <a:extLst>
                  <a:ext uri="{FF2B5EF4-FFF2-40B4-BE49-F238E27FC236}">
                    <a16:creationId xmlns:a16="http://schemas.microsoft.com/office/drawing/2014/main" id="{13E6E846-5D04-4EEF-BE73-B0B8E02F2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4104456" cy="4783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Объект 5">
                <a:extLst>
                  <a:ext uri="{FF2B5EF4-FFF2-40B4-BE49-F238E27FC236}">
                    <a16:creationId xmlns:a16="http://schemas.microsoft.com/office/drawing/2014/main" id="{9448A4A4-FBEE-49E0-A0DB-4054035741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232696"/>
                <a:ext cx="417646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женщин дискриминируют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Объект 5">
                <a:extLst>
                  <a:ext uri="{FF2B5EF4-FFF2-40B4-BE49-F238E27FC236}">
                    <a16:creationId xmlns:a16="http://schemas.microsoft.com/office/drawing/2014/main" id="{9448A4A4-FBEE-49E0-A0DB-405403574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4176464" cy="4783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785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6" name="applause.wav"/>
          </p:stSnd>
        </p:sndAc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Что значит проверить гипотезу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393E29F5-E06E-4DFE-982F-CBADAD741669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496944" cy="32083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Собрать данные и посмотреть, не противоречит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ли им наше утверждение</a:t>
            </a:r>
          </a:p>
        </p:txBody>
      </p:sp>
    </p:spTree>
    <p:extLst>
      <p:ext uri="{BB962C8B-B14F-4D97-AF65-F5344CB8AC3E}">
        <p14:creationId xmlns:p14="http://schemas.microsoft.com/office/powerpoint/2010/main" val="32753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B635719-48E1-E94C-AE36-CB8A38BBD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Z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-критерий для разности независимых долей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FA3E1A4D-B16E-45B4-BD82-259BDFE3B536}"/>
              </a:ext>
            </a:extLst>
          </p:cNvPr>
          <p:cNvGrpSpPr/>
          <p:nvPr/>
        </p:nvGrpSpPr>
        <p:grpSpPr>
          <a:xfrm>
            <a:off x="539552" y="2340000"/>
            <a:ext cx="3744186" cy="478365"/>
            <a:chOff x="612000" y="2340000"/>
            <a:chExt cx="3744186" cy="4783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Объект 5">
                  <a:extLst>
                    <a:ext uri="{FF2B5EF4-FFF2-40B4-BE49-F238E27FC236}">
                      <a16:creationId xmlns:a16="http://schemas.microsoft.com/office/drawing/2014/main" id="{40D86D90-DE72-4363-8651-3D0A42CDD9E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12000" y="2340000"/>
                  <a:ext cx="1656184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Объект 5">
                  <a:extLst>
                    <a:ext uri="{FF2B5EF4-FFF2-40B4-BE49-F238E27FC236}">
                      <a16:creationId xmlns:a16="http://schemas.microsoft.com/office/drawing/2014/main" id="{16594B5D-36D9-5749-A0AB-7C07813629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000" y="2340000"/>
                  <a:ext cx="1656184" cy="4783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Объект 5">
                  <a:extLst>
                    <a:ext uri="{FF2B5EF4-FFF2-40B4-BE49-F238E27FC236}">
                      <a16:creationId xmlns:a16="http://schemas.microsoft.com/office/drawing/2014/main" id="{18299EBE-FA26-4D3C-B1D7-06C2AD04D2C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700000" y="2340000"/>
                  <a:ext cx="1656186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Объект 5">
                  <a:extLst>
                    <a:ext uri="{FF2B5EF4-FFF2-40B4-BE49-F238E27FC236}">
                      <a16:creationId xmlns:a16="http://schemas.microsoft.com/office/drawing/2014/main" id="{137CED73-0303-974E-8E20-4A617AF9E7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0000" y="2340000"/>
                  <a:ext cx="1656186" cy="4783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056F362F-065E-4856-9283-E9F0169F4DB4}"/>
                  </a:ext>
                </a:extLst>
              </p:cNvPr>
              <p:cNvSpPr/>
              <p:nvPr/>
            </p:nvSpPr>
            <p:spPr>
              <a:xfrm>
                <a:off x="539552" y="692696"/>
                <a:ext cx="3610989" cy="63382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056F362F-065E-4856-9283-E9F0169F4D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3610989" cy="633828"/>
              </a:xfrm>
              <a:prstGeom prst="rect">
                <a:avLst/>
              </a:prstGeom>
              <a:blipFill>
                <a:blip r:embed="rId5"/>
                <a:stretch>
                  <a:fillRect l="-3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3C5336C1-B7BE-4A4B-A723-CD6B2CAF370D}"/>
                  </a:ext>
                </a:extLst>
              </p:cNvPr>
              <p:cNvSpPr/>
              <p:nvPr/>
            </p:nvSpPr>
            <p:spPr>
              <a:xfrm>
                <a:off x="539552" y="1268760"/>
                <a:ext cx="3530134" cy="67095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3C5336C1-B7BE-4A4B-A723-CD6B2CAF37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68760"/>
                <a:ext cx="3530134" cy="6709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Объект 5">
            <a:extLst>
              <a:ext uri="{FF2B5EF4-FFF2-40B4-BE49-F238E27FC236}">
                <a16:creationId xmlns:a16="http://schemas.microsoft.com/office/drawing/2014/main" id="{7C58BAF3-81DC-4469-8CDF-250B7A654999}"/>
              </a:ext>
            </a:extLst>
          </p:cNvPr>
          <p:cNvSpPr txBox="1">
            <a:spLocks/>
          </p:cNvSpPr>
          <p:nvPr/>
        </p:nvSpPr>
        <p:spPr>
          <a:xfrm>
            <a:off x="539552" y="1844824"/>
            <a:ext cx="3632200" cy="3397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Выборки независимые</a:t>
            </a:r>
            <a:endParaRPr lang="ru-RU" sz="24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33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B635719-48E1-E94C-AE36-CB8A38BBD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Z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-критерий для разности независимых долей</a:t>
            </a: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DDC61E24-DD4D-431A-9C7B-7D9F8AFCCCCB}"/>
              </a:ext>
            </a:extLst>
          </p:cNvPr>
          <p:cNvGrpSpPr/>
          <p:nvPr/>
        </p:nvGrpSpPr>
        <p:grpSpPr>
          <a:xfrm>
            <a:off x="539552" y="2340000"/>
            <a:ext cx="3744186" cy="478365"/>
            <a:chOff x="612000" y="2340000"/>
            <a:chExt cx="3744186" cy="4783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Объект 5">
                  <a:extLst>
                    <a:ext uri="{FF2B5EF4-FFF2-40B4-BE49-F238E27FC236}">
                      <a16:creationId xmlns:a16="http://schemas.microsoft.com/office/drawing/2014/main" id="{4CEA2401-80C0-4A3E-A567-D02669F4CE6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12000" y="2340000"/>
                  <a:ext cx="1656184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Объект 5">
                  <a:extLst>
                    <a:ext uri="{FF2B5EF4-FFF2-40B4-BE49-F238E27FC236}">
                      <a16:creationId xmlns:a16="http://schemas.microsoft.com/office/drawing/2014/main" id="{16594B5D-36D9-5749-A0AB-7C07813629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000" y="2340000"/>
                  <a:ext cx="1656184" cy="4783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Объект 5">
                  <a:extLst>
                    <a:ext uri="{FF2B5EF4-FFF2-40B4-BE49-F238E27FC236}">
                      <a16:creationId xmlns:a16="http://schemas.microsoft.com/office/drawing/2014/main" id="{AE4D3926-8D3F-4AB1-8945-D57F92246E6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700000" y="2340000"/>
                  <a:ext cx="1656186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Объект 5">
                  <a:extLst>
                    <a:ext uri="{FF2B5EF4-FFF2-40B4-BE49-F238E27FC236}">
                      <a16:creationId xmlns:a16="http://schemas.microsoft.com/office/drawing/2014/main" id="{137CED73-0303-974E-8E20-4A617AF9E7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0000" y="2340000"/>
                  <a:ext cx="1656186" cy="4783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24C3F44-905B-4B6A-8553-483CA752825C}"/>
                  </a:ext>
                </a:extLst>
              </p:cNvPr>
              <p:cNvSpPr txBox="1"/>
              <p:nvPr/>
            </p:nvSpPr>
            <p:spPr>
              <a:xfrm>
                <a:off x="6444208" y="4941168"/>
                <a:ext cx="1996957" cy="7845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24C3F44-905B-4B6A-8553-483CA7528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208" y="4941168"/>
                <a:ext cx="1996957" cy="7845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29DD3841-ED39-4839-9580-1E60B07E9819}"/>
              </a:ext>
            </a:extLst>
          </p:cNvPr>
          <p:cNvGrpSpPr/>
          <p:nvPr/>
        </p:nvGrpSpPr>
        <p:grpSpPr>
          <a:xfrm>
            <a:off x="323528" y="4848922"/>
            <a:ext cx="5729902" cy="1604414"/>
            <a:chOff x="588939" y="4344866"/>
            <a:chExt cx="5729902" cy="16044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Прямоугольник 21">
                  <a:extLst>
                    <a:ext uri="{FF2B5EF4-FFF2-40B4-BE49-F238E27FC236}">
                      <a16:creationId xmlns:a16="http://schemas.microsoft.com/office/drawing/2014/main" id="{B1ACDEF3-D2D2-4102-AFA3-226F60C3AA27}"/>
                    </a:ext>
                  </a:extLst>
                </p:cNvPr>
                <p:cNvSpPr/>
                <p:nvPr/>
              </p:nvSpPr>
              <p:spPr>
                <a:xfrm>
                  <a:off x="588939" y="4344866"/>
                  <a:ext cx="5729902" cy="16044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</m:rad>
                          </m:den>
                        </m:f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Прямоугольник 21">
                  <a:extLst>
                    <a:ext uri="{FF2B5EF4-FFF2-40B4-BE49-F238E27FC236}">
                      <a16:creationId xmlns:a16="http://schemas.microsoft.com/office/drawing/2014/main" id="{641471BD-A8A5-EB41-A223-E820EF2F61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939" y="4344866"/>
                  <a:ext cx="5729902" cy="160441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Прямоугольник 22">
                  <a:extLst>
                    <a:ext uri="{FF2B5EF4-FFF2-40B4-BE49-F238E27FC236}">
                      <a16:creationId xmlns:a16="http://schemas.microsoft.com/office/drawing/2014/main" id="{5EF78FC4-6B31-4F0C-8649-A40BC795C98A}"/>
                    </a:ext>
                  </a:extLst>
                </p:cNvPr>
                <p:cNvSpPr/>
                <p:nvPr/>
              </p:nvSpPr>
              <p:spPr>
                <a:xfrm>
                  <a:off x="4538292" y="4849415"/>
                  <a:ext cx="43095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Прямоугольник 22">
                  <a:extLst>
                    <a:ext uri="{FF2B5EF4-FFF2-40B4-BE49-F238E27FC236}">
                      <a16:creationId xmlns:a16="http://schemas.microsoft.com/office/drawing/2014/main" id="{2B7FF9AC-3E8F-4B40-800C-53C05BF236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8292" y="4849415"/>
                  <a:ext cx="430951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Прямоугольник 26">
                  <a:extLst>
                    <a:ext uri="{FF2B5EF4-FFF2-40B4-BE49-F238E27FC236}">
                      <a16:creationId xmlns:a16="http://schemas.microsoft.com/office/drawing/2014/main" id="{D74FCB1D-D536-4F37-B323-3635BB32AD09}"/>
                    </a:ext>
                  </a:extLst>
                </p:cNvPr>
                <p:cNvSpPr/>
                <p:nvPr/>
              </p:nvSpPr>
              <p:spPr>
                <a:xfrm>
                  <a:off x="4492498" y="4489375"/>
                  <a:ext cx="51155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𝑎𝑠𝑦</m:t>
                        </m:r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Прямоугольник 26">
                  <a:extLst>
                    <a:ext uri="{FF2B5EF4-FFF2-40B4-BE49-F238E27FC236}">
                      <a16:creationId xmlns:a16="http://schemas.microsoft.com/office/drawing/2014/main" id="{CCF31695-B7FB-1B4B-BA97-A17B6442DE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2498" y="4489375"/>
                  <a:ext cx="511550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Объект 5">
            <a:extLst>
              <a:ext uri="{FF2B5EF4-FFF2-40B4-BE49-F238E27FC236}">
                <a16:creationId xmlns:a16="http://schemas.microsoft.com/office/drawing/2014/main" id="{98CDDBC0-9D57-410A-9DDF-BCD80D44FB8E}"/>
              </a:ext>
            </a:extLst>
          </p:cNvPr>
          <p:cNvSpPr txBox="1">
            <a:spLocks/>
          </p:cNvSpPr>
          <p:nvPr/>
        </p:nvSpPr>
        <p:spPr>
          <a:xfrm>
            <a:off x="539552" y="4509120"/>
            <a:ext cx="3816186" cy="3747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Критерий для проверки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604821C2-07F5-41C3-9378-B0FC3C8F9318}"/>
                  </a:ext>
                </a:extLst>
              </p:cNvPr>
              <p:cNvSpPr/>
              <p:nvPr/>
            </p:nvSpPr>
            <p:spPr>
              <a:xfrm>
                <a:off x="539552" y="692696"/>
                <a:ext cx="3610989" cy="63382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604821C2-07F5-41C3-9378-B0FC3C8F9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3610989" cy="633828"/>
              </a:xfrm>
              <a:prstGeom prst="rect">
                <a:avLst/>
              </a:prstGeom>
              <a:blipFill>
                <a:blip r:embed="rId9"/>
                <a:stretch>
                  <a:fillRect l="-3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F867A13A-1B5F-472F-9DF2-71EB54F219CC}"/>
                  </a:ext>
                </a:extLst>
              </p:cNvPr>
              <p:cNvSpPr/>
              <p:nvPr/>
            </p:nvSpPr>
            <p:spPr>
              <a:xfrm>
                <a:off x="539552" y="1268760"/>
                <a:ext cx="3530134" cy="67095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F867A13A-1B5F-472F-9DF2-71EB54F219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68760"/>
                <a:ext cx="3530134" cy="67095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Объект 5">
            <a:extLst>
              <a:ext uri="{FF2B5EF4-FFF2-40B4-BE49-F238E27FC236}">
                <a16:creationId xmlns:a16="http://schemas.microsoft.com/office/drawing/2014/main" id="{B8CC7175-F00F-4560-869A-F10EEC253FB9}"/>
              </a:ext>
            </a:extLst>
          </p:cNvPr>
          <p:cNvSpPr txBox="1">
            <a:spLocks/>
          </p:cNvSpPr>
          <p:nvPr/>
        </p:nvSpPr>
        <p:spPr>
          <a:xfrm>
            <a:off x="539552" y="1844824"/>
            <a:ext cx="3632200" cy="3397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Выборки независимые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Объект 5">
                <a:extLst>
                  <a:ext uri="{FF2B5EF4-FFF2-40B4-BE49-F238E27FC236}">
                    <a16:creationId xmlns:a16="http://schemas.microsoft.com/office/drawing/2014/main" id="{53958E15-F73C-42F8-A803-D2D51DC617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76544" y="5929042"/>
                <a:ext cx="3412576" cy="41418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–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число 1 в выборке</a:t>
                </a:r>
              </a:p>
            </p:txBody>
          </p:sp>
        </mc:Choice>
        <mc:Fallback xmlns="">
          <p:sp>
            <p:nvSpPr>
              <p:cNvPr id="42" name="Объект 5">
                <a:extLst>
                  <a:ext uri="{FF2B5EF4-FFF2-40B4-BE49-F238E27FC236}">
                    <a16:creationId xmlns:a16="http://schemas.microsoft.com/office/drawing/2014/main" id="{53958E15-F73C-42F8-A803-D2D51DC61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544" y="5929042"/>
                <a:ext cx="3412576" cy="414180"/>
              </a:xfrm>
              <a:prstGeom prst="rect">
                <a:avLst/>
              </a:prstGeom>
              <a:blipFill>
                <a:blip r:embed="rId11"/>
                <a:stretch>
                  <a:fillRect l="-2321" t="-22059" b="-338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41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B635719-48E1-E94C-AE36-CB8A38BBD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Z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-критерий для разности независимых долей</a:t>
            </a:r>
          </a:p>
        </p:txBody>
      </p: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64FB94EE-0B23-4A1E-8651-CEFFB728C6A8}"/>
              </a:ext>
            </a:extLst>
          </p:cNvPr>
          <p:cNvGrpSpPr/>
          <p:nvPr/>
        </p:nvGrpSpPr>
        <p:grpSpPr>
          <a:xfrm>
            <a:off x="539552" y="2340000"/>
            <a:ext cx="3744186" cy="478365"/>
            <a:chOff x="612000" y="2340000"/>
            <a:chExt cx="3744186" cy="4783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Объект 5">
                  <a:extLst>
                    <a:ext uri="{FF2B5EF4-FFF2-40B4-BE49-F238E27FC236}">
                      <a16:creationId xmlns:a16="http://schemas.microsoft.com/office/drawing/2014/main" id="{5D67C6EA-997C-4FB2-A1B8-7F286692A2C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12000" y="2340000"/>
                  <a:ext cx="1656184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Объект 5">
                  <a:extLst>
                    <a:ext uri="{FF2B5EF4-FFF2-40B4-BE49-F238E27FC236}">
                      <a16:creationId xmlns:a16="http://schemas.microsoft.com/office/drawing/2014/main" id="{16594B5D-36D9-5749-A0AB-7C07813629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000" y="2340000"/>
                  <a:ext cx="1656184" cy="4783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Объект 5">
                  <a:extLst>
                    <a:ext uri="{FF2B5EF4-FFF2-40B4-BE49-F238E27FC236}">
                      <a16:creationId xmlns:a16="http://schemas.microsoft.com/office/drawing/2014/main" id="{8E888CA2-4F64-4839-BF6B-C82A054A71C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700000" y="2340000"/>
                  <a:ext cx="1656186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Объект 5">
                  <a:extLst>
                    <a:ext uri="{FF2B5EF4-FFF2-40B4-BE49-F238E27FC236}">
                      <a16:creationId xmlns:a16="http://schemas.microsoft.com/office/drawing/2014/main" id="{137CED73-0303-974E-8E20-4A617AF9E7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0000" y="2340000"/>
                  <a:ext cx="1656186" cy="4783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1733B03-9C81-4123-B843-FAB969769339}"/>
                  </a:ext>
                </a:extLst>
              </p:cNvPr>
              <p:cNvSpPr txBox="1"/>
              <p:nvPr/>
            </p:nvSpPr>
            <p:spPr>
              <a:xfrm>
                <a:off x="6444208" y="4941168"/>
                <a:ext cx="1996957" cy="7845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1733B03-9C81-4123-B843-FAB969769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208" y="4941168"/>
                <a:ext cx="1996957" cy="7845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09578293-BD29-4268-BABC-7E2027B2E780}"/>
              </a:ext>
            </a:extLst>
          </p:cNvPr>
          <p:cNvGrpSpPr/>
          <p:nvPr/>
        </p:nvGrpSpPr>
        <p:grpSpPr>
          <a:xfrm>
            <a:off x="323528" y="4848922"/>
            <a:ext cx="5729902" cy="1604414"/>
            <a:chOff x="588939" y="4344866"/>
            <a:chExt cx="5729902" cy="16044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Прямоугольник 59">
                  <a:extLst>
                    <a:ext uri="{FF2B5EF4-FFF2-40B4-BE49-F238E27FC236}">
                      <a16:creationId xmlns:a16="http://schemas.microsoft.com/office/drawing/2014/main" id="{476DDFE9-6260-4320-85CC-61B7364FED44}"/>
                    </a:ext>
                  </a:extLst>
                </p:cNvPr>
                <p:cNvSpPr/>
                <p:nvPr/>
              </p:nvSpPr>
              <p:spPr>
                <a:xfrm>
                  <a:off x="588939" y="4344866"/>
                  <a:ext cx="5729902" cy="16044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</m:rad>
                          </m:den>
                        </m:f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Прямоугольник 21">
                  <a:extLst>
                    <a:ext uri="{FF2B5EF4-FFF2-40B4-BE49-F238E27FC236}">
                      <a16:creationId xmlns:a16="http://schemas.microsoft.com/office/drawing/2014/main" id="{641471BD-A8A5-EB41-A223-E820EF2F61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939" y="4344866"/>
                  <a:ext cx="5729902" cy="160441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Прямоугольник 60">
                  <a:extLst>
                    <a:ext uri="{FF2B5EF4-FFF2-40B4-BE49-F238E27FC236}">
                      <a16:creationId xmlns:a16="http://schemas.microsoft.com/office/drawing/2014/main" id="{D46D9F82-B6C1-48ED-9428-896658D5EEB4}"/>
                    </a:ext>
                  </a:extLst>
                </p:cNvPr>
                <p:cNvSpPr/>
                <p:nvPr/>
              </p:nvSpPr>
              <p:spPr>
                <a:xfrm>
                  <a:off x="4538292" y="4849415"/>
                  <a:ext cx="43095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Прямоугольник 22">
                  <a:extLst>
                    <a:ext uri="{FF2B5EF4-FFF2-40B4-BE49-F238E27FC236}">
                      <a16:creationId xmlns:a16="http://schemas.microsoft.com/office/drawing/2014/main" id="{2B7FF9AC-3E8F-4B40-800C-53C05BF236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8292" y="4849415"/>
                  <a:ext cx="430951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Прямоугольник 61">
                  <a:extLst>
                    <a:ext uri="{FF2B5EF4-FFF2-40B4-BE49-F238E27FC236}">
                      <a16:creationId xmlns:a16="http://schemas.microsoft.com/office/drawing/2014/main" id="{A95C8491-A5AA-49B7-BF98-D0E7C9437817}"/>
                    </a:ext>
                  </a:extLst>
                </p:cNvPr>
                <p:cNvSpPr/>
                <p:nvPr/>
              </p:nvSpPr>
              <p:spPr>
                <a:xfrm>
                  <a:off x="4492498" y="4489375"/>
                  <a:ext cx="51155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𝑎𝑠𝑦</m:t>
                        </m:r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Прямоугольник 26">
                  <a:extLst>
                    <a:ext uri="{FF2B5EF4-FFF2-40B4-BE49-F238E27FC236}">
                      <a16:creationId xmlns:a16="http://schemas.microsoft.com/office/drawing/2014/main" id="{CCF31695-B7FB-1B4B-BA97-A17B6442DE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2498" y="4489375"/>
                  <a:ext cx="511550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3" name="Объект 5">
            <a:extLst>
              <a:ext uri="{FF2B5EF4-FFF2-40B4-BE49-F238E27FC236}">
                <a16:creationId xmlns:a16="http://schemas.microsoft.com/office/drawing/2014/main" id="{320CF027-1628-4B6B-93AF-20FC86C47B42}"/>
              </a:ext>
            </a:extLst>
          </p:cNvPr>
          <p:cNvSpPr txBox="1">
            <a:spLocks/>
          </p:cNvSpPr>
          <p:nvPr/>
        </p:nvSpPr>
        <p:spPr>
          <a:xfrm>
            <a:off x="539552" y="4509120"/>
            <a:ext cx="3816186" cy="3747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Критерий для проверки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Прямоугольник 63">
                <a:extLst>
                  <a:ext uri="{FF2B5EF4-FFF2-40B4-BE49-F238E27FC236}">
                    <a16:creationId xmlns:a16="http://schemas.microsoft.com/office/drawing/2014/main" id="{807E6B84-3EDD-43D7-BCFA-EFCB3545983B}"/>
                  </a:ext>
                </a:extLst>
              </p:cNvPr>
              <p:cNvSpPr/>
              <p:nvPr/>
            </p:nvSpPr>
            <p:spPr>
              <a:xfrm>
                <a:off x="539552" y="692696"/>
                <a:ext cx="3610989" cy="63382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4" name="Прямоугольник 63">
                <a:extLst>
                  <a:ext uri="{FF2B5EF4-FFF2-40B4-BE49-F238E27FC236}">
                    <a16:creationId xmlns:a16="http://schemas.microsoft.com/office/drawing/2014/main" id="{807E6B84-3EDD-43D7-BCFA-EFCB35459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3610989" cy="633828"/>
              </a:xfrm>
              <a:prstGeom prst="rect">
                <a:avLst/>
              </a:prstGeom>
              <a:blipFill>
                <a:blip r:embed="rId9"/>
                <a:stretch>
                  <a:fillRect l="-3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Прямоугольник 64">
                <a:extLst>
                  <a:ext uri="{FF2B5EF4-FFF2-40B4-BE49-F238E27FC236}">
                    <a16:creationId xmlns:a16="http://schemas.microsoft.com/office/drawing/2014/main" id="{FC11B669-EEC3-47B0-AD7A-95CFE940C809}"/>
                  </a:ext>
                </a:extLst>
              </p:cNvPr>
              <p:cNvSpPr/>
              <p:nvPr/>
            </p:nvSpPr>
            <p:spPr>
              <a:xfrm>
                <a:off x="539552" y="1268760"/>
                <a:ext cx="3530134" cy="67095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5" name="Прямоугольник 64">
                <a:extLst>
                  <a:ext uri="{FF2B5EF4-FFF2-40B4-BE49-F238E27FC236}">
                    <a16:creationId xmlns:a16="http://schemas.microsoft.com/office/drawing/2014/main" id="{FC11B669-EEC3-47B0-AD7A-95CFE940C8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68760"/>
                <a:ext cx="3530134" cy="67095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Объект 5">
            <a:extLst>
              <a:ext uri="{FF2B5EF4-FFF2-40B4-BE49-F238E27FC236}">
                <a16:creationId xmlns:a16="http://schemas.microsoft.com/office/drawing/2014/main" id="{554A2940-3CE0-4619-A135-9940D9BC2564}"/>
              </a:ext>
            </a:extLst>
          </p:cNvPr>
          <p:cNvSpPr txBox="1">
            <a:spLocks/>
          </p:cNvSpPr>
          <p:nvPr/>
        </p:nvSpPr>
        <p:spPr>
          <a:xfrm>
            <a:off x="539552" y="1844824"/>
            <a:ext cx="3632200" cy="3397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Выборки независимые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Объект 5">
                <a:extLst>
                  <a:ext uri="{FF2B5EF4-FFF2-40B4-BE49-F238E27FC236}">
                    <a16:creationId xmlns:a16="http://schemas.microsoft.com/office/drawing/2014/main" id="{81463E8D-34CC-4182-B849-D61F4D51D4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76544" y="5929042"/>
                <a:ext cx="3412576" cy="41418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–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число 1 в выборке</a:t>
                </a:r>
              </a:p>
            </p:txBody>
          </p:sp>
        </mc:Choice>
        <mc:Fallback xmlns="">
          <p:sp>
            <p:nvSpPr>
              <p:cNvPr id="67" name="Объект 5">
                <a:extLst>
                  <a:ext uri="{FF2B5EF4-FFF2-40B4-BE49-F238E27FC236}">
                    <a16:creationId xmlns:a16="http://schemas.microsoft.com/office/drawing/2014/main" id="{81463E8D-34CC-4182-B849-D61F4D51D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544" y="5929042"/>
                <a:ext cx="3412576" cy="414180"/>
              </a:xfrm>
              <a:prstGeom prst="rect">
                <a:avLst/>
              </a:prstGeom>
              <a:blipFill>
                <a:blip r:embed="rId11"/>
                <a:stretch>
                  <a:fillRect l="-2321" t="-22059" b="-338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936C30A8-A95B-45AE-9675-03779D8F7E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75217" y="2837036"/>
            <a:ext cx="3632200" cy="1816100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E6120C2A-1D7B-49FE-A665-A1A81ADFE85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75217" y="758413"/>
            <a:ext cx="3632200" cy="1816100"/>
          </a:xfrm>
          <a:prstGeom prst="rect">
            <a:avLst/>
          </a:prstGeom>
        </p:spPr>
      </p:pic>
      <p:pic>
        <p:nvPicPr>
          <p:cNvPr id="70" name="Рисунок 69" descr="флажок установлен">
            <a:extLst>
              <a:ext uri="{FF2B5EF4-FFF2-40B4-BE49-F238E27FC236}">
                <a16:creationId xmlns:a16="http://schemas.microsoft.com/office/drawing/2014/main" id="{2F5304EA-CF02-4ECB-9685-57F4A279EB5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8194104" y="2442592"/>
            <a:ext cx="914400" cy="914400"/>
          </a:xfrm>
          <a:prstGeom prst="rect">
            <a:avLst/>
          </a:prstGeom>
        </p:spPr>
      </p:pic>
      <p:pic>
        <p:nvPicPr>
          <p:cNvPr id="71" name="Рисунок 70" descr="Флажок с крестиком">
            <a:extLst>
              <a:ext uri="{FF2B5EF4-FFF2-40B4-BE49-F238E27FC236}">
                <a16:creationId xmlns:a16="http://schemas.microsoft.com/office/drawing/2014/main" id="{F08B3733-6437-47A9-BDF6-04DE1A15FF9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8194104" y="3326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3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8" name="applause.wav"/>
          </p:stSnd>
        </p:sndAc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EA99E7EA-EC70-4EAB-AE70-274A075F419A}"/>
              </a:ext>
            </a:extLst>
          </p:cNvPr>
          <p:cNvGrpSpPr/>
          <p:nvPr/>
        </p:nvGrpSpPr>
        <p:grpSpPr>
          <a:xfrm>
            <a:off x="539552" y="2340000"/>
            <a:ext cx="3744186" cy="478365"/>
            <a:chOff x="612000" y="2340000"/>
            <a:chExt cx="3744186" cy="4783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Объект 5">
                  <a:extLst>
                    <a:ext uri="{FF2B5EF4-FFF2-40B4-BE49-F238E27FC236}">
                      <a16:creationId xmlns:a16="http://schemas.microsoft.com/office/drawing/2014/main" id="{16594B5D-36D9-5749-A0AB-7C078136298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12000" y="2340000"/>
                  <a:ext cx="1656184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Объект 5">
                  <a:extLst>
                    <a:ext uri="{FF2B5EF4-FFF2-40B4-BE49-F238E27FC236}">
                      <a16:creationId xmlns:a16="http://schemas.microsoft.com/office/drawing/2014/main" id="{16594B5D-36D9-5749-A0AB-7C07813629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000" y="2340000"/>
                  <a:ext cx="1656184" cy="4783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Объект 5">
                  <a:extLst>
                    <a:ext uri="{FF2B5EF4-FFF2-40B4-BE49-F238E27FC236}">
                      <a16:creationId xmlns:a16="http://schemas.microsoft.com/office/drawing/2014/main" id="{137CED73-0303-974E-8E20-4A617AF9E7F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700000" y="2340000"/>
                  <a:ext cx="1656186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Объект 5">
                  <a:extLst>
                    <a:ext uri="{FF2B5EF4-FFF2-40B4-BE49-F238E27FC236}">
                      <a16:creationId xmlns:a16="http://schemas.microsoft.com/office/drawing/2014/main" id="{137CED73-0303-974E-8E20-4A617AF9E7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0000" y="2340000"/>
                  <a:ext cx="1656186" cy="4783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5B1CD9-39B2-974E-BFEF-E3741634749E}"/>
                  </a:ext>
                </a:extLst>
              </p:cNvPr>
              <p:cNvSpPr txBox="1"/>
              <p:nvPr/>
            </p:nvSpPr>
            <p:spPr>
              <a:xfrm>
                <a:off x="6444208" y="4941168"/>
                <a:ext cx="1996957" cy="7845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5B1CD9-39B2-974E-BFEF-E37416347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208" y="4941168"/>
                <a:ext cx="1996957" cy="7845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89B167C-480E-4741-AC60-91E885673CED}"/>
              </a:ext>
            </a:extLst>
          </p:cNvPr>
          <p:cNvGrpSpPr/>
          <p:nvPr/>
        </p:nvGrpSpPr>
        <p:grpSpPr>
          <a:xfrm>
            <a:off x="323528" y="4848922"/>
            <a:ext cx="5729902" cy="1604414"/>
            <a:chOff x="588939" y="4344866"/>
            <a:chExt cx="5729902" cy="16044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Прямоугольник 21">
                  <a:extLst>
                    <a:ext uri="{FF2B5EF4-FFF2-40B4-BE49-F238E27FC236}">
                      <a16:creationId xmlns:a16="http://schemas.microsoft.com/office/drawing/2014/main" id="{641471BD-A8A5-EB41-A223-E820EF2F619C}"/>
                    </a:ext>
                  </a:extLst>
                </p:cNvPr>
                <p:cNvSpPr/>
                <p:nvPr/>
              </p:nvSpPr>
              <p:spPr>
                <a:xfrm>
                  <a:off x="588939" y="4344866"/>
                  <a:ext cx="5729902" cy="16044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</m:rad>
                          </m:den>
                        </m:f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Прямоугольник 21">
                  <a:extLst>
                    <a:ext uri="{FF2B5EF4-FFF2-40B4-BE49-F238E27FC236}">
                      <a16:creationId xmlns:a16="http://schemas.microsoft.com/office/drawing/2014/main" id="{641471BD-A8A5-EB41-A223-E820EF2F61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939" y="4344866"/>
                  <a:ext cx="5729902" cy="160441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Прямоугольник 22">
                  <a:extLst>
                    <a:ext uri="{FF2B5EF4-FFF2-40B4-BE49-F238E27FC236}">
                      <a16:creationId xmlns:a16="http://schemas.microsoft.com/office/drawing/2014/main" id="{2B7FF9AC-3E8F-4B40-800C-53C05BF2369B}"/>
                    </a:ext>
                  </a:extLst>
                </p:cNvPr>
                <p:cNvSpPr/>
                <p:nvPr/>
              </p:nvSpPr>
              <p:spPr>
                <a:xfrm>
                  <a:off x="4538292" y="4849415"/>
                  <a:ext cx="43095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Прямоугольник 22">
                  <a:extLst>
                    <a:ext uri="{FF2B5EF4-FFF2-40B4-BE49-F238E27FC236}">
                      <a16:creationId xmlns:a16="http://schemas.microsoft.com/office/drawing/2014/main" id="{2B7FF9AC-3E8F-4B40-800C-53C05BF236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8292" y="4849415"/>
                  <a:ext cx="430951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Прямоугольник 26">
                  <a:extLst>
                    <a:ext uri="{FF2B5EF4-FFF2-40B4-BE49-F238E27FC236}">
                      <a16:creationId xmlns:a16="http://schemas.microsoft.com/office/drawing/2014/main" id="{CCF31695-B7FB-1B4B-BA97-A17B6442DEC6}"/>
                    </a:ext>
                  </a:extLst>
                </p:cNvPr>
                <p:cNvSpPr/>
                <p:nvPr/>
              </p:nvSpPr>
              <p:spPr>
                <a:xfrm>
                  <a:off x="4492498" y="4489375"/>
                  <a:ext cx="51155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𝑎𝑠𝑦</m:t>
                        </m:r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Прямоугольник 26">
                  <a:extLst>
                    <a:ext uri="{FF2B5EF4-FFF2-40B4-BE49-F238E27FC236}">
                      <a16:creationId xmlns:a16="http://schemas.microsoft.com/office/drawing/2014/main" id="{CCF31695-B7FB-1B4B-BA97-A17B6442DE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2498" y="4489375"/>
                  <a:ext cx="511550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Объект 5">
            <a:extLst>
              <a:ext uri="{FF2B5EF4-FFF2-40B4-BE49-F238E27FC236}">
                <a16:creationId xmlns:a16="http://schemas.microsoft.com/office/drawing/2014/main" id="{528B3AF5-C82B-6743-9643-E006C38110DD}"/>
              </a:ext>
            </a:extLst>
          </p:cNvPr>
          <p:cNvSpPr txBox="1">
            <a:spLocks/>
          </p:cNvSpPr>
          <p:nvPr/>
        </p:nvSpPr>
        <p:spPr>
          <a:xfrm>
            <a:off x="539552" y="4509120"/>
            <a:ext cx="3816186" cy="3747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Критерий для проверки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7CD0D99-518C-8B4B-BC04-74D7D7EA23D7}"/>
                  </a:ext>
                </a:extLst>
              </p:cNvPr>
              <p:cNvSpPr/>
              <p:nvPr/>
            </p:nvSpPr>
            <p:spPr>
              <a:xfrm>
                <a:off x="539552" y="692696"/>
                <a:ext cx="3610989" cy="63382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7CD0D99-518C-8B4B-BC04-74D7D7EA23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3610989" cy="633828"/>
              </a:xfrm>
              <a:prstGeom prst="rect">
                <a:avLst/>
              </a:prstGeom>
              <a:blipFill>
                <a:blip r:embed="rId9"/>
                <a:stretch>
                  <a:fillRect l="-3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5FD9C2C0-2DFF-284D-AEC4-42DB9EB07D2F}"/>
                  </a:ext>
                </a:extLst>
              </p:cNvPr>
              <p:cNvSpPr/>
              <p:nvPr/>
            </p:nvSpPr>
            <p:spPr>
              <a:xfrm>
                <a:off x="539552" y="1268760"/>
                <a:ext cx="3530134" cy="67095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5FD9C2C0-2DFF-284D-AEC4-42DB9EB07D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68760"/>
                <a:ext cx="3530134" cy="67095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Объект 5">
            <a:extLst>
              <a:ext uri="{FF2B5EF4-FFF2-40B4-BE49-F238E27FC236}">
                <a16:creationId xmlns:a16="http://schemas.microsoft.com/office/drawing/2014/main" id="{101F1393-1251-6349-AD77-F0BA06E8B4BE}"/>
              </a:ext>
            </a:extLst>
          </p:cNvPr>
          <p:cNvSpPr txBox="1">
            <a:spLocks/>
          </p:cNvSpPr>
          <p:nvPr/>
        </p:nvSpPr>
        <p:spPr>
          <a:xfrm>
            <a:off x="539552" y="1844824"/>
            <a:ext cx="3632200" cy="3397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Выборки независимые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31" name="Rectangle">
            <a:extLst>
              <a:ext uri="{FF2B5EF4-FFF2-40B4-BE49-F238E27FC236}">
                <a16:creationId xmlns:a16="http://schemas.microsoft.com/office/drawing/2014/main" id="{DCA63D43-737E-B848-81ED-340E5A029C0F}"/>
              </a:ext>
            </a:extLst>
          </p:cNvPr>
          <p:cNvSpPr/>
          <p:nvPr/>
        </p:nvSpPr>
        <p:spPr>
          <a:xfrm>
            <a:off x="549673" y="2876237"/>
            <a:ext cx="3878311" cy="1418897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890513-79F6-B04F-B519-8C338DCEB78E}"/>
              </a:ext>
            </a:extLst>
          </p:cNvPr>
          <p:cNvSpPr txBox="1"/>
          <p:nvPr/>
        </p:nvSpPr>
        <p:spPr>
          <a:xfrm>
            <a:off x="1306018" y="2992714"/>
            <a:ext cx="3193974" cy="1228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Критерий асимптотический</a:t>
            </a:r>
            <a:r>
              <a:rPr lang="en-US" sz="2400" dirty="0">
                <a:solidFill>
                  <a:srgbClr val="C0504D"/>
                </a:solidFill>
              </a:rPr>
              <a:t>, </a:t>
            </a:r>
            <a:r>
              <a:rPr lang="ru-RU" sz="2400" dirty="0">
                <a:solidFill>
                  <a:srgbClr val="C0504D"/>
                </a:solidFill>
              </a:rPr>
              <a:t/>
            </a:r>
            <a:br>
              <a:rPr lang="ru-RU" sz="2400" dirty="0">
                <a:solidFill>
                  <a:srgbClr val="C0504D"/>
                </a:solidFill>
              </a:rPr>
            </a:br>
            <a:r>
              <a:rPr lang="ru-RU" sz="2400" dirty="0">
                <a:solidFill>
                  <a:srgbClr val="C0504D"/>
                </a:solidFill>
              </a:rPr>
              <a:t>т</a:t>
            </a:r>
            <a:r>
              <a:rPr lang="en-US" sz="2400" dirty="0">
                <a:solidFill>
                  <a:srgbClr val="C0504D"/>
                </a:solidFill>
              </a:rPr>
              <a:t>.</a:t>
            </a:r>
            <a:r>
              <a:rPr lang="ru-RU" sz="2400" dirty="0">
                <a:solidFill>
                  <a:srgbClr val="C0504D"/>
                </a:solidFill>
              </a:rPr>
              <a:t>к</a:t>
            </a:r>
            <a:r>
              <a:rPr lang="en-US" sz="2400" dirty="0">
                <a:solidFill>
                  <a:srgbClr val="C0504D"/>
                </a:solidFill>
              </a:rPr>
              <a:t>.</a:t>
            </a:r>
            <a:r>
              <a:rPr lang="ru-RU" sz="2400" dirty="0">
                <a:solidFill>
                  <a:srgbClr val="C0504D"/>
                </a:solidFill>
              </a:rPr>
              <a:t> использует ЦПТ</a:t>
            </a:r>
          </a:p>
        </p:txBody>
      </p:sp>
      <p:sp>
        <p:nvSpPr>
          <p:cNvPr id="33" name="Shape">
            <a:extLst>
              <a:ext uri="{FF2B5EF4-FFF2-40B4-BE49-F238E27FC236}">
                <a16:creationId xmlns:a16="http://schemas.microsoft.com/office/drawing/2014/main" id="{80188525-B5FA-8545-9AFB-F52F13B79E11}"/>
              </a:ext>
            </a:extLst>
          </p:cNvPr>
          <p:cNvSpPr/>
          <p:nvPr/>
        </p:nvSpPr>
        <p:spPr>
          <a:xfrm>
            <a:off x="837058" y="3052910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Объект 5">
                <a:extLst>
                  <a:ext uri="{FF2B5EF4-FFF2-40B4-BE49-F238E27FC236}">
                    <a16:creationId xmlns:a16="http://schemas.microsoft.com/office/drawing/2014/main" id="{40F8170C-D93D-A04A-B081-2EDFF32715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76544" y="5929042"/>
                <a:ext cx="3412576" cy="41418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–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число 1 в выборке</a:t>
                </a:r>
              </a:p>
            </p:txBody>
          </p:sp>
        </mc:Choice>
        <mc:Fallback xmlns="">
          <p:sp>
            <p:nvSpPr>
              <p:cNvPr id="34" name="Объект 5">
                <a:extLst>
                  <a:ext uri="{FF2B5EF4-FFF2-40B4-BE49-F238E27FC236}">
                    <a16:creationId xmlns:a16="http://schemas.microsoft.com/office/drawing/2014/main" id="{40F8170C-D93D-A04A-B081-2EDFF3271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544" y="5929042"/>
                <a:ext cx="3412576" cy="414180"/>
              </a:xfrm>
              <a:prstGeom prst="rect">
                <a:avLst/>
              </a:prstGeom>
              <a:blipFill>
                <a:blip r:embed="rId11"/>
                <a:stretch>
                  <a:fillRect l="-2321" t="-22059" b="-338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B635719-48E1-E94C-AE36-CB8A38BBD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Z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-критерий для разности независимых долей</a:t>
            </a: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6001C92E-463B-4643-AB68-A9992A7E4E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75217" y="2837036"/>
            <a:ext cx="3632200" cy="18161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914446A9-340F-3041-B0AC-F7D4E142FC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75217" y="758413"/>
            <a:ext cx="3632200" cy="1816100"/>
          </a:xfrm>
          <a:prstGeom prst="rect">
            <a:avLst/>
          </a:prstGeom>
        </p:spPr>
      </p:pic>
      <p:pic>
        <p:nvPicPr>
          <p:cNvPr id="26" name="Рисунок 25" descr="флажок установлен">
            <a:extLst>
              <a:ext uri="{FF2B5EF4-FFF2-40B4-BE49-F238E27FC236}">
                <a16:creationId xmlns:a16="http://schemas.microsoft.com/office/drawing/2014/main" id="{DBF50E78-E118-40B0-8F25-1F9380079DA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8194104" y="2442592"/>
            <a:ext cx="914400" cy="914400"/>
          </a:xfrm>
          <a:prstGeom prst="rect">
            <a:avLst/>
          </a:prstGeom>
        </p:spPr>
      </p:pic>
      <p:pic>
        <p:nvPicPr>
          <p:cNvPr id="30" name="Рисунок 29" descr="Флажок с крестиком">
            <a:extLst>
              <a:ext uri="{FF2B5EF4-FFF2-40B4-BE49-F238E27FC236}">
                <a16:creationId xmlns:a16="http://schemas.microsoft.com/office/drawing/2014/main" id="{1A58575B-B4FA-475B-BA25-5A3E4DF1663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8194104" y="3326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2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8" name="applause.wav"/>
          </p:stSnd>
        </p:sndAc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4F5C800B-6E8C-FE49-90B4-BCB28D0231D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Пример (кофе</a:t>
            </a:r>
            <a:r>
              <a:rPr lang="en-US" dirty="0"/>
              <a:t>):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57867AD-470C-49E5-B33E-6E4EC57E3709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7992888" cy="48245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 Москве и Питере 100 человек спрашивают о том,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любят ли они кофе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None/>
            </a:pP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90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4F5C800B-6E8C-FE49-90B4-BCB28D0231D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54748B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>
                <a:solidFill>
                  <a:srgbClr val="28516A"/>
                </a:solidFill>
              </a:rPr>
              <a:t>Пример (кофе</a:t>
            </a:r>
            <a:r>
              <a:rPr lang="en-US" dirty="0">
                <a:solidFill>
                  <a:srgbClr val="28516A"/>
                </a:solidFill>
              </a:rPr>
              <a:t>):</a:t>
            </a:r>
            <a:endParaRPr lang="ru-RU" dirty="0">
              <a:solidFill>
                <a:srgbClr val="28516A"/>
              </a:solidFill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92A3CDA-3958-4C4F-80A4-A65FA28D7B04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7992888" cy="48245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 Москве и Питере 100 человек спрашивают о том,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любят ли они кофе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 Питере сказали да 5</a:t>
            </a:r>
            <a:r>
              <a:rPr lang="en-US" sz="2400" dirty="0">
                <a:solidFill>
                  <a:srgbClr val="373737"/>
                </a:solidFill>
              </a:rPr>
              <a:t>0</a:t>
            </a:r>
            <a:r>
              <a:rPr lang="ru-RU" sz="2400" dirty="0">
                <a:solidFill>
                  <a:srgbClr val="373737"/>
                </a:solidFill>
              </a:rPr>
              <a:t> человек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в Москве 60 человек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None/>
            </a:pP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49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4F5C800B-6E8C-FE49-90B4-BCB28D0231D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Пример (кофе</a:t>
            </a:r>
            <a:r>
              <a:rPr lang="en-US" dirty="0"/>
              <a:t>):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3E8172E-8627-4310-BDC9-35FEBBC01620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7992888" cy="48245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 Москве и Питере 100 человек спрашивают о том,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любят ли они кофе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 Питере сказали да 5</a:t>
            </a:r>
            <a:r>
              <a:rPr lang="en-US" sz="2400" dirty="0">
                <a:solidFill>
                  <a:srgbClr val="373737"/>
                </a:solidFill>
              </a:rPr>
              <a:t>0</a:t>
            </a:r>
            <a:r>
              <a:rPr lang="ru-RU" sz="2400" dirty="0">
                <a:solidFill>
                  <a:srgbClr val="373737"/>
                </a:solidFill>
              </a:rPr>
              <a:t> человек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в Москве 60 человек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Правда ли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что в Москве кофе любят сильнее?</a:t>
            </a:r>
            <a:endParaRPr lang="en-US" sz="2400" dirty="0">
              <a:solidFill>
                <a:srgbClr val="373737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None/>
            </a:pP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64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Объект 5">
            <a:extLst>
              <a:ext uri="{FF2B5EF4-FFF2-40B4-BE49-F238E27FC236}">
                <a16:creationId xmlns:a16="http://schemas.microsoft.com/office/drawing/2014/main" id="{F8717C72-5071-F345-88F5-101C97836D1C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7992888" cy="48245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 Москве и Питере 100 человек спрашивают о том,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любят ли они кофе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 Питере сказали да 5</a:t>
            </a:r>
            <a:r>
              <a:rPr lang="en-US" sz="2400" dirty="0">
                <a:solidFill>
                  <a:srgbClr val="373737"/>
                </a:solidFill>
              </a:rPr>
              <a:t>0</a:t>
            </a:r>
            <a:r>
              <a:rPr lang="ru-RU" sz="2400" dirty="0">
                <a:solidFill>
                  <a:srgbClr val="373737"/>
                </a:solidFill>
              </a:rPr>
              <a:t> человек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в Москве 60 человек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Правда ли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что в Москве кофе любят сильнее?</a:t>
            </a:r>
            <a:endParaRPr lang="en-US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Проверяем гипотезу на уровне значимости </a:t>
            </a:r>
            <a:r>
              <a:rPr lang="en-US" sz="2400" dirty="0">
                <a:solidFill>
                  <a:srgbClr val="373737"/>
                </a:solidFill>
              </a:rPr>
              <a:t>5%</a:t>
            </a:r>
            <a:endParaRPr lang="ru-RU" sz="2400" dirty="0">
              <a:solidFill>
                <a:srgbClr val="373737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None/>
            </a:pP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4F5C800B-6E8C-FE49-90B4-BCB28D0231D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Пример (кофе</a:t>
            </a:r>
            <a:r>
              <a:rPr lang="en-US" dirty="0"/>
              <a:t>):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338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52256950-0070-104D-9FD5-0ACB01EBB1E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Пример (кофе</a:t>
            </a:r>
            <a:r>
              <a:rPr lang="en-US" dirty="0"/>
              <a:t>):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B7231FD0-F5C0-45EB-97F0-A108D08A04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720000"/>
                <a:ext cx="410445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кофе любят одинаково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B7231FD0-F5C0-45EB-97F0-A108D08A0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720000"/>
                <a:ext cx="4104456" cy="4783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320F2668-879B-43FE-9199-F250439140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260000"/>
                <a:ext cx="417646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в Москве любят сильнее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320F2668-879B-43FE-9199-F25043914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60000"/>
                <a:ext cx="4176464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898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52256950-0070-104D-9FD5-0ACB01EBB1E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Пример (кофе</a:t>
            </a:r>
            <a:r>
              <a:rPr lang="en-US" dirty="0"/>
              <a:t>):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EC983466-A179-454F-85B6-AB54CF6A5E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720000"/>
                <a:ext cx="410445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кофе любят одинаково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EC983466-A179-454F-85B6-AB54CF6A5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720000"/>
                <a:ext cx="4104456" cy="4783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F6E62311-2F71-49C1-8A19-13E23137FD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260000"/>
                <a:ext cx="417646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в Москве любят сильнее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F6E62311-2F71-49C1-8A19-13E23137F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60000"/>
                <a:ext cx="4176464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Объект 5">
                <a:extLst>
                  <a:ext uri="{FF2B5EF4-FFF2-40B4-BE49-F238E27FC236}">
                    <a16:creationId xmlns:a16="http://schemas.microsoft.com/office/drawing/2014/main" id="{8A9F5849-5724-4871-93E7-9DA67C6CFA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00000" y="720000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П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М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Объект 5">
                <a:extLst>
                  <a:ext uri="{FF2B5EF4-FFF2-40B4-BE49-F238E27FC236}">
                    <a16:creationId xmlns:a16="http://schemas.microsoft.com/office/drawing/2014/main" id="{8A9F5849-5724-4871-93E7-9DA67C6CF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00" y="720000"/>
                <a:ext cx="1656184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022B503A-B2A9-4B73-BB38-395E41CE81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00000" y="1260000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П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М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022B503A-B2A9-4B73-BB38-395E41CE8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00" y="1260000"/>
                <a:ext cx="1656186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C079A5F5-FC33-400A-BD5F-2FD4DFCA4AB4}"/>
                  </a:ext>
                </a:extLst>
              </p:cNvPr>
              <p:cNvSpPr/>
              <p:nvPr/>
            </p:nvSpPr>
            <p:spPr>
              <a:xfrm>
                <a:off x="4593456" y="951428"/>
                <a:ext cx="588623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C079A5F5-FC33-400A-BD5F-2FD4DFCA4A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456" y="951428"/>
                <a:ext cx="588623" cy="6924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821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Что значит проверить гипотезу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1A02E8EB-10AF-457C-8BF8-D034E8FC6F67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496944" cy="32083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Собрать данные и посмотреть, не противоречит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ли им наше утверждение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Любая выборка – случайная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просто посчитать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описательные статистики недостаточно</a:t>
            </a:r>
          </a:p>
        </p:txBody>
      </p:sp>
    </p:spTree>
    <p:extLst>
      <p:ext uri="{BB962C8B-B14F-4D97-AF65-F5344CB8AC3E}">
        <p14:creationId xmlns:p14="http://schemas.microsoft.com/office/powerpoint/2010/main" val="236538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52256950-0070-104D-9FD5-0ACB01EBB1E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Пример (кофе</a:t>
            </a:r>
            <a:r>
              <a:rPr lang="en-US" dirty="0"/>
              <a:t>):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073A79B6-EEF2-4BCD-819B-919357F299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720000"/>
                <a:ext cx="410445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кофе любят одинаково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073A79B6-EEF2-4BCD-819B-919357F29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720000"/>
                <a:ext cx="4104456" cy="4783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0D5E5CC7-28D5-4F25-841F-E733068F45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260000"/>
                <a:ext cx="417646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в Москве любят сильнее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0D5E5CC7-28D5-4F25-841F-E733068F4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60000"/>
                <a:ext cx="4176464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Объект 5">
                <a:extLst>
                  <a:ext uri="{FF2B5EF4-FFF2-40B4-BE49-F238E27FC236}">
                    <a16:creationId xmlns:a16="http://schemas.microsoft.com/office/drawing/2014/main" id="{2AA34673-ACF2-452B-8DA6-4B971667B6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00000" y="720000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П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М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Объект 5">
                <a:extLst>
                  <a:ext uri="{FF2B5EF4-FFF2-40B4-BE49-F238E27FC236}">
                    <a16:creationId xmlns:a16="http://schemas.microsoft.com/office/drawing/2014/main" id="{2AA34673-ACF2-452B-8DA6-4B971667B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00" y="720000"/>
                <a:ext cx="1656184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Объект 5">
                <a:extLst>
                  <a:ext uri="{FF2B5EF4-FFF2-40B4-BE49-F238E27FC236}">
                    <a16:creationId xmlns:a16="http://schemas.microsoft.com/office/drawing/2014/main" id="{2B35DBD5-0A94-438B-887C-4F4CB1E6AB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00000" y="1260000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П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М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Объект 5">
                <a:extLst>
                  <a:ext uri="{FF2B5EF4-FFF2-40B4-BE49-F238E27FC236}">
                    <a16:creationId xmlns:a16="http://schemas.microsoft.com/office/drawing/2014/main" id="{2B35DBD5-0A94-438B-887C-4F4CB1E6A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00" y="1260000"/>
                <a:ext cx="1656186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A9C8844A-EF84-4626-8ED3-166A0CD06390}"/>
                  </a:ext>
                </a:extLst>
              </p:cNvPr>
              <p:cNvSpPr/>
              <p:nvPr/>
            </p:nvSpPr>
            <p:spPr>
              <a:xfrm>
                <a:off x="539992" y="1800000"/>
                <a:ext cx="3767121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М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A9C8844A-EF84-4626-8ED3-166A0CD063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2" y="1800000"/>
                <a:ext cx="3767121" cy="600164"/>
              </a:xfrm>
              <a:prstGeom prst="rect">
                <a:avLst/>
              </a:prstGeom>
              <a:blipFill>
                <a:blip r:embed="rId7"/>
                <a:stretch>
                  <a:fillRect l="-1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44462EDD-A5AA-4410-B4CC-CD7AF8AA0937}"/>
                  </a:ext>
                </a:extLst>
              </p:cNvPr>
              <p:cNvSpPr/>
              <p:nvPr/>
            </p:nvSpPr>
            <p:spPr>
              <a:xfrm>
                <a:off x="4593456" y="951428"/>
                <a:ext cx="588623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44462EDD-A5AA-4410-B4CC-CD7AF8AA09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456" y="951428"/>
                <a:ext cx="588623" cy="6924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5FA4F01B-94C8-4604-B26B-3472DD8085EB}"/>
                  </a:ext>
                </a:extLst>
              </p:cNvPr>
              <p:cNvSpPr/>
              <p:nvPr/>
            </p:nvSpPr>
            <p:spPr>
              <a:xfrm>
                <a:off x="539992" y="2340000"/>
                <a:ext cx="3637150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П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5FA4F01B-94C8-4604-B26B-3472DD8085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2" y="2340000"/>
                <a:ext cx="3637150" cy="6001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552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52256950-0070-104D-9FD5-0ACB01EBB1E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Пример (кофе</a:t>
            </a:r>
            <a:r>
              <a:rPr lang="en-US" dirty="0"/>
              <a:t>):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54F86E79-51F9-4E14-A54F-8D61250BEE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720000"/>
                <a:ext cx="410445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кофе любят одинаково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54F86E79-51F9-4E14-A54F-8D61250BE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720000"/>
                <a:ext cx="4104456" cy="4783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87597556-5E6F-4C00-9AE7-0781972BD6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260000"/>
                <a:ext cx="417646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в Москве любят сильнее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87597556-5E6F-4C00-9AE7-0781972BD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60000"/>
                <a:ext cx="4176464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Объект 5">
                <a:extLst>
                  <a:ext uri="{FF2B5EF4-FFF2-40B4-BE49-F238E27FC236}">
                    <a16:creationId xmlns:a16="http://schemas.microsoft.com/office/drawing/2014/main" id="{0D7EF743-CAFE-46E6-BCCC-1ED1FB9985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00000" y="720000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П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М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Объект 5">
                <a:extLst>
                  <a:ext uri="{FF2B5EF4-FFF2-40B4-BE49-F238E27FC236}">
                    <a16:creationId xmlns:a16="http://schemas.microsoft.com/office/drawing/2014/main" id="{0D7EF743-CAFE-46E6-BCCC-1ED1FB998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00" y="720000"/>
                <a:ext cx="1656184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Объект 5">
                <a:extLst>
                  <a:ext uri="{FF2B5EF4-FFF2-40B4-BE49-F238E27FC236}">
                    <a16:creationId xmlns:a16="http://schemas.microsoft.com/office/drawing/2014/main" id="{FCFCF72D-F3E5-484D-A6EA-4D5F5F5954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00000" y="1260000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П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М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Объект 5">
                <a:extLst>
                  <a:ext uri="{FF2B5EF4-FFF2-40B4-BE49-F238E27FC236}">
                    <a16:creationId xmlns:a16="http://schemas.microsoft.com/office/drawing/2014/main" id="{FCFCF72D-F3E5-484D-A6EA-4D5F5F595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00" y="1260000"/>
                <a:ext cx="1656186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6573A9EC-ACB1-4EA6-91C5-1E4D70369F30}"/>
                  </a:ext>
                </a:extLst>
              </p:cNvPr>
              <p:cNvSpPr/>
              <p:nvPr/>
            </p:nvSpPr>
            <p:spPr>
              <a:xfrm>
                <a:off x="539992" y="1800000"/>
                <a:ext cx="3767121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М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6573A9EC-ACB1-4EA6-91C5-1E4D70369F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2" y="1800000"/>
                <a:ext cx="3767121" cy="600164"/>
              </a:xfrm>
              <a:prstGeom prst="rect">
                <a:avLst/>
              </a:prstGeom>
              <a:blipFill>
                <a:blip r:embed="rId7"/>
                <a:stretch>
                  <a:fillRect l="-1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65E198C1-1374-433C-801C-96F17B9F5486}"/>
                  </a:ext>
                </a:extLst>
              </p:cNvPr>
              <p:cNvSpPr/>
              <p:nvPr/>
            </p:nvSpPr>
            <p:spPr>
              <a:xfrm>
                <a:off x="4593456" y="951428"/>
                <a:ext cx="588623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65E198C1-1374-433C-801C-96F17B9F54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456" y="951428"/>
                <a:ext cx="588623" cy="6924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F1D1BA5-5DA0-4907-89FF-6AE2F9597116}"/>
                  </a:ext>
                </a:extLst>
              </p:cNvPr>
              <p:cNvSpPr txBox="1"/>
              <p:nvPr/>
            </p:nvSpPr>
            <p:spPr>
              <a:xfrm>
                <a:off x="539552" y="3060000"/>
                <a:ext cx="30720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П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F1D1BA5-5DA0-4907-89FF-6AE2F9597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060000"/>
                <a:ext cx="3072059" cy="369332"/>
              </a:xfrm>
              <a:prstGeom prst="rect">
                <a:avLst/>
              </a:prstGeom>
              <a:blipFill>
                <a:blip r:embed="rId9"/>
                <a:stretch>
                  <a:fillRect l="-3579" t="-16393" r="-199" b="-262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9A962500-11F5-454E-A294-CFD905815862}"/>
                  </a:ext>
                </a:extLst>
              </p:cNvPr>
              <p:cNvSpPr/>
              <p:nvPr/>
            </p:nvSpPr>
            <p:spPr>
              <a:xfrm>
                <a:off x="539992" y="2340000"/>
                <a:ext cx="3637150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П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9A962500-11F5-454E-A294-CFD9058158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2" y="2340000"/>
                <a:ext cx="3637150" cy="6001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436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52256950-0070-104D-9FD5-0ACB01EBB1E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Пример (кофе</a:t>
            </a:r>
            <a:r>
              <a:rPr lang="en-US" dirty="0"/>
              <a:t>):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6DA36B7D-682B-4697-B46D-664DED4748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720000"/>
                <a:ext cx="410445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кофе любят одинаково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6DA36B7D-682B-4697-B46D-664DED474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720000"/>
                <a:ext cx="4104456" cy="4783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ED9872DA-8EE2-40BF-9A70-F124D1D4CD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260000"/>
                <a:ext cx="417646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в Москве любят сильнее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ED9872DA-8EE2-40BF-9A70-F124D1D4C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60000"/>
                <a:ext cx="4176464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Объект 5">
                <a:extLst>
                  <a:ext uri="{FF2B5EF4-FFF2-40B4-BE49-F238E27FC236}">
                    <a16:creationId xmlns:a16="http://schemas.microsoft.com/office/drawing/2014/main" id="{1D31F237-D2D5-43DD-99D4-7188493215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00000" y="720000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П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М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Объект 5">
                <a:extLst>
                  <a:ext uri="{FF2B5EF4-FFF2-40B4-BE49-F238E27FC236}">
                    <a16:creationId xmlns:a16="http://schemas.microsoft.com/office/drawing/2014/main" id="{1D31F237-D2D5-43DD-99D4-718849321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00" y="720000"/>
                <a:ext cx="1656184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Объект 5">
                <a:extLst>
                  <a:ext uri="{FF2B5EF4-FFF2-40B4-BE49-F238E27FC236}">
                    <a16:creationId xmlns:a16="http://schemas.microsoft.com/office/drawing/2014/main" id="{5AE1441A-7FCE-456A-A319-BF0B22D734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00000" y="1260000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П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М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Объект 5">
                <a:extLst>
                  <a:ext uri="{FF2B5EF4-FFF2-40B4-BE49-F238E27FC236}">
                    <a16:creationId xmlns:a16="http://schemas.microsoft.com/office/drawing/2014/main" id="{5AE1441A-7FCE-456A-A319-BF0B22D73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00" y="1260000"/>
                <a:ext cx="1656186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74590818-A0F5-4ACA-BD57-D39E306D5BAB}"/>
                  </a:ext>
                </a:extLst>
              </p:cNvPr>
              <p:cNvSpPr/>
              <p:nvPr/>
            </p:nvSpPr>
            <p:spPr>
              <a:xfrm>
                <a:off x="539992" y="1800000"/>
                <a:ext cx="3767121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М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74590818-A0F5-4ACA-BD57-D39E306D5B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2" y="1800000"/>
                <a:ext cx="3767121" cy="600164"/>
              </a:xfrm>
              <a:prstGeom prst="rect">
                <a:avLst/>
              </a:prstGeom>
              <a:blipFill>
                <a:blip r:embed="rId7"/>
                <a:stretch>
                  <a:fillRect l="-1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A5B8DF2E-9972-482D-ABC2-CC7A623EB653}"/>
                  </a:ext>
                </a:extLst>
              </p:cNvPr>
              <p:cNvSpPr/>
              <p:nvPr/>
            </p:nvSpPr>
            <p:spPr>
              <a:xfrm>
                <a:off x="4593456" y="951428"/>
                <a:ext cx="588623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A5B8DF2E-9972-482D-ABC2-CC7A623EB6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456" y="951428"/>
                <a:ext cx="588623" cy="6924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8BE9039-6EF4-417C-9729-C03D35134AF1}"/>
                  </a:ext>
                </a:extLst>
              </p:cNvPr>
              <p:cNvSpPr txBox="1"/>
              <p:nvPr/>
            </p:nvSpPr>
            <p:spPr>
              <a:xfrm>
                <a:off x="539552" y="3060000"/>
                <a:ext cx="30720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.6,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П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8BE9039-6EF4-417C-9729-C03D35134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060000"/>
                <a:ext cx="3072059" cy="369332"/>
              </a:xfrm>
              <a:prstGeom prst="rect">
                <a:avLst/>
              </a:prstGeom>
              <a:blipFill>
                <a:blip r:embed="rId9"/>
                <a:stretch>
                  <a:fillRect l="-3579" t="-16393" r="-199" b="-262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B3952314-BC41-4B02-9A33-3AF05F09AD49}"/>
                  </a:ext>
                </a:extLst>
              </p:cNvPr>
              <p:cNvSpPr/>
              <p:nvPr/>
            </p:nvSpPr>
            <p:spPr>
              <a:xfrm>
                <a:off x="539992" y="2340000"/>
                <a:ext cx="3637150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П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B3952314-BC41-4B02-9A33-3AF05F09AD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2" y="2340000"/>
                <a:ext cx="3637150" cy="6001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6B99824-4100-4F6F-B1FB-7371843C0B81}"/>
                  </a:ext>
                </a:extLst>
              </p:cNvPr>
              <p:cNvSpPr txBox="1"/>
              <p:nvPr/>
            </p:nvSpPr>
            <p:spPr>
              <a:xfrm>
                <a:off x="539552" y="3600000"/>
                <a:ext cx="2388411" cy="529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50+ 60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200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=0.55</m:t>
                    </m:r>
                  </m:oMath>
                </a14:m>
                <a:r>
                  <a:rPr lang="en-US" sz="2400" b="0" dirty="0">
                    <a:solidFill>
                      <a:srgbClr val="28516A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6B99824-4100-4F6F-B1FB-7371843C0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600000"/>
                <a:ext cx="2388411" cy="52988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768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52256950-0070-104D-9FD5-0ACB01EBB1E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Пример (кофе</a:t>
            </a:r>
            <a:r>
              <a:rPr lang="en-US" dirty="0"/>
              <a:t>):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BD048CE2-F4ED-4559-B07C-A9A990F4A4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720000"/>
                <a:ext cx="410445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кофе любят одинаково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BD048CE2-F4ED-4559-B07C-A9A990F4A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720000"/>
                <a:ext cx="4104456" cy="4783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71E9F794-395E-4391-9831-D0C133E57B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260000"/>
                <a:ext cx="417646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в Москве любят сильнее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71E9F794-395E-4391-9831-D0C133E57B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60000"/>
                <a:ext cx="4176464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Объект 5">
                <a:extLst>
                  <a:ext uri="{FF2B5EF4-FFF2-40B4-BE49-F238E27FC236}">
                    <a16:creationId xmlns:a16="http://schemas.microsoft.com/office/drawing/2014/main" id="{68F2082B-ECDB-4E51-80B6-F6038D8C02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00000" y="720000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П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М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Объект 5">
                <a:extLst>
                  <a:ext uri="{FF2B5EF4-FFF2-40B4-BE49-F238E27FC236}">
                    <a16:creationId xmlns:a16="http://schemas.microsoft.com/office/drawing/2014/main" id="{68F2082B-ECDB-4E51-80B6-F6038D8C0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00" y="720000"/>
                <a:ext cx="1656184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Объект 5">
                <a:extLst>
                  <a:ext uri="{FF2B5EF4-FFF2-40B4-BE49-F238E27FC236}">
                    <a16:creationId xmlns:a16="http://schemas.microsoft.com/office/drawing/2014/main" id="{8277EFCB-3A89-4FBE-A2A1-6711302B40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00000" y="1260000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П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М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Объект 5">
                <a:extLst>
                  <a:ext uri="{FF2B5EF4-FFF2-40B4-BE49-F238E27FC236}">
                    <a16:creationId xmlns:a16="http://schemas.microsoft.com/office/drawing/2014/main" id="{8277EFCB-3A89-4FBE-A2A1-6711302B4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00" y="1260000"/>
                <a:ext cx="1656186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150F8B3D-97DC-448F-9CC5-A639B8D84998}"/>
                  </a:ext>
                </a:extLst>
              </p:cNvPr>
              <p:cNvSpPr/>
              <p:nvPr/>
            </p:nvSpPr>
            <p:spPr>
              <a:xfrm>
                <a:off x="539992" y="1800000"/>
                <a:ext cx="3767121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М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150F8B3D-97DC-448F-9CC5-A639B8D849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2" y="1800000"/>
                <a:ext cx="3767121" cy="600164"/>
              </a:xfrm>
              <a:prstGeom prst="rect">
                <a:avLst/>
              </a:prstGeom>
              <a:blipFill>
                <a:blip r:embed="rId7"/>
                <a:stretch>
                  <a:fillRect l="-1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5052AC0C-D6A0-40E1-9849-AAB5DA4740A5}"/>
                  </a:ext>
                </a:extLst>
              </p:cNvPr>
              <p:cNvSpPr/>
              <p:nvPr/>
            </p:nvSpPr>
            <p:spPr>
              <a:xfrm>
                <a:off x="4593456" y="951428"/>
                <a:ext cx="588623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5052AC0C-D6A0-40E1-9849-AAB5DA4740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456" y="951428"/>
                <a:ext cx="588623" cy="6924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2D36E4-EB73-4AE4-B2EE-2210A93D220C}"/>
                  </a:ext>
                </a:extLst>
              </p:cNvPr>
              <p:cNvSpPr txBox="1"/>
              <p:nvPr/>
            </p:nvSpPr>
            <p:spPr>
              <a:xfrm>
                <a:off x="539552" y="3060000"/>
                <a:ext cx="30720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.6,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П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2D36E4-EB73-4AE4-B2EE-2210A93D2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060000"/>
                <a:ext cx="3072059" cy="369332"/>
              </a:xfrm>
              <a:prstGeom prst="rect">
                <a:avLst/>
              </a:prstGeom>
              <a:blipFill>
                <a:blip r:embed="rId9"/>
                <a:stretch>
                  <a:fillRect l="-3579" t="-16393" r="-199" b="-262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5A95854C-1B0A-4247-BAC7-C4EFB6B5A61D}"/>
                  </a:ext>
                </a:extLst>
              </p:cNvPr>
              <p:cNvSpPr/>
              <p:nvPr/>
            </p:nvSpPr>
            <p:spPr>
              <a:xfrm>
                <a:off x="539992" y="4320178"/>
                <a:ext cx="3420167" cy="119705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𝑜𝑏𝑠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0.5−0.6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0.55⋅0.45</m:t>
                              </m:r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5A95854C-1B0A-4247-BAC7-C4EFB6B5A6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2" y="4320178"/>
                <a:ext cx="3420167" cy="11970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D39178B9-36D0-4862-AFC2-F60F033122D3}"/>
                  </a:ext>
                </a:extLst>
              </p:cNvPr>
              <p:cNvSpPr/>
              <p:nvPr/>
            </p:nvSpPr>
            <p:spPr>
              <a:xfrm>
                <a:off x="539992" y="2340000"/>
                <a:ext cx="3637150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П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D39178B9-36D0-4862-AFC2-F60F033122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2" y="2340000"/>
                <a:ext cx="3637150" cy="60016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4DCA905-A28F-4138-9AF6-DF039C194D5C}"/>
                  </a:ext>
                </a:extLst>
              </p:cNvPr>
              <p:cNvSpPr txBox="1"/>
              <p:nvPr/>
            </p:nvSpPr>
            <p:spPr>
              <a:xfrm>
                <a:off x="539552" y="3600000"/>
                <a:ext cx="2388411" cy="529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50+ 60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200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=0.55</m:t>
                    </m:r>
                  </m:oMath>
                </a14:m>
                <a:r>
                  <a:rPr lang="en-US" sz="2400" b="0" dirty="0">
                    <a:solidFill>
                      <a:srgbClr val="28516A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4DCA905-A28F-4138-9AF6-DF039C194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600000"/>
                <a:ext cx="2388411" cy="52988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64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52256950-0070-104D-9FD5-0ACB01EBB1E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Пример (кофе</a:t>
            </a:r>
            <a:r>
              <a:rPr lang="en-US" dirty="0"/>
              <a:t>):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A46191B7-9A58-41D9-ADFD-CAE2FA0D11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720000"/>
                <a:ext cx="410445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кофе любят одинаково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A46191B7-9A58-41D9-ADFD-CAE2FA0D1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720000"/>
                <a:ext cx="4104456" cy="4783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701767F4-C2BD-48B5-9213-0919EDCE0A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260000"/>
                <a:ext cx="417646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в Москве любят сильнее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701767F4-C2BD-48B5-9213-0919EDCE0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60000"/>
                <a:ext cx="4176464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F29B4F4E-6191-46F8-9264-9FA3617760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00000" y="720000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П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М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F29B4F4E-6191-46F8-9264-9FA361776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00" y="720000"/>
                <a:ext cx="1656184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Объект 5">
                <a:extLst>
                  <a:ext uri="{FF2B5EF4-FFF2-40B4-BE49-F238E27FC236}">
                    <a16:creationId xmlns:a16="http://schemas.microsoft.com/office/drawing/2014/main" id="{55F89A06-658C-48F0-A959-9E51B3F760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00000" y="1260000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П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М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9" name="Объект 5">
                <a:extLst>
                  <a:ext uri="{FF2B5EF4-FFF2-40B4-BE49-F238E27FC236}">
                    <a16:creationId xmlns:a16="http://schemas.microsoft.com/office/drawing/2014/main" id="{55F89A06-658C-48F0-A959-9E51B3F76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00" y="1260000"/>
                <a:ext cx="1656186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0301FE26-298C-4338-B9E1-8D1E70A23C75}"/>
                  </a:ext>
                </a:extLst>
              </p:cNvPr>
              <p:cNvSpPr/>
              <p:nvPr/>
            </p:nvSpPr>
            <p:spPr>
              <a:xfrm>
                <a:off x="539992" y="1800000"/>
                <a:ext cx="3767121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М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0301FE26-298C-4338-B9E1-8D1E70A23C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2" y="1800000"/>
                <a:ext cx="3767121" cy="600164"/>
              </a:xfrm>
              <a:prstGeom prst="rect">
                <a:avLst/>
              </a:prstGeom>
              <a:blipFill>
                <a:blip r:embed="rId7"/>
                <a:stretch>
                  <a:fillRect l="-1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B01B20E6-4744-404B-992F-893DD9D0631E}"/>
                  </a:ext>
                </a:extLst>
              </p:cNvPr>
              <p:cNvSpPr/>
              <p:nvPr/>
            </p:nvSpPr>
            <p:spPr>
              <a:xfrm>
                <a:off x="4593456" y="951428"/>
                <a:ext cx="588623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B01B20E6-4744-404B-992F-893DD9D063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456" y="951428"/>
                <a:ext cx="588623" cy="6924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FF532EA-3FCE-4A10-B0B5-0B3DD8F5326A}"/>
                  </a:ext>
                </a:extLst>
              </p:cNvPr>
              <p:cNvSpPr txBox="1"/>
              <p:nvPr/>
            </p:nvSpPr>
            <p:spPr>
              <a:xfrm>
                <a:off x="539552" y="3060000"/>
                <a:ext cx="30720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П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FF532EA-3FCE-4A10-B0B5-0B3DD8F53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060000"/>
                <a:ext cx="3072059" cy="369332"/>
              </a:xfrm>
              <a:prstGeom prst="rect">
                <a:avLst/>
              </a:prstGeom>
              <a:blipFill>
                <a:blip r:embed="rId9"/>
                <a:stretch>
                  <a:fillRect l="-3579" t="-16393" r="-199" b="-262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596F5EB6-DD58-4C04-BC73-05752ED81B8F}"/>
                  </a:ext>
                </a:extLst>
              </p:cNvPr>
              <p:cNvSpPr/>
              <p:nvPr/>
            </p:nvSpPr>
            <p:spPr>
              <a:xfrm>
                <a:off x="539992" y="4320178"/>
                <a:ext cx="3420167" cy="119705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𝑜𝑏𝑠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55</m:t>
                              </m:r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45</m:t>
                              </m:r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596F5EB6-DD58-4C04-BC73-05752ED81B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2" y="4320178"/>
                <a:ext cx="3420167" cy="11970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C0CB06DF-C102-46A6-A305-17D0264629DB}"/>
                  </a:ext>
                </a:extLst>
              </p:cNvPr>
              <p:cNvSpPr/>
              <p:nvPr/>
            </p:nvSpPr>
            <p:spPr>
              <a:xfrm>
                <a:off x="539992" y="5580000"/>
                <a:ext cx="1876988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64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C0CB06DF-C102-46A6-A305-17D0264629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2" y="5580000"/>
                <a:ext cx="1876988" cy="369332"/>
              </a:xfrm>
              <a:prstGeom prst="rect">
                <a:avLst/>
              </a:prstGeom>
              <a:blipFill>
                <a:blip r:embed="rId11"/>
                <a:stretch>
                  <a:fillRect l="-4235" r="-651" b="-163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4598DD74-85A1-4D9F-8C0E-40C9ADA8F556}"/>
                  </a:ext>
                </a:extLst>
              </p:cNvPr>
              <p:cNvSpPr/>
              <p:nvPr/>
            </p:nvSpPr>
            <p:spPr>
              <a:xfrm>
                <a:off x="539992" y="2340000"/>
                <a:ext cx="3637150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П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4598DD74-85A1-4D9F-8C0E-40C9ADA8F5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2" y="2340000"/>
                <a:ext cx="3637150" cy="60016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E6EFF0C-4635-4D79-95EB-42CF40E96452}"/>
                  </a:ext>
                </a:extLst>
              </p:cNvPr>
              <p:cNvSpPr txBox="1"/>
              <p:nvPr/>
            </p:nvSpPr>
            <p:spPr>
              <a:xfrm>
                <a:off x="539552" y="3600000"/>
                <a:ext cx="2388411" cy="529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60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200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55</m:t>
                    </m:r>
                  </m:oMath>
                </a14:m>
                <a:r>
                  <a:rPr lang="en-US" sz="2400" b="0" dirty="0">
                    <a:solidFill>
                      <a:srgbClr val="28516A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E6EFF0C-4635-4D79-95EB-42CF40E96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600000"/>
                <a:ext cx="2388411" cy="52988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473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E96BDBBA-97C7-B144-8570-0C84B1B4E7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720000"/>
                <a:ext cx="410445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кофе любят одинаково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E96BDBBA-97C7-B144-8570-0C84B1B4E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720000"/>
                <a:ext cx="4104456" cy="4783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3813CDD0-F143-7B46-9894-DD4ED924FA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260000"/>
                <a:ext cx="417646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в Москве любят сильнее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3813CDD0-F143-7B46-9894-DD4ED924F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60000"/>
                <a:ext cx="4176464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4DB280DD-040D-8846-B228-D99D98302C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00000" y="720000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П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М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4DB280DD-040D-8846-B228-D99D98302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00" y="720000"/>
                <a:ext cx="1656184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1DCCAA43-C947-BF4A-9D03-8BF3AFA0F6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00000" y="1260000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П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М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1DCCAA43-C947-BF4A-9D03-8BF3AFA0F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00" y="1260000"/>
                <a:ext cx="1656186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87FEF00F-A02D-4048-8A6B-C350F49E42F0}"/>
                  </a:ext>
                </a:extLst>
              </p:cNvPr>
              <p:cNvSpPr/>
              <p:nvPr/>
            </p:nvSpPr>
            <p:spPr>
              <a:xfrm>
                <a:off x="539992" y="1800000"/>
                <a:ext cx="3767121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М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87FEF00F-A02D-4048-8A6B-C350F49E42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2" y="1800000"/>
                <a:ext cx="3767121" cy="600164"/>
              </a:xfrm>
              <a:prstGeom prst="rect">
                <a:avLst/>
              </a:prstGeom>
              <a:blipFill>
                <a:blip r:embed="rId7"/>
                <a:stretch>
                  <a:fillRect l="-1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B1C7B54C-0365-014C-A302-ADAACDE41467}"/>
                  </a:ext>
                </a:extLst>
              </p:cNvPr>
              <p:cNvSpPr/>
              <p:nvPr/>
            </p:nvSpPr>
            <p:spPr>
              <a:xfrm>
                <a:off x="4593456" y="951428"/>
                <a:ext cx="588623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B1C7B54C-0365-014C-A302-ADAACDE414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456" y="951428"/>
                <a:ext cx="588623" cy="6924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59AE6C-3D69-5A49-817E-5E747E7CD8CF}"/>
                  </a:ext>
                </a:extLst>
              </p:cNvPr>
              <p:cNvSpPr txBox="1"/>
              <p:nvPr/>
            </p:nvSpPr>
            <p:spPr>
              <a:xfrm>
                <a:off x="539552" y="3060000"/>
                <a:ext cx="30720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.6,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П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59AE6C-3D69-5A49-817E-5E747E7CD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060000"/>
                <a:ext cx="3072059" cy="369332"/>
              </a:xfrm>
              <a:prstGeom prst="rect">
                <a:avLst/>
              </a:prstGeom>
              <a:blipFill>
                <a:blip r:embed="rId9"/>
                <a:stretch>
                  <a:fillRect l="-3579" t="-16393" r="-199" b="-262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8DD221A6-7CE9-CD42-8A1E-73C4AFF6CAA7}"/>
                  </a:ext>
                </a:extLst>
              </p:cNvPr>
              <p:cNvSpPr/>
              <p:nvPr/>
            </p:nvSpPr>
            <p:spPr>
              <a:xfrm>
                <a:off x="539992" y="4320178"/>
                <a:ext cx="3420167" cy="119705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𝑜𝑏𝑠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0.5−0.6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0.55⋅0.45</m:t>
                              </m:r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8DD221A6-7CE9-CD42-8A1E-73C4AFF6CA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2" y="4320178"/>
                <a:ext cx="3420167" cy="11970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1F3E7EBB-8470-4040-B52B-3CB53A00D708}"/>
                  </a:ext>
                </a:extLst>
              </p:cNvPr>
              <p:cNvSpPr/>
              <p:nvPr/>
            </p:nvSpPr>
            <p:spPr>
              <a:xfrm>
                <a:off x="539992" y="5580000"/>
                <a:ext cx="1876988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0.05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=−1.64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1F3E7EBB-8470-4040-B52B-3CB53A00D7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2" y="5580000"/>
                <a:ext cx="1876988" cy="369332"/>
              </a:xfrm>
              <a:prstGeom prst="rect">
                <a:avLst/>
              </a:prstGeom>
              <a:blipFill>
                <a:blip r:embed="rId11"/>
                <a:stretch>
                  <a:fillRect l="-4235" r="-651" b="-163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62CE0AB0-EA98-D141-A881-3537C1BF9AD4}"/>
                  </a:ext>
                </a:extLst>
              </p:cNvPr>
              <p:cNvSpPr/>
              <p:nvPr/>
            </p:nvSpPr>
            <p:spPr>
              <a:xfrm>
                <a:off x="539992" y="2340000"/>
                <a:ext cx="3637150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П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62CE0AB0-EA98-D141-A881-3537C1BF9A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2" y="2340000"/>
                <a:ext cx="3637150" cy="60016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76D6C7-979E-D548-95BE-B3CD9DA35B51}"/>
                  </a:ext>
                </a:extLst>
              </p:cNvPr>
              <p:cNvSpPr txBox="1"/>
              <p:nvPr/>
            </p:nvSpPr>
            <p:spPr>
              <a:xfrm>
                <a:off x="539552" y="3600000"/>
                <a:ext cx="2388411" cy="529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50+ 60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200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=0.55</m:t>
                    </m:r>
                  </m:oMath>
                </a14:m>
                <a:r>
                  <a:rPr lang="en-US" sz="2400" b="0" dirty="0">
                    <a:solidFill>
                      <a:srgbClr val="28516A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76D6C7-979E-D548-95BE-B3CD9DA35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600000"/>
                <a:ext cx="2388411" cy="52988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52256950-0070-104D-9FD5-0ACB01EBB1E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Пример (кофе</a:t>
            </a:r>
            <a:r>
              <a:rPr lang="en-US" dirty="0"/>
              <a:t>):</a:t>
            </a:r>
            <a:endParaRPr lang="ru-RU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9CCF7A9-8759-4B8E-8B76-F285EE5F4D92}"/>
              </a:ext>
            </a:extLst>
          </p:cNvPr>
          <p:cNvGrpSpPr/>
          <p:nvPr/>
        </p:nvGrpSpPr>
        <p:grpSpPr>
          <a:xfrm>
            <a:off x="4139952" y="2806877"/>
            <a:ext cx="4686344" cy="3211676"/>
            <a:chOff x="4149875" y="2684565"/>
            <a:chExt cx="4686344" cy="3211676"/>
          </a:xfrm>
        </p:grpSpPr>
        <p:sp>
          <p:nvSpPr>
            <p:cNvPr id="15" name="Объект 5">
              <a:extLst>
                <a:ext uri="{FF2B5EF4-FFF2-40B4-BE49-F238E27FC236}">
                  <a16:creationId xmlns:a16="http://schemas.microsoft.com/office/drawing/2014/main" id="{5AE2D8BE-B56B-8840-8D33-E99FC9608155}"/>
                </a:ext>
              </a:extLst>
            </p:cNvPr>
            <p:cNvSpPr txBox="1">
              <a:spLocks/>
            </p:cNvSpPr>
            <p:nvPr/>
          </p:nvSpPr>
          <p:spPr>
            <a:xfrm>
              <a:off x="4211960" y="5085184"/>
              <a:ext cx="4038476" cy="811057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dirty="0">
                  <a:solidFill>
                    <a:srgbClr val="373737"/>
                  </a:solidFill>
                </a:rPr>
                <a:t>Гипотеза об одинаковой любви </a:t>
              </a:r>
              <a:r>
                <a:rPr lang="ru-RU" sz="2400" b="1" dirty="0">
                  <a:solidFill>
                    <a:srgbClr val="28516A"/>
                  </a:solidFill>
                </a:rPr>
                <a:t>не отвергается</a:t>
              </a:r>
            </a:p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endParaRPr lang="ru-RU" sz="2400" b="1" dirty="0"/>
            </a:p>
          </p:txBody>
        </p: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3A25AC0F-3322-0B42-94FF-1C2A3A570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149875" y="2684565"/>
              <a:ext cx="4686344" cy="2343172"/>
            </a:xfrm>
            <a:prstGeom prst="rect">
              <a:avLst/>
            </a:prstGeom>
          </p:spPr>
        </p:pic>
      </p:grpSp>
      <p:pic>
        <p:nvPicPr>
          <p:cNvPr id="21" name="Рисунок 20" descr="флажок установлен">
            <a:extLst>
              <a:ext uri="{FF2B5EF4-FFF2-40B4-BE49-F238E27FC236}">
                <a16:creationId xmlns:a16="http://schemas.microsoft.com/office/drawing/2014/main" id="{762FB2DE-63DD-4E00-B855-616FC2FE19F7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244408" y="24208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88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7" name="applause.wav"/>
          </p:stSnd>
        </p:sndAc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27CA5CC6-BEA2-E14E-B5F7-F349590BA26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en-US" dirty="0"/>
              <a:t>Z</a:t>
            </a:r>
            <a:r>
              <a:rPr lang="ru-RU" dirty="0"/>
              <a:t>-критерий для разности зависимых долей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4C63610E-AA45-478D-BE61-A32406FDCE72}"/>
                  </a:ext>
                </a:extLst>
              </p:cNvPr>
              <p:cNvSpPr/>
              <p:nvPr/>
            </p:nvSpPr>
            <p:spPr>
              <a:xfrm>
                <a:off x="539552" y="692696"/>
                <a:ext cx="3488519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4C63610E-AA45-478D-BE61-A32406FDC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3488519" cy="600164"/>
              </a:xfrm>
              <a:prstGeom prst="rect">
                <a:avLst/>
              </a:prstGeom>
              <a:blipFill>
                <a:blip r:embed="rId3"/>
                <a:stretch>
                  <a:fillRect l="-3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3368AED2-A965-4E73-9691-D28EED4190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2492696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3368AED2-A965-4E73-9691-D28EED419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492696"/>
                <a:ext cx="1656184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Объект 5">
                <a:extLst>
                  <a:ext uri="{FF2B5EF4-FFF2-40B4-BE49-F238E27FC236}">
                    <a16:creationId xmlns:a16="http://schemas.microsoft.com/office/drawing/2014/main" id="{E1C98336-EEE1-495E-8701-5B0D041147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3032696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Объект 5">
                <a:extLst>
                  <a:ext uri="{FF2B5EF4-FFF2-40B4-BE49-F238E27FC236}">
                    <a16:creationId xmlns:a16="http://schemas.microsoft.com/office/drawing/2014/main" id="{E1C98336-EEE1-495E-8701-5B0D04114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032696"/>
                <a:ext cx="1656186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F18FB1B-2A1F-4731-B07C-1E78748E0E5B}"/>
                  </a:ext>
                </a:extLst>
              </p:cNvPr>
              <p:cNvSpPr/>
              <p:nvPr/>
            </p:nvSpPr>
            <p:spPr>
              <a:xfrm>
                <a:off x="539552" y="1232696"/>
                <a:ext cx="3398045" cy="629339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F18FB1B-2A1F-4731-B07C-1E78748E0E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3398045" cy="6293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Объект 5">
            <a:extLst>
              <a:ext uri="{FF2B5EF4-FFF2-40B4-BE49-F238E27FC236}">
                <a16:creationId xmlns:a16="http://schemas.microsoft.com/office/drawing/2014/main" id="{3E8E2E27-701A-4FE3-8A68-B8EE573F8DDF}"/>
              </a:ext>
            </a:extLst>
          </p:cNvPr>
          <p:cNvSpPr txBox="1">
            <a:spLocks/>
          </p:cNvSpPr>
          <p:nvPr/>
        </p:nvSpPr>
        <p:spPr>
          <a:xfrm>
            <a:off x="539552" y="1980000"/>
            <a:ext cx="3412576" cy="4141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Выборки зависимые</a:t>
            </a:r>
            <a:endParaRPr lang="ru-RU" sz="24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51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27CA5CC6-BEA2-E14E-B5F7-F349590BA26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en-US" dirty="0"/>
              <a:t>Z</a:t>
            </a:r>
            <a:r>
              <a:rPr lang="ru-RU" dirty="0"/>
              <a:t>-критерий для разности зависимых долей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056B763A-329A-4078-9F38-7BD3AD1B9228}"/>
                  </a:ext>
                </a:extLst>
              </p:cNvPr>
              <p:cNvSpPr/>
              <p:nvPr/>
            </p:nvSpPr>
            <p:spPr>
              <a:xfrm>
                <a:off x="539552" y="692696"/>
                <a:ext cx="3488519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056B763A-329A-4078-9F38-7BD3AD1B92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3488519" cy="600164"/>
              </a:xfrm>
              <a:prstGeom prst="rect">
                <a:avLst/>
              </a:prstGeom>
              <a:blipFill>
                <a:blip r:embed="rId3"/>
                <a:stretch>
                  <a:fillRect l="-3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Объект 5">
                <a:extLst>
                  <a:ext uri="{FF2B5EF4-FFF2-40B4-BE49-F238E27FC236}">
                    <a16:creationId xmlns:a16="http://schemas.microsoft.com/office/drawing/2014/main" id="{34BF75D3-6A4B-4E69-BE5C-4DC570DB42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2492696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Объект 5">
                <a:extLst>
                  <a:ext uri="{FF2B5EF4-FFF2-40B4-BE49-F238E27FC236}">
                    <a16:creationId xmlns:a16="http://schemas.microsoft.com/office/drawing/2014/main" id="{34BF75D3-6A4B-4E69-BE5C-4DC570DB4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492696"/>
                <a:ext cx="1656184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Объект 5">
                <a:extLst>
                  <a:ext uri="{FF2B5EF4-FFF2-40B4-BE49-F238E27FC236}">
                    <a16:creationId xmlns:a16="http://schemas.microsoft.com/office/drawing/2014/main" id="{A41E6CBB-50EE-4096-87D1-504BB8B0AE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3032696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Объект 5">
                <a:extLst>
                  <a:ext uri="{FF2B5EF4-FFF2-40B4-BE49-F238E27FC236}">
                    <a16:creationId xmlns:a16="http://schemas.microsoft.com/office/drawing/2014/main" id="{A41E6CBB-50EE-4096-87D1-504BB8B0A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032696"/>
                <a:ext cx="1656186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D3CFD45-2FD3-4B26-B859-3827C56C9DA1}"/>
                  </a:ext>
                </a:extLst>
              </p:cNvPr>
              <p:cNvSpPr/>
              <p:nvPr/>
            </p:nvSpPr>
            <p:spPr>
              <a:xfrm>
                <a:off x="539552" y="1232696"/>
                <a:ext cx="3398045" cy="629339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D3CFD45-2FD3-4B26-B859-3827C56C9D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3398045" cy="6293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Объект 5">
            <a:extLst>
              <a:ext uri="{FF2B5EF4-FFF2-40B4-BE49-F238E27FC236}">
                <a16:creationId xmlns:a16="http://schemas.microsoft.com/office/drawing/2014/main" id="{62C3B9D3-07B6-4C59-9B9C-4E7A2DDF4843}"/>
              </a:ext>
            </a:extLst>
          </p:cNvPr>
          <p:cNvSpPr txBox="1">
            <a:spLocks/>
          </p:cNvSpPr>
          <p:nvPr/>
        </p:nvSpPr>
        <p:spPr>
          <a:xfrm>
            <a:off x="539552" y="1980000"/>
            <a:ext cx="3412576" cy="4141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Выборки зависимые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Таблица 26">
                <a:extLst>
                  <a:ext uri="{FF2B5EF4-FFF2-40B4-BE49-F238E27FC236}">
                    <a16:creationId xmlns:a16="http://schemas.microsoft.com/office/drawing/2014/main" id="{0983856C-F18F-4660-BAE3-1C91FE7931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3695340"/>
                  </p:ext>
                </p:extLst>
              </p:nvPr>
            </p:nvGraphicFramePr>
            <p:xfrm>
              <a:off x="5436096" y="1216918"/>
              <a:ext cx="3240360" cy="141999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08112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152128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108012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481397"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C0504D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481397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C0504D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Таблица 26">
                <a:extLst>
                  <a:ext uri="{FF2B5EF4-FFF2-40B4-BE49-F238E27FC236}">
                    <a16:creationId xmlns:a16="http://schemas.microsoft.com/office/drawing/2014/main" id="{0983856C-F18F-4660-BAE3-1C91FE7931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3695340"/>
                  </p:ext>
                </p:extLst>
              </p:nvPr>
            </p:nvGraphicFramePr>
            <p:xfrm>
              <a:off x="5436096" y="1216918"/>
              <a:ext cx="3240360" cy="141999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08112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152128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108012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481397"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87831" r="-95238" b="-198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99438" r="-1124" b="-1987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t="-103947" r="-222289" b="-1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87831" t="-103947" r="-95238" b="-1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99438" t="-103947" r="-1124" b="-1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48139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t="-196203" r="-222289" b="-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87831" t="-196203" r="-95238" b="-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99438" t="-196203" r="-1124" b="-25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C870289F-5A1F-44D3-BB55-E9667BBCB8A5}"/>
                  </a:ext>
                </a:extLst>
              </p:cNvPr>
              <p:cNvSpPr/>
              <p:nvPr/>
            </p:nvSpPr>
            <p:spPr>
              <a:xfrm>
                <a:off x="7367001" y="669625"/>
                <a:ext cx="46038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ru-RU" sz="2400" b="1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C870289F-5A1F-44D3-BB55-E9667BBCB8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001" y="669625"/>
                <a:ext cx="46038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39B5CF30-848F-4964-B611-8070612885A0}"/>
                  </a:ext>
                </a:extLst>
              </p:cNvPr>
              <p:cNvSpPr/>
              <p:nvPr/>
            </p:nvSpPr>
            <p:spPr>
              <a:xfrm>
                <a:off x="4954638" y="1922208"/>
                <a:ext cx="4427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ru-RU" sz="2400" b="1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39B5CF30-848F-4964-B611-8070612885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638" y="1922208"/>
                <a:ext cx="442749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Объект 5">
            <a:extLst>
              <a:ext uri="{FF2B5EF4-FFF2-40B4-BE49-F238E27FC236}">
                <a16:creationId xmlns:a16="http://schemas.microsoft.com/office/drawing/2014/main" id="{1EEBADCE-9693-47C7-B513-6FB4DC97BED7}"/>
              </a:ext>
            </a:extLst>
          </p:cNvPr>
          <p:cNvSpPr txBox="1">
            <a:spLocks/>
          </p:cNvSpPr>
          <p:nvPr/>
        </p:nvSpPr>
        <p:spPr>
          <a:xfrm>
            <a:off x="5054958" y="2798924"/>
            <a:ext cx="3600400" cy="13523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Люди одни и те</a:t>
            </a:r>
            <a:r>
              <a:rPr lang="en-US" sz="2400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же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нас интересуют те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кто поменял мнение </a:t>
            </a:r>
          </a:p>
          <a:p>
            <a:pPr marL="0" indent="0" algn="r">
              <a:spcBef>
                <a:spcPts val="0"/>
              </a:spcBef>
              <a:spcAft>
                <a:spcPts val="1800"/>
              </a:spcAft>
              <a:buNone/>
            </a:pPr>
            <a:endParaRPr lang="en-US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04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27CA5CC6-BEA2-E14E-B5F7-F349590BA26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en-US" dirty="0"/>
              <a:t>Z</a:t>
            </a:r>
            <a:r>
              <a:rPr lang="ru-RU" dirty="0"/>
              <a:t>-критерий для разности зависимых долей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9F14C1B7-5244-4247-A409-F013C2794C0E}"/>
                  </a:ext>
                </a:extLst>
              </p:cNvPr>
              <p:cNvSpPr/>
              <p:nvPr/>
            </p:nvSpPr>
            <p:spPr>
              <a:xfrm>
                <a:off x="539552" y="692696"/>
                <a:ext cx="3488519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9F14C1B7-5244-4247-A409-F013C2794C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3488519" cy="600164"/>
              </a:xfrm>
              <a:prstGeom prst="rect">
                <a:avLst/>
              </a:prstGeom>
              <a:blipFill>
                <a:blip r:embed="rId3"/>
                <a:stretch>
                  <a:fillRect l="-3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Объект 5">
                <a:extLst>
                  <a:ext uri="{FF2B5EF4-FFF2-40B4-BE49-F238E27FC236}">
                    <a16:creationId xmlns:a16="http://schemas.microsoft.com/office/drawing/2014/main" id="{46A5F1B7-263C-4B16-A5FC-2B5035FFAB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2492696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Объект 5">
                <a:extLst>
                  <a:ext uri="{FF2B5EF4-FFF2-40B4-BE49-F238E27FC236}">
                    <a16:creationId xmlns:a16="http://schemas.microsoft.com/office/drawing/2014/main" id="{46A5F1B7-263C-4B16-A5FC-2B5035FFA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492696"/>
                <a:ext cx="1656184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Объект 5">
                <a:extLst>
                  <a:ext uri="{FF2B5EF4-FFF2-40B4-BE49-F238E27FC236}">
                    <a16:creationId xmlns:a16="http://schemas.microsoft.com/office/drawing/2014/main" id="{973BBBE8-9C75-44C0-9654-FE8D1DAF36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3032696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Объект 5">
                <a:extLst>
                  <a:ext uri="{FF2B5EF4-FFF2-40B4-BE49-F238E27FC236}">
                    <a16:creationId xmlns:a16="http://schemas.microsoft.com/office/drawing/2014/main" id="{973BBBE8-9C75-44C0-9654-FE8D1DAF3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032696"/>
                <a:ext cx="1656186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6928D340-27F2-4054-B057-CD9B732B3230}"/>
              </a:ext>
            </a:extLst>
          </p:cNvPr>
          <p:cNvGrpSpPr/>
          <p:nvPr/>
        </p:nvGrpSpPr>
        <p:grpSpPr>
          <a:xfrm>
            <a:off x="539750" y="4280213"/>
            <a:ext cx="4954305" cy="1233336"/>
            <a:chOff x="1619672" y="4047547"/>
            <a:chExt cx="4954305" cy="12333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Прямоугольник 21">
                  <a:extLst>
                    <a:ext uri="{FF2B5EF4-FFF2-40B4-BE49-F238E27FC236}">
                      <a16:creationId xmlns:a16="http://schemas.microsoft.com/office/drawing/2014/main" id="{B6BE50B0-A5E9-45CA-8BC5-314777F454EB}"/>
                    </a:ext>
                  </a:extLst>
                </p:cNvPr>
                <p:cNvSpPr/>
                <p:nvPr/>
              </p:nvSpPr>
              <p:spPr>
                <a:xfrm>
                  <a:off x="1619672" y="4120309"/>
                  <a:ext cx="4954305" cy="1160574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2400" b="0" i="1" smtClean="0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  <m:r>
                                              <a:rPr lang="en-US" sz="2400" b="0" i="1" smtClean="0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2400" b="0" i="1" smtClean="0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rad>
                          </m:den>
                        </m:f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Прямоугольник 21">
                  <a:extLst>
                    <a:ext uri="{FF2B5EF4-FFF2-40B4-BE49-F238E27FC236}">
                      <a16:creationId xmlns:a16="http://schemas.microsoft.com/office/drawing/2014/main" id="{641471BD-A8A5-EB41-A223-E820EF2F61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9672" y="4120309"/>
                  <a:ext cx="4954305" cy="116057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Прямоугольник 22">
                  <a:extLst>
                    <a:ext uri="{FF2B5EF4-FFF2-40B4-BE49-F238E27FC236}">
                      <a16:creationId xmlns:a16="http://schemas.microsoft.com/office/drawing/2014/main" id="{F3414467-839E-45F4-AB1A-504C541C82FA}"/>
                    </a:ext>
                  </a:extLst>
                </p:cNvPr>
                <p:cNvSpPr/>
                <p:nvPr/>
              </p:nvSpPr>
              <p:spPr>
                <a:xfrm>
                  <a:off x="4916231" y="4652605"/>
                  <a:ext cx="50359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ru-RU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Прямоугольник 22">
                  <a:extLst>
                    <a:ext uri="{FF2B5EF4-FFF2-40B4-BE49-F238E27FC236}">
                      <a16:creationId xmlns:a16="http://schemas.microsoft.com/office/drawing/2014/main" id="{2B7FF9AC-3E8F-4B40-800C-53C05BF236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6231" y="4652605"/>
                  <a:ext cx="503599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Прямоугольник 24">
                  <a:extLst>
                    <a:ext uri="{FF2B5EF4-FFF2-40B4-BE49-F238E27FC236}">
                      <a16:creationId xmlns:a16="http://schemas.microsoft.com/office/drawing/2014/main" id="{776C5F42-03FF-4D10-B157-641B603B5567}"/>
                    </a:ext>
                  </a:extLst>
                </p:cNvPr>
                <p:cNvSpPr/>
                <p:nvPr/>
              </p:nvSpPr>
              <p:spPr>
                <a:xfrm>
                  <a:off x="4830674" y="4047547"/>
                  <a:ext cx="60542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𝑎𝑠𝑦</m:t>
                        </m:r>
                      </m:oMath>
                    </m:oMathPara>
                  </a14:m>
                  <a:endParaRPr lang="ru-RU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Прямоугольник 26">
                  <a:extLst>
                    <a:ext uri="{FF2B5EF4-FFF2-40B4-BE49-F238E27FC236}">
                      <a16:creationId xmlns:a16="http://schemas.microsoft.com/office/drawing/2014/main" id="{CCF31695-B7FB-1B4B-BA97-A17B6442DE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0674" y="4047547"/>
                  <a:ext cx="605422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983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Объект 5">
            <a:extLst>
              <a:ext uri="{FF2B5EF4-FFF2-40B4-BE49-F238E27FC236}">
                <a16:creationId xmlns:a16="http://schemas.microsoft.com/office/drawing/2014/main" id="{FD0F7981-22AE-4FD2-B1DD-44DC9F5AB01C}"/>
              </a:ext>
            </a:extLst>
          </p:cNvPr>
          <p:cNvSpPr txBox="1">
            <a:spLocks/>
          </p:cNvSpPr>
          <p:nvPr/>
        </p:nvSpPr>
        <p:spPr>
          <a:xfrm>
            <a:off x="539552" y="3780000"/>
            <a:ext cx="3941423" cy="4141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Критерий для проверки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F46C4C26-937C-42DE-B246-B7A330723795}"/>
                  </a:ext>
                </a:extLst>
              </p:cNvPr>
              <p:cNvSpPr/>
              <p:nvPr/>
            </p:nvSpPr>
            <p:spPr>
              <a:xfrm>
                <a:off x="539552" y="1232696"/>
                <a:ext cx="3398045" cy="629339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F46C4C26-937C-42DE-B246-B7A3307237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3398045" cy="6293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Объект 5">
            <a:extLst>
              <a:ext uri="{FF2B5EF4-FFF2-40B4-BE49-F238E27FC236}">
                <a16:creationId xmlns:a16="http://schemas.microsoft.com/office/drawing/2014/main" id="{DC9EC81D-D90B-4F55-9C57-681AF377962A}"/>
              </a:ext>
            </a:extLst>
          </p:cNvPr>
          <p:cNvSpPr txBox="1">
            <a:spLocks/>
          </p:cNvSpPr>
          <p:nvPr/>
        </p:nvSpPr>
        <p:spPr>
          <a:xfrm>
            <a:off x="539552" y="1980000"/>
            <a:ext cx="3412576" cy="4141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Выборки зависимые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Таблица 31">
                <a:extLst>
                  <a:ext uri="{FF2B5EF4-FFF2-40B4-BE49-F238E27FC236}">
                    <a16:creationId xmlns:a16="http://schemas.microsoft.com/office/drawing/2014/main" id="{05923BEE-10E9-431B-98B1-07E4039590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3277340"/>
                  </p:ext>
                </p:extLst>
              </p:nvPr>
            </p:nvGraphicFramePr>
            <p:xfrm>
              <a:off x="5436096" y="1216918"/>
              <a:ext cx="3240360" cy="141999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08112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152128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108012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481397"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C0504D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481397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C0504D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Таблица 31">
                <a:extLst>
                  <a:ext uri="{FF2B5EF4-FFF2-40B4-BE49-F238E27FC236}">
                    <a16:creationId xmlns:a16="http://schemas.microsoft.com/office/drawing/2014/main" id="{05923BEE-10E9-431B-98B1-07E4039590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3277340"/>
                  </p:ext>
                </p:extLst>
              </p:nvPr>
            </p:nvGraphicFramePr>
            <p:xfrm>
              <a:off x="5436096" y="1216918"/>
              <a:ext cx="3240360" cy="141999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08112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152128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108012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481397"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87831" r="-95238" b="-198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99438" r="-1124" b="-1987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t="-103947" r="-222289" b="-1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87831" t="-103947" r="-95238" b="-1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99438" t="-103947" r="-1124" b="-1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48139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t="-196203" r="-222289" b="-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87831" t="-196203" r="-95238" b="-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99438" t="-196203" r="-1124" b="-25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3239E982-4310-4EFF-81EF-84FE40B5F9C2}"/>
                  </a:ext>
                </a:extLst>
              </p:cNvPr>
              <p:cNvSpPr/>
              <p:nvPr/>
            </p:nvSpPr>
            <p:spPr>
              <a:xfrm>
                <a:off x="7367001" y="669625"/>
                <a:ext cx="46038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ru-RU" sz="2400" b="1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3239E982-4310-4EFF-81EF-84FE40B5F9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001" y="669625"/>
                <a:ext cx="460382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2DBA5F40-62F7-47FC-A3A6-9FB75739EAE4}"/>
                  </a:ext>
                </a:extLst>
              </p:cNvPr>
              <p:cNvSpPr/>
              <p:nvPr/>
            </p:nvSpPr>
            <p:spPr>
              <a:xfrm>
                <a:off x="4954638" y="1922208"/>
                <a:ext cx="4427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ru-RU" sz="2400" b="1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2DBA5F40-62F7-47FC-A3A6-9FB75739E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638" y="1922208"/>
                <a:ext cx="442749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Объект 5">
            <a:extLst>
              <a:ext uri="{FF2B5EF4-FFF2-40B4-BE49-F238E27FC236}">
                <a16:creationId xmlns:a16="http://schemas.microsoft.com/office/drawing/2014/main" id="{7A85F7DA-D3CE-45E5-AA1B-67118947DCB3}"/>
              </a:ext>
            </a:extLst>
          </p:cNvPr>
          <p:cNvSpPr txBox="1">
            <a:spLocks/>
          </p:cNvSpPr>
          <p:nvPr/>
        </p:nvSpPr>
        <p:spPr>
          <a:xfrm>
            <a:off x="5054958" y="2798924"/>
            <a:ext cx="3600400" cy="13523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Люди одни и те</a:t>
            </a:r>
            <a:r>
              <a:rPr lang="en-US" sz="2400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же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нас интересуют те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кто поменял мнение </a:t>
            </a:r>
          </a:p>
          <a:p>
            <a:pPr marL="0" indent="0" algn="r">
              <a:spcBef>
                <a:spcPts val="0"/>
              </a:spcBef>
              <a:spcAft>
                <a:spcPts val="1800"/>
              </a:spcAft>
              <a:buNone/>
            </a:pPr>
            <a:endParaRPr lang="en-US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20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7CD0D99-518C-8B4B-BC04-74D7D7EA23D7}"/>
                  </a:ext>
                </a:extLst>
              </p:cNvPr>
              <p:cNvSpPr/>
              <p:nvPr/>
            </p:nvSpPr>
            <p:spPr>
              <a:xfrm>
                <a:off x="539552" y="692696"/>
                <a:ext cx="3488519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7CD0D99-518C-8B4B-BC04-74D7D7EA23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3488519" cy="600164"/>
              </a:xfrm>
              <a:prstGeom prst="rect">
                <a:avLst/>
              </a:prstGeom>
              <a:blipFill>
                <a:blip r:embed="rId3"/>
                <a:stretch>
                  <a:fillRect l="-3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16594B5D-36D9-5749-A0AB-7C07813629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2492696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16594B5D-36D9-5749-A0AB-7C0781362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492696"/>
                <a:ext cx="1656184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Объект 5">
                <a:extLst>
                  <a:ext uri="{FF2B5EF4-FFF2-40B4-BE49-F238E27FC236}">
                    <a16:creationId xmlns:a16="http://schemas.microsoft.com/office/drawing/2014/main" id="{137CED73-0303-974E-8E20-4A617AF9E7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3032696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Объект 5">
                <a:extLst>
                  <a:ext uri="{FF2B5EF4-FFF2-40B4-BE49-F238E27FC236}">
                    <a16:creationId xmlns:a16="http://schemas.microsoft.com/office/drawing/2014/main" id="{137CED73-0303-974E-8E20-4A617AF9E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032696"/>
                <a:ext cx="1656186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C56C33D-A58B-4BBB-8530-100C74CE5A9F}"/>
              </a:ext>
            </a:extLst>
          </p:cNvPr>
          <p:cNvGrpSpPr/>
          <p:nvPr/>
        </p:nvGrpSpPr>
        <p:grpSpPr>
          <a:xfrm>
            <a:off x="539750" y="4280213"/>
            <a:ext cx="4954305" cy="1233336"/>
            <a:chOff x="1619672" y="4047547"/>
            <a:chExt cx="4954305" cy="12333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Прямоугольник 21">
                  <a:extLst>
                    <a:ext uri="{FF2B5EF4-FFF2-40B4-BE49-F238E27FC236}">
                      <a16:creationId xmlns:a16="http://schemas.microsoft.com/office/drawing/2014/main" id="{641471BD-A8A5-EB41-A223-E820EF2F619C}"/>
                    </a:ext>
                  </a:extLst>
                </p:cNvPr>
                <p:cNvSpPr/>
                <p:nvPr/>
              </p:nvSpPr>
              <p:spPr>
                <a:xfrm>
                  <a:off x="1619672" y="4120309"/>
                  <a:ext cx="4954305" cy="1160574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2400" b="0" i="1" smtClean="0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  <m:r>
                                              <a:rPr lang="en-US" sz="2400" b="0" i="1" smtClean="0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2400" b="0" i="1" smtClean="0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rad>
                          </m:den>
                        </m:f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Прямоугольник 21">
                  <a:extLst>
                    <a:ext uri="{FF2B5EF4-FFF2-40B4-BE49-F238E27FC236}">
                      <a16:creationId xmlns:a16="http://schemas.microsoft.com/office/drawing/2014/main" id="{641471BD-A8A5-EB41-A223-E820EF2F61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9672" y="4120309"/>
                  <a:ext cx="4954305" cy="116057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Прямоугольник 22">
                  <a:extLst>
                    <a:ext uri="{FF2B5EF4-FFF2-40B4-BE49-F238E27FC236}">
                      <a16:creationId xmlns:a16="http://schemas.microsoft.com/office/drawing/2014/main" id="{2B7FF9AC-3E8F-4B40-800C-53C05BF2369B}"/>
                    </a:ext>
                  </a:extLst>
                </p:cNvPr>
                <p:cNvSpPr/>
                <p:nvPr/>
              </p:nvSpPr>
              <p:spPr>
                <a:xfrm>
                  <a:off x="4916231" y="4652605"/>
                  <a:ext cx="50359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ru-RU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Прямоугольник 22">
                  <a:extLst>
                    <a:ext uri="{FF2B5EF4-FFF2-40B4-BE49-F238E27FC236}">
                      <a16:creationId xmlns:a16="http://schemas.microsoft.com/office/drawing/2014/main" id="{2B7FF9AC-3E8F-4B40-800C-53C05BF236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6231" y="4652605"/>
                  <a:ext cx="503599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Прямоугольник 26">
                  <a:extLst>
                    <a:ext uri="{FF2B5EF4-FFF2-40B4-BE49-F238E27FC236}">
                      <a16:creationId xmlns:a16="http://schemas.microsoft.com/office/drawing/2014/main" id="{CCF31695-B7FB-1B4B-BA97-A17B6442DEC6}"/>
                    </a:ext>
                  </a:extLst>
                </p:cNvPr>
                <p:cNvSpPr/>
                <p:nvPr/>
              </p:nvSpPr>
              <p:spPr>
                <a:xfrm>
                  <a:off x="4830674" y="4047547"/>
                  <a:ext cx="60542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𝑎𝑠𝑦</m:t>
                        </m:r>
                      </m:oMath>
                    </m:oMathPara>
                  </a14:m>
                  <a:endParaRPr lang="ru-RU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Прямоугольник 26">
                  <a:extLst>
                    <a:ext uri="{FF2B5EF4-FFF2-40B4-BE49-F238E27FC236}">
                      <a16:creationId xmlns:a16="http://schemas.microsoft.com/office/drawing/2014/main" id="{CCF31695-B7FB-1B4B-BA97-A17B6442DE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0674" y="4047547"/>
                  <a:ext cx="605422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983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Объект 5">
            <a:extLst>
              <a:ext uri="{FF2B5EF4-FFF2-40B4-BE49-F238E27FC236}">
                <a16:creationId xmlns:a16="http://schemas.microsoft.com/office/drawing/2014/main" id="{528B3AF5-C82B-6743-9643-E006C38110DD}"/>
              </a:ext>
            </a:extLst>
          </p:cNvPr>
          <p:cNvSpPr txBox="1">
            <a:spLocks/>
          </p:cNvSpPr>
          <p:nvPr/>
        </p:nvSpPr>
        <p:spPr>
          <a:xfrm>
            <a:off x="539552" y="3780000"/>
            <a:ext cx="3941423" cy="4141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Критерий для проверки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5FD9C2C0-2DFF-284D-AEC4-42DB9EB07D2F}"/>
                  </a:ext>
                </a:extLst>
              </p:cNvPr>
              <p:cNvSpPr/>
              <p:nvPr/>
            </p:nvSpPr>
            <p:spPr>
              <a:xfrm>
                <a:off x="539552" y="1232696"/>
                <a:ext cx="3398045" cy="629339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5FD9C2C0-2DFF-284D-AEC4-42DB9EB07D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3398045" cy="6293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Объект 5">
            <a:extLst>
              <a:ext uri="{FF2B5EF4-FFF2-40B4-BE49-F238E27FC236}">
                <a16:creationId xmlns:a16="http://schemas.microsoft.com/office/drawing/2014/main" id="{101F1393-1251-6349-AD77-F0BA06E8B4BE}"/>
              </a:ext>
            </a:extLst>
          </p:cNvPr>
          <p:cNvSpPr txBox="1">
            <a:spLocks/>
          </p:cNvSpPr>
          <p:nvPr/>
        </p:nvSpPr>
        <p:spPr>
          <a:xfrm>
            <a:off x="539552" y="1980000"/>
            <a:ext cx="3412576" cy="4141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Выборки зависимые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Таблица 24">
                <a:extLst>
                  <a:ext uri="{FF2B5EF4-FFF2-40B4-BE49-F238E27FC236}">
                    <a16:creationId xmlns:a16="http://schemas.microsoft.com/office/drawing/2014/main" id="{A3069E3C-234D-4D4A-BFA5-831E233B5E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6407956"/>
                  </p:ext>
                </p:extLst>
              </p:nvPr>
            </p:nvGraphicFramePr>
            <p:xfrm>
              <a:off x="5436096" y="1216918"/>
              <a:ext cx="3240360" cy="141999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08112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152128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108012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481397"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C0504D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481397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C0504D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Таблица 24">
                <a:extLst>
                  <a:ext uri="{FF2B5EF4-FFF2-40B4-BE49-F238E27FC236}">
                    <a16:creationId xmlns:a16="http://schemas.microsoft.com/office/drawing/2014/main" id="{A3069E3C-234D-4D4A-BFA5-831E233B5E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6407956"/>
                  </p:ext>
                </p:extLst>
              </p:nvPr>
            </p:nvGraphicFramePr>
            <p:xfrm>
              <a:off x="5436096" y="1216918"/>
              <a:ext cx="3240360" cy="141999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08112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152128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108012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481397"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87831" r="-95238" b="-198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99438" r="-1124" b="-1987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t="-103947" r="-222289" b="-1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87831" t="-103947" r="-95238" b="-1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99438" t="-103947" r="-1124" b="-1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48139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t="-196203" r="-222289" b="-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87831" t="-196203" r="-95238" b="-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99438" t="-196203" r="-1124" b="-25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26E3407C-8A59-1C49-842B-691AB6335B30}"/>
                  </a:ext>
                </a:extLst>
              </p:cNvPr>
              <p:cNvSpPr/>
              <p:nvPr/>
            </p:nvSpPr>
            <p:spPr>
              <a:xfrm>
                <a:off x="7367001" y="669625"/>
                <a:ext cx="46038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ru-RU" sz="2400" b="1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26E3407C-8A59-1C49-842B-691AB6335B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001" y="669625"/>
                <a:ext cx="460382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F446F405-92BD-BC46-AD53-EBA59DF9BBF5}"/>
                  </a:ext>
                </a:extLst>
              </p:cNvPr>
              <p:cNvSpPr/>
              <p:nvPr/>
            </p:nvSpPr>
            <p:spPr>
              <a:xfrm>
                <a:off x="4954638" y="1922208"/>
                <a:ext cx="4427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ru-RU" sz="2400" b="1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F446F405-92BD-BC46-AD53-EBA59DF9BB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638" y="1922208"/>
                <a:ext cx="442749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Объект 5">
            <a:extLst>
              <a:ext uri="{FF2B5EF4-FFF2-40B4-BE49-F238E27FC236}">
                <a16:creationId xmlns:a16="http://schemas.microsoft.com/office/drawing/2014/main" id="{C65EE22C-E252-8E42-A992-F68B07FB8315}"/>
              </a:ext>
            </a:extLst>
          </p:cNvPr>
          <p:cNvSpPr txBox="1">
            <a:spLocks/>
          </p:cNvSpPr>
          <p:nvPr/>
        </p:nvSpPr>
        <p:spPr>
          <a:xfrm>
            <a:off x="5054958" y="2798924"/>
            <a:ext cx="3600400" cy="13523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Люди одни и те</a:t>
            </a:r>
            <a:r>
              <a:rPr lang="en-US" sz="2400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же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нас интересуют те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кто поменял мнение </a:t>
            </a:r>
          </a:p>
          <a:p>
            <a:pPr marL="0" indent="0" algn="r">
              <a:spcBef>
                <a:spcPts val="0"/>
              </a:spcBef>
              <a:spcAft>
                <a:spcPts val="1800"/>
              </a:spcAft>
              <a:buNone/>
            </a:pPr>
            <a:endParaRPr lang="en-US" sz="2400" dirty="0">
              <a:solidFill>
                <a:srgbClr val="373737"/>
              </a:solidFill>
            </a:endParaRPr>
          </a:p>
        </p:txBody>
      </p:sp>
      <p:sp>
        <p:nvSpPr>
          <p:cNvPr id="34" name="Rectangle">
            <a:extLst>
              <a:ext uri="{FF2B5EF4-FFF2-40B4-BE49-F238E27FC236}">
                <a16:creationId xmlns:a16="http://schemas.microsoft.com/office/drawing/2014/main" id="{0C20AAF3-C70E-7C42-98B2-4496F2FFB7C3}"/>
              </a:ext>
            </a:extLst>
          </p:cNvPr>
          <p:cNvSpPr/>
          <p:nvPr/>
        </p:nvSpPr>
        <p:spPr>
          <a:xfrm>
            <a:off x="558203" y="5768609"/>
            <a:ext cx="4743886" cy="715715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A6138D-83DD-4845-A595-461B8D13037B}"/>
              </a:ext>
            </a:extLst>
          </p:cNvPr>
          <p:cNvSpPr txBox="1"/>
          <p:nvPr/>
        </p:nvSpPr>
        <p:spPr>
          <a:xfrm>
            <a:off x="1259632" y="5895634"/>
            <a:ext cx="418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Критерий асимптотический</a:t>
            </a:r>
          </a:p>
        </p:txBody>
      </p:sp>
      <p:sp>
        <p:nvSpPr>
          <p:cNvPr id="39" name="Shape">
            <a:extLst>
              <a:ext uri="{FF2B5EF4-FFF2-40B4-BE49-F238E27FC236}">
                <a16:creationId xmlns:a16="http://schemas.microsoft.com/office/drawing/2014/main" id="{07A8465A-9D52-C646-887F-4E1D18651A4A}"/>
              </a:ext>
            </a:extLst>
          </p:cNvPr>
          <p:cNvSpPr/>
          <p:nvPr/>
        </p:nvSpPr>
        <p:spPr>
          <a:xfrm>
            <a:off x="824929" y="5978214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27CA5CC6-BEA2-E14E-B5F7-F349590BA26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en-US" dirty="0"/>
              <a:t>Z</a:t>
            </a:r>
            <a:r>
              <a:rPr lang="ru-RU" dirty="0"/>
              <a:t>-критерий для разности зависимых долей</a:t>
            </a:r>
          </a:p>
        </p:txBody>
      </p:sp>
    </p:spTree>
    <p:extLst>
      <p:ext uri="{BB962C8B-B14F-4D97-AF65-F5344CB8AC3E}">
        <p14:creationId xmlns:p14="http://schemas.microsoft.com/office/powerpoint/2010/main" val="205399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Что значит проверить гипотезу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BE78D554-B6AD-4788-8EE5-4205B2BCB9FB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496944" cy="32083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Собрать данные и посмотреть, не противоречит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ли им наше утверждение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Любая выборка – случайная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просто посчитать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описательные статистики недостаточно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Описательные статистики – случайные величины</a:t>
            </a:r>
          </a:p>
        </p:txBody>
      </p:sp>
    </p:spTree>
    <p:extLst>
      <p:ext uri="{BB962C8B-B14F-4D97-AF65-F5344CB8AC3E}">
        <p14:creationId xmlns:p14="http://schemas.microsoft.com/office/powerpoint/2010/main" val="8732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Объект 5">
            <a:extLst>
              <a:ext uri="{FF2B5EF4-FFF2-40B4-BE49-F238E27FC236}">
                <a16:creationId xmlns:a16="http://schemas.microsoft.com/office/drawing/2014/main" id="{F8717C72-5071-F345-88F5-101C97836D1C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7704856" cy="25202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 2020 году в Москве сотню человек спросили, любят ли они кофе </a:t>
            </a:r>
            <a:r>
              <a:rPr lang="en-US" sz="2400" dirty="0">
                <a:solidFill>
                  <a:srgbClr val="373737"/>
                </a:solidFill>
              </a:rPr>
              <a:t>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Через год у этих же ста человек снова спросили, любят ли они кофе по-прежнему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Правда ли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что число любителей кофе изменилось?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AE9D7AB1-05D5-F640-9E2E-0346C607FF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4592824"/>
                  </p:ext>
                </p:extLst>
              </p:nvPr>
            </p:nvGraphicFramePr>
            <p:xfrm>
              <a:off x="4860032" y="3911143"/>
              <a:ext cx="3240360" cy="141999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08112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152128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108012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481397"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C0504D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481397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C0504D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AE9D7AB1-05D5-F640-9E2E-0346C607FF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4592824"/>
                  </p:ext>
                </p:extLst>
              </p:nvPr>
            </p:nvGraphicFramePr>
            <p:xfrm>
              <a:off x="4860032" y="3911143"/>
              <a:ext cx="3240360" cy="141999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08112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152128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108012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481397"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7831" r="-95238" b="-198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565" r="-1695" b="-1987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3947" r="-222289" b="-1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7831" t="-103947" r="-95238" b="-1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565" t="-103947" r="-1695" b="-1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48139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96203" r="-222289" b="-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7831" t="-196203" r="-95238" b="-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565" t="-196203" r="-1695" b="-25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4B9BCE2A-7A41-BE49-AA63-A39EF283C207}"/>
                  </a:ext>
                </a:extLst>
              </p:cNvPr>
              <p:cNvSpPr/>
              <p:nvPr/>
            </p:nvSpPr>
            <p:spPr>
              <a:xfrm>
                <a:off x="6516216" y="3352664"/>
                <a:ext cx="10070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1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𝟐𝟎𝟐𝟎</m:t>
                      </m:r>
                    </m:oMath>
                  </m:oMathPara>
                </a14:m>
                <a:endParaRPr lang="ru-RU" sz="2400" b="1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4B9BCE2A-7A41-BE49-AA63-A39EF283C2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3352664"/>
                <a:ext cx="100700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5220B5DF-F76E-2C48-AB3E-AAECAF292487}"/>
                  </a:ext>
                </a:extLst>
              </p:cNvPr>
              <p:cNvSpPr/>
              <p:nvPr/>
            </p:nvSpPr>
            <p:spPr>
              <a:xfrm>
                <a:off x="3854755" y="4601606"/>
                <a:ext cx="10070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1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𝟐𝟎𝟐𝟏</m:t>
                      </m:r>
                    </m:oMath>
                  </m:oMathPara>
                </a14:m>
                <a:endParaRPr lang="ru-RU" sz="2400" b="1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5220B5DF-F76E-2C48-AB3E-AAECAF2924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755" y="4601606"/>
                <a:ext cx="100700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2AFA3D0A-EE2E-C446-9064-2D1E82F2470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Пример (кофе</a:t>
            </a:r>
            <a:r>
              <a:rPr lang="en-US" dirty="0"/>
              <a:t>):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24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FA49E19C-FE04-A540-8184-3EF673CE120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Пример (кофе</a:t>
            </a:r>
            <a:r>
              <a:rPr lang="en-US" dirty="0"/>
              <a:t>):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DA21F89-3924-4755-80EB-BA2CBD36BA6F}"/>
                  </a:ext>
                </a:extLst>
              </p:cNvPr>
              <p:cNvSpPr/>
              <p:nvPr/>
            </p:nvSpPr>
            <p:spPr>
              <a:xfrm>
                <a:off x="539552" y="692696"/>
                <a:ext cx="3488519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DA21F89-3924-4755-80EB-BA2CBD36BA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3488519" cy="600164"/>
              </a:xfrm>
              <a:prstGeom prst="rect">
                <a:avLst/>
              </a:prstGeom>
              <a:blipFill>
                <a:blip r:embed="rId3"/>
                <a:stretch>
                  <a:fillRect l="-3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6A18B6D5-8928-4DBC-84AF-B0F596735E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2492696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6A18B6D5-8928-4DBC-84AF-B0F596735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492696"/>
                <a:ext cx="1656184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Объект 5">
                <a:extLst>
                  <a:ext uri="{FF2B5EF4-FFF2-40B4-BE49-F238E27FC236}">
                    <a16:creationId xmlns:a16="http://schemas.microsoft.com/office/drawing/2014/main" id="{2DF5EFF4-4C4E-4187-861D-725D8A92C1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3032696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Объект 5">
                <a:extLst>
                  <a:ext uri="{FF2B5EF4-FFF2-40B4-BE49-F238E27FC236}">
                    <a16:creationId xmlns:a16="http://schemas.microsoft.com/office/drawing/2014/main" id="{2DF5EFF4-4C4E-4187-861D-725D8A92C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032696"/>
                <a:ext cx="1656186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9">
                <a:extLst>
                  <a:ext uri="{FF2B5EF4-FFF2-40B4-BE49-F238E27FC236}">
                    <a16:creationId xmlns:a16="http://schemas.microsoft.com/office/drawing/2014/main" id="{95CC0A71-B67B-45BA-BB2D-19CA8A684371}"/>
                  </a:ext>
                </a:extLst>
              </p:cNvPr>
              <p:cNvSpPr/>
              <p:nvPr/>
            </p:nvSpPr>
            <p:spPr>
              <a:xfrm>
                <a:off x="539552" y="1232696"/>
                <a:ext cx="3398045" cy="629339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9">
                <a:extLst>
                  <a:ext uri="{FF2B5EF4-FFF2-40B4-BE49-F238E27FC236}">
                    <a16:creationId xmlns:a16="http://schemas.microsoft.com/office/drawing/2014/main" id="{95CC0A71-B67B-45BA-BB2D-19CA8A6843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3398045" cy="6293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Объект 5">
            <a:extLst>
              <a:ext uri="{FF2B5EF4-FFF2-40B4-BE49-F238E27FC236}">
                <a16:creationId xmlns:a16="http://schemas.microsoft.com/office/drawing/2014/main" id="{5730E225-B2F4-48EB-962E-0B847C9CC70B}"/>
              </a:ext>
            </a:extLst>
          </p:cNvPr>
          <p:cNvSpPr txBox="1">
            <a:spLocks/>
          </p:cNvSpPr>
          <p:nvPr/>
        </p:nvSpPr>
        <p:spPr>
          <a:xfrm>
            <a:off x="539552" y="1980000"/>
            <a:ext cx="3412576" cy="4141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Выборки зависимые</a:t>
            </a:r>
            <a:endParaRPr lang="ru-RU" sz="24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60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FA49E19C-FE04-A540-8184-3EF673CE120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Пример (кофе</a:t>
            </a:r>
            <a:r>
              <a:rPr lang="en-US" dirty="0"/>
              <a:t>):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FA45327-2370-4F7F-91C4-08D26517130B}"/>
                  </a:ext>
                </a:extLst>
              </p:cNvPr>
              <p:cNvSpPr/>
              <p:nvPr/>
            </p:nvSpPr>
            <p:spPr>
              <a:xfrm>
                <a:off x="539552" y="3643951"/>
                <a:ext cx="4376647" cy="115320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𝑜𝑏𝑠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20−10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20+10 − 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20−10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FA45327-2370-4F7F-91C4-08D2651713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643951"/>
                <a:ext cx="4376647" cy="1153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0">
                <a:extLst>
                  <a:ext uri="{FF2B5EF4-FFF2-40B4-BE49-F238E27FC236}">
                    <a16:creationId xmlns:a16="http://schemas.microsoft.com/office/drawing/2014/main" id="{0A8610BA-CDEF-43F4-92DB-3E1102A5C3F6}"/>
                  </a:ext>
                </a:extLst>
              </p:cNvPr>
              <p:cNvSpPr/>
              <p:nvPr/>
            </p:nvSpPr>
            <p:spPr>
              <a:xfrm>
                <a:off x="539552" y="692696"/>
                <a:ext cx="3488519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0">
                <a:extLst>
                  <a:ext uri="{FF2B5EF4-FFF2-40B4-BE49-F238E27FC236}">
                    <a16:creationId xmlns:a16="http://schemas.microsoft.com/office/drawing/2014/main" id="{0A8610BA-CDEF-43F4-92DB-3E1102A5C3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3488519" cy="600164"/>
              </a:xfrm>
              <a:prstGeom prst="rect">
                <a:avLst/>
              </a:prstGeom>
              <a:blipFill>
                <a:blip r:embed="rId4"/>
                <a:stretch>
                  <a:fillRect l="-3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Объект 5">
                <a:extLst>
                  <a:ext uri="{FF2B5EF4-FFF2-40B4-BE49-F238E27FC236}">
                    <a16:creationId xmlns:a16="http://schemas.microsoft.com/office/drawing/2014/main" id="{BFE79AB0-F420-4BD9-9D96-DA14C31038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2492696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Объект 5">
                <a:extLst>
                  <a:ext uri="{FF2B5EF4-FFF2-40B4-BE49-F238E27FC236}">
                    <a16:creationId xmlns:a16="http://schemas.microsoft.com/office/drawing/2014/main" id="{BFE79AB0-F420-4BD9-9D96-DA14C3103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492696"/>
                <a:ext cx="1656184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Объект 5">
                <a:extLst>
                  <a:ext uri="{FF2B5EF4-FFF2-40B4-BE49-F238E27FC236}">
                    <a16:creationId xmlns:a16="http://schemas.microsoft.com/office/drawing/2014/main" id="{97442E53-7F9C-47D4-BDA8-F01AB67695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3032696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Объект 5">
                <a:extLst>
                  <a:ext uri="{FF2B5EF4-FFF2-40B4-BE49-F238E27FC236}">
                    <a16:creationId xmlns:a16="http://schemas.microsoft.com/office/drawing/2014/main" id="{97442E53-7F9C-47D4-BDA8-F01AB6769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032696"/>
                <a:ext cx="1656186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19">
                <a:extLst>
                  <a:ext uri="{FF2B5EF4-FFF2-40B4-BE49-F238E27FC236}">
                    <a16:creationId xmlns:a16="http://schemas.microsoft.com/office/drawing/2014/main" id="{17672772-D5DB-486D-96B9-9EC3A6B92018}"/>
                  </a:ext>
                </a:extLst>
              </p:cNvPr>
              <p:cNvSpPr/>
              <p:nvPr/>
            </p:nvSpPr>
            <p:spPr>
              <a:xfrm>
                <a:off x="539552" y="1232696"/>
                <a:ext cx="3398045" cy="629339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19">
                <a:extLst>
                  <a:ext uri="{FF2B5EF4-FFF2-40B4-BE49-F238E27FC236}">
                    <a16:creationId xmlns:a16="http://schemas.microsoft.com/office/drawing/2014/main" id="{17672772-D5DB-486D-96B9-9EC3A6B92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3398045" cy="6293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Объект 5">
            <a:extLst>
              <a:ext uri="{FF2B5EF4-FFF2-40B4-BE49-F238E27FC236}">
                <a16:creationId xmlns:a16="http://schemas.microsoft.com/office/drawing/2014/main" id="{276B3F0D-B8DE-484E-9FF4-077E5D8C23C7}"/>
              </a:ext>
            </a:extLst>
          </p:cNvPr>
          <p:cNvSpPr txBox="1">
            <a:spLocks/>
          </p:cNvSpPr>
          <p:nvPr/>
        </p:nvSpPr>
        <p:spPr>
          <a:xfrm>
            <a:off x="539552" y="1980000"/>
            <a:ext cx="3412576" cy="4141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Выборки зависимые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Таблица 3">
                <a:extLst>
                  <a:ext uri="{FF2B5EF4-FFF2-40B4-BE49-F238E27FC236}">
                    <a16:creationId xmlns:a16="http://schemas.microsoft.com/office/drawing/2014/main" id="{50D914CC-C4C3-460D-A4A7-8A46D1C6C3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3611541"/>
                  </p:ext>
                </p:extLst>
              </p:nvPr>
            </p:nvGraphicFramePr>
            <p:xfrm>
              <a:off x="5499271" y="721717"/>
              <a:ext cx="3240360" cy="141999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08112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152128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108012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481397"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C0504D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481397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C0504D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Таблица 3">
                <a:extLst>
                  <a:ext uri="{FF2B5EF4-FFF2-40B4-BE49-F238E27FC236}">
                    <a16:creationId xmlns:a16="http://schemas.microsoft.com/office/drawing/2014/main" id="{50D914CC-C4C3-460D-A4A7-8A46D1C6C3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3611541"/>
                  </p:ext>
                </p:extLst>
              </p:nvPr>
            </p:nvGraphicFramePr>
            <p:xfrm>
              <a:off x="5499271" y="721717"/>
              <a:ext cx="3240360" cy="141999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08112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152128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108012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481397"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87831" r="-95238" b="-198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00565" r="-1695" b="-1987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t="-103947" r="-222289" b="-1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87831" t="-103947" r="-95238" b="-1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00565" t="-103947" r="-1695" b="-1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48139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t="-196203" r="-222289" b="-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87831" t="-196203" r="-95238" b="-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00565" t="-196203" r="-1695" b="-25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4">
                <a:extLst>
                  <a:ext uri="{FF2B5EF4-FFF2-40B4-BE49-F238E27FC236}">
                    <a16:creationId xmlns:a16="http://schemas.microsoft.com/office/drawing/2014/main" id="{AA2797BD-C907-4C86-B012-DEDCE8961D73}"/>
                  </a:ext>
                </a:extLst>
              </p:cNvPr>
              <p:cNvSpPr/>
              <p:nvPr/>
            </p:nvSpPr>
            <p:spPr>
              <a:xfrm>
                <a:off x="7155455" y="163238"/>
                <a:ext cx="10070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1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𝟐𝟎𝟐𝟎</m:t>
                      </m:r>
                    </m:oMath>
                  </m:oMathPara>
                </a14:m>
                <a:endParaRPr lang="ru-RU" sz="2400" b="1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4">
                <a:extLst>
                  <a:ext uri="{FF2B5EF4-FFF2-40B4-BE49-F238E27FC236}">
                    <a16:creationId xmlns:a16="http://schemas.microsoft.com/office/drawing/2014/main" id="{AA2797BD-C907-4C86-B012-DEDCE8961D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455" y="163238"/>
                <a:ext cx="1007007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5">
                <a:extLst>
                  <a:ext uri="{FF2B5EF4-FFF2-40B4-BE49-F238E27FC236}">
                    <a16:creationId xmlns:a16="http://schemas.microsoft.com/office/drawing/2014/main" id="{98DEF9AA-FFED-4B28-8FFE-7B9E322D4D3D}"/>
                  </a:ext>
                </a:extLst>
              </p:cNvPr>
              <p:cNvSpPr/>
              <p:nvPr/>
            </p:nvSpPr>
            <p:spPr>
              <a:xfrm>
                <a:off x="4493994" y="1412180"/>
                <a:ext cx="10070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1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𝟐𝟎𝟐𝟏</m:t>
                      </m:r>
                    </m:oMath>
                  </m:oMathPara>
                </a14:m>
                <a:endParaRPr lang="ru-RU" sz="2400" b="1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5">
                <a:extLst>
                  <a:ext uri="{FF2B5EF4-FFF2-40B4-BE49-F238E27FC236}">
                    <a16:creationId xmlns:a16="http://schemas.microsoft.com/office/drawing/2014/main" id="{98DEF9AA-FFED-4B28-8FFE-7B9E322D4D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994" y="1412180"/>
                <a:ext cx="1007007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880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FA49E19C-FE04-A540-8184-3EF673CE120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Пример (кофе</a:t>
            </a:r>
            <a:r>
              <a:rPr lang="en-US" dirty="0"/>
              <a:t>):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E324A87C-E040-424C-9F33-CBD7571897CD}"/>
                  </a:ext>
                </a:extLst>
              </p:cNvPr>
              <p:cNvSpPr/>
              <p:nvPr/>
            </p:nvSpPr>
            <p:spPr>
              <a:xfrm>
                <a:off x="539552" y="3643951"/>
                <a:ext cx="4376647" cy="115320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𝑜𝑏𝑠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20−10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20+10 − 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20−10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E324A87C-E040-424C-9F33-CBD7571897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643951"/>
                <a:ext cx="4376647" cy="1153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79B4CE75-EC33-43F7-9E4E-EFB452533F9B}"/>
                  </a:ext>
                </a:extLst>
              </p:cNvPr>
              <p:cNvSpPr/>
              <p:nvPr/>
            </p:nvSpPr>
            <p:spPr>
              <a:xfrm>
                <a:off x="539552" y="5040000"/>
                <a:ext cx="1771191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0.975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=1.96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79B4CE75-EC33-43F7-9E4E-EFB452533F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5040000"/>
                <a:ext cx="1771191" cy="369332"/>
              </a:xfrm>
              <a:prstGeom prst="rect">
                <a:avLst/>
              </a:prstGeom>
              <a:blipFill>
                <a:blip r:embed="rId4"/>
                <a:stretch>
                  <a:fillRect l="-4483" r="-690"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0">
                <a:extLst>
                  <a:ext uri="{FF2B5EF4-FFF2-40B4-BE49-F238E27FC236}">
                    <a16:creationId xmlns:a16="http://schemas.microsoft.com/office/drawing/2014/main" id="{1469966E-459A-415E-9ABC-B6E1D484C6C8}"/>
                  </a:ext>
                </a:extLst>
              </p:cNvPr>
              <p:cNvSpPr/>
              <p:nvPr/>
            </p:nvSpPr>
            <p:spPr>
              <a:xfrm>
                <a:off x="539552" y="692696"/>
                <a:ext cx="3488519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0">
                <a:extLst>
                  <a:ext uri="{FF2B5EF4-FFF2-40B4-BE49-F238E27FC236}">
                    <a16:creationId xmlns:a16="http://schemas.microsoft.com/office/drawing/2014/main" id="{1469966E-459A-415E-9ABC-B6E1D484C6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3488519" cy="600164"/>
              </a:xfrm>
              <a:prstGeom prst="rect">
                <a:avLst/>
              </a:prstGeom>
              <a:blipFill>
                <a:blip r:embed="rId5"/>
                <a:stretch>
                  <a:fillRect l="-3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Объект 5">
                <a:extLst>
                  <a:ext uri="{FF2B5EF4-FFF2-40B4-BE49-F238E27FC236}">
                    <a16:creationId xmlns:a16="http://schemas.microsoft.com/office/drawing/2014/main" id="{998F2326-2898-4F1B-AB1C-EDC93E6901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2492696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Объект 5">
                <a:extLst>
                  <a:ext uri="{FF2B5EF4-FFF2-40B4-BE49-F238E27FC236}">
                    <a16:creationId xmlns:a16="http://schemas.microsoft.com/office/drawing/2014/main" id="{998F2326-2898-4F1B-AB1C-EDC93E690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492696"/>
                <a:ext cx="1656184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Объект 5">
                <a:extLst>
                  <a:ext uri="{FF2B5EF4-FFF2-40B4-BE49-F238E27FC236}">
                    <a16:creationId xmlns:a16="http://schemas.microsoft.com/office/drawing/2014/main" id="{0170C67F-5E97-4AE8-B79C-7E0C6497DB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3032696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Объект 5">
                <a:extLst>
                  <a:ext uri="{FF2B5EF4-FFF2-40B4-BE49-F238E27FC236}">
                    <a16:creationId xmlns:a16="http://schemas.microsoft.com/office/drawing/2014/main" id="{0170C67F-5E97-4AE8-B79C-7E0C6497D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032696"/>
                <a:ext cx="1656186" cy="4783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19">
                <a:extLst>
                  <a:ext uri="{FF2B5EF4-FFF2-40B4-BE49-F238E27FC236}">
                    <a16:creationId xmlns:a16="http://schemas.microsoft.com/office/drawing/2014/main" id="{4A3F1D32-8E4B-4AC6-923C-85602FF79870}"/>
                  </a:ext>
                </a:extLst>
              </p:cNvPr>
              <p:cNvSpPr/>
              <p:nvPr/>
            </p:nvSpPr>
            <p:spPr>
              <a:xfrm>
                <a:off x="539552" y="1232696"/>
                <a:ext cx="3398045" cy="629339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19">
                <a:extLst>
                  <a:ext uri="{FF2B5EF4-FFF2-40B4-BE49-F238E27FC236}">
                    <a16:creationId xmlns:a16="http://schemas.microsoft.com/office/drawing/2014/main" id="{4A3F1D32-8E4B-4AC6-923C-85602FF798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3398045" cy="6293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Объект 5">
            <a:extLst>
              <a:ext uri="{FF2B5EF4-FFF2-40B4-BE49-F238E27FC236}">
                <a16:creationId xmlns:a16="http://schemas.microsoft.com/office/drawing/2014/main" id="{E7B15F09-01EA-45E0-897F-71E45E7909F2}"/>
              </a:ext>
            </a:extLst>
          </p:cNvPr>
          <p:cNvSpPr txBox="1">
            <a:spLocks/>
          </p:cNvSpPr>
          <p:nvPr/>
        </p:nvSpPr>
        <p:spPr>
          <a:xfrm>
            <a:off x="539552" y="1980000"/>
            <a:ext cx="3412576" cy="4141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Выборки зависимые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Таблица 3">
                <a:extLst>
                  <a:ext uri="{FF2B5EF4-FFF2-40B4-BE49-F238E27FC236}">
                    <a16:creationId xmlns:a16="http://schemas.microsoft.com/office/drawing/2014/main" id="{E9BCC242-E279-47F3-B178-C17B26BCB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6045489"/>
                  </p:ext>
                </p:extLst>
              </p:nvPr>
            </p:nvGraphicFramePr>
            <p:xfrm>
              <a:off x="5499271" y="721717"/>
              <a:ext cx="3240360" cy="141999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08112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152128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108012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481397"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C0504D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481397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C0504D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Таблица 3">
                <a:extLst>
                  <a:ext uri="{FF2B5EF4-FFF2-40B4-BE49-F238E27FC236}">
                    <a16:creationId xmlns:a16="http://schemas.microsoft.com/office/drawing/2014/main" id="{E9BCC242-E279-47F3-B178-C17B26BCB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6045489"/>
                  </p:ext>
                </p:extLst>
              </p:nvPr>
            </p:nvGraphicFramePr>
            <p:xfrm>
              <a:off x="5499271" y="721717"/>
              <a:ext cx="3240360" cy="141999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08112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152128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108012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481397"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87831" r="-95238" b="-198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200565" r="-1695" b="-1987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t="-103947" r="-222289" b="-1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87831" t="-103947" r="-95238" b="-1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200565" t="-103947" r="-1695" b="-1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48139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t="-196203" r="-222289" b="-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87831" t="-196203" r="-95238" b="-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200565" t="-196203" r="-1695" b="-25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4">
                <a:extLst>
                  <a:ext uri="{FF2B5EF4-FFF2-40B4-BE49-F238E27FC236}">
                    <a16:creationId xmlns:a16="http://schemas.microsoft.com/office/drawing/2014/main" id="{BDA41904-F541-4DCF-A658-F69C1DFBED70}"/>
                  </a:ext>
                </a:extLst>
              </p:cNvPr>
              <p:cNvSpPr/>
              <p:nvPr/>
            </p:nvSpPr>
            <p:spPr>
              <a:xfrm>
                <a:off x="7155455" y="163238"/>
                <a:ext cx="10070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1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𝟐𝟎𝟐𝟎</m:t>
                      </m:r>
                    </m:oMath>
                  </m:oMathPara>
                </a14:m>
                <a:endParaRPr lang="ru-RU" sz="2400" b="1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4">
                <a:extLst>
                  <a:ext uri="{FF2B5EF4-FFF2-40B4-BE49-F238E27FC236}">
                    <a16:creationId xmlns:a16="http://schemas.microsoft.com/office/drawing/2014/main" id="{BDA41904-F541-4DCF-A658-F69C1DFBED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455" y="163238"/>
                <a:ext cx="1007007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5">
                <a:extLst>
                  <a:ext uri="{FF2B5EF4-FFF2-40B4-BE49-F238E27FC236}">
                    <a16:creationId xmlns:a16="http://schemas.microsoft.com/office/drawing/2014/main" id="{B2178244-D411-48AD-A509-4423401D6FDB}"/>
                  </a:ext>
                </a:extLst>
              </p:cNvPr>
              <p:cNvSpPr/>
              <p:nvPr/>
            </p:nvSpPr>
            <p:spPr>
              <a:xfrm>
                <a:off x="4493994" y="1412180"/>
                <a:ext cx="10070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1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𝟐𝟎𝟐𝟏</m:t>
                      </m:r>
                    </m:oMath>
                  </m:oMathPara>
                </a14:m>
                <a:endParaRPr lang="ru-RU" sz="2400" b="1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5">
                <a:extLst>
                  <a:ext uri="{FF2B5EF4-FFF2-40B4-BE49-F238E27FC236}">
                    <a16:creationId xmlns:a16="http://schemas.microsoft.com/office/drawing/2014/main" id="{B2178244-D411-48AD-A509-4423401D6F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994" y="1412180"/>
                <a:ext cx="1007007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95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FA49E19C-FE04-A540-8184-3EF673CE120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Пример (кофе</a:t>
            </a:r>
            <a:r>
              <a:rPr lang="en-US" dirty="0"/>
              <a:t>):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9B77DAFE-53DF-4832-B687-3DCDE6B03DE8}"/>
                  </a:ext>
                </a:extLst>
              </p:cNvPr>
              <p:cNvSpPr/>
              <p:nvPr/>
            </p:nvSpPr>
            <p:spPr>
              <a:xfrm>
                <a:off x="539552" y="3643951"/>
                <a:ext cx="4376647" cy="115320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𝑜𝑏𝑠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20−10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20+10 − 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20−10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9B77DAFE-53DF-4832-B687-3DCDE6B03D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643951"/>
                <a:ext cx="4376647" cy="1153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B91647A6-94BD-428F-8A30-D632C9D66EB8}"/>
                  </a:ext>
                </a:extLst>
              </p:cNvPr>
              <p:cNvSpPr/>
              <p:nvPr/>
            </p:nvSpPr>
            <p:spPr>
              <a:xfrm>
                <a:off x="539552" y="5040000"/>
                <a:ext cx="1771191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0.975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=1.96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B91647A6-94BD-428F-8A30-D632C9D66E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5040000"/>
                <a:ext cx="1771191" cy="369332"/>
              </a:xfrm>
              <a:prstGeom prst="rect">
                <a:avLst/>
              </a:prstGeom>
              <a:blipFill>
                <a:blip r:embed="rId4"/>
                <a:stretch>
                  <a:fillRect l="-4483" r="-690"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7F331AB-B4BB-47A3-BB52-974B1E8E71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4818" y="2417068"/>
            <a:ext cx="4013546" cy="2006773"/>
          </a:xfrm>
          <a:prstGeom prst="rect">
            <a:avLst/>
          </a:prstGeom>
        </p:spPr>
      </p:pic>
      <p:pic>
        <p:nvPicPr>
          <p:cNvPr id="20" name="Рисунок 19" descr="флажок установлен">
            <a:extLst>
              <a:ext uri="{FF2B5EF4-FFF2-40B4-BE49-F238E27FC236}">
                <a16:creationId xmlns:a16="http://schemas.microsoft.com/office/drawing/2014/main" id="{7B55E565-A312-40A4-987D-95E372ADA4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234499" y="2035496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10">
                <a:extLst>
                  <a:ext uri="{FF2B5EF4-FFF2-40B4-BE49-F238E27FC236}">
                    <a16:creationId xmlns:a16="http://schemas.microsoft.com/office/drawing/2014/main" id="{76D9273C-E6AE-4FCB-B1FE-E154AB23FA99}"/>
                  </a:ext>
                </a:extLst>
              </p:cNvPr>
              <p:cNvSpPr/>
              <p:nvPr/>
            </p:nvSpPr>
            <p:spPr>
              <a:xfrm>
                <a:off x="539552" y="692696"/>
                <a:ext cx="3488519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10">
                <a:extLst>
                  <a:ext uri="{FF2B5EF4-FFF2-40B4-BE49-F238E27FC236}">
                    <a16:creationId xmlns:a16="http://schemas.microsoft.com/office/drawing/2014/main" id="{76D9273C-E6AE-4FCB-B1FE-E154AB23FA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3488519" cy="600164"/>
              </a:xfrm>
              <a:prstGeom prst="rect">
                <a:avLst/>
              </a:prstGeom>
              <a:blipFill>
                <a:blip r:embed="rId8"/>
                <a:stretch>
                  <a:fillRect l="-3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Объект 5">
                <a:extLst>
                  <a:ext uri="{FF2B5EF4-FFF2-40B4-BE49-F238E27FC236}">
                    <a16:creationId xmlns:a16="http://schemas.microsoft.com/office/drawing/2014/main" id="{57C786C8-93D0-48B0-9059-C19711823E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2492696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Объект 5">
                <a:extLst>
                  <a:ext uri="{FF2B5EF4-FFF2-40B4-BE49-F238E27FC236}">
                    <a16:creationId xmlns:a16="http://schemas.microsoft.com/office/drawing/2014/main" id="{57C786C8-93D0-48B0-9059-C19711823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492696"/>
                <a:ext cx="1656184" cy="4783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Объект 5">
                <a:extLst>
                  <a:ext uri="{FF2B5EF4-FFF2-40B4-BE49-F238E27FC236}">
                    <a16:creationId xmlns:a16="http://schemas.microsoft.com/office/drawing/2014/main" id="{FC263787-B801-4AE1-9B4E-58F50BA575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3032696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Объект 5">
                <a:extLst>
                  <a:ext uri="{FF2B5EF4-FFF2-40B4-BE49-F238E27FC236}">
                    <a16:creationId xmlns:a16="http://schemas.microsoft.com/office/drawing/2014/main" id="{FC263787-B801-4AE1-9B4E-58F50BA57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032696"/>
                <a:ext cx="1656186" cy="4783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19">
                <a:extLst>
                  <a:ext uri="{FF2B5EF4-FFF2-40B4-BE49-F238E27FC236}">
                    <a16:creationId xmlns:a16="http://schemas.microsoft.com/office/drawing/2014/main" id="{85C3D3FD-969A-448D-8021-8F3E32432B22}"/>
                  </a:ext>
                </a:extLst>
              </p:cNvPr>
              <p:cNvSpPr/>
              <p:nvPr/>
            </p:nvSpPr>
            <p:spPr>
              <a:xfrm>
                <a:off x="539552" y="1232696"/>
                <a:ext cx="3398045" cy="629339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19">
                <a:extLst>
                  <a:ext uri="{FF2B5EF4-FFF2-40B4-BE49-F238E27FC236}">
                    <a16:creationId xmlns:a16="http://schemas.microsoft.com/office/drawing/2014/main" id="{85C3D3FD-969A-448D-8021-8F3E32432B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3398045" cy="6293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Объект 5">
            <a:extLst>
              <a:ext uri="{FF2B5EF4-FFF2-40B4-BE49-F238E27FC236}">
                <a16:creationId xmlns:a16="http://schemas.microsoft.com/office/drawing/2014/main" id="{508AA186-BEAE-4AC5-B21E-A1C8D54B0C00}"/>
              </a:ext>
            </a:extLst>
          </p:cNvPr>
          <p:cNvSpPr txBox="1">
            <a:spLocks/>
          </p:cNvSpPr>
          <p:nvPr/>
        </p:nvSpPr>
        <p:spPr>
          <a:xfrm>
            <a:off x="539552" y="1980000"/>
            <a:ext cx="3412576" cy="4141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Выборки зависимые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Таблица 3">
                <a:extLst>
                  <a:ext uri="{FF2B5EF4-FFF2-40B4-BE49-F238E27FC236}">
                    <a16:creationId xmlns:a16="http://schemas.microsoft.com/office/drawing/2014/main" id="{196321FF-CEFF-4F8F-ACEF-B2C7BF502D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4629366"/>
                  </p:ext>
                </p:extLst>
              </p:nvPr>
            </p:nvGraphicFramePr>
            <p:xfrm>
              <a:off x="5499271" y="721717"/>
              <a:ext cx="3240360" cy="141999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08112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152128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108012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481397"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C0504D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481397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C0504D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Таблица 3">
                <a:extLst>
                  <a:ext uri="{FF2B5EF4-FFF2-40B4-BE49-F238E27FC236}">
                    <a16:creationId xmlns:a16="http://schemas.microsoft.com/office/drawing/2014/main" id="{196321FF-CEFF-4F8F-ACEF-B2C7BF502D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4629366"/>
                  </p:ext>
                </p:extLst>
              </p:nvPr>
            </p:nvGraphicFramePr>
            <p:xfrm>
              <a:off x="5499271" y="721717"/>
              <a:ext cx="3240360" cy="141999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08112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152128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108012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481397"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87831" r="-95238" b="-198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200565" r="-1695" b="-1987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t="-103947" r="-222289" b="-1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87831" t="-103947" r="-95238" b="-1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200565" t="-103947" r="-1695" b="-1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48139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t="-196203" r="-222289" b="-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87831" t="-196203" r="-95238" b="-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200565" t="-196203" r="-1695" b="-25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4">
                <a:extLst>
                  <a:ext uri="{FF2B5EF4-FFF2-40B4-BE49-F238E27FC236}">
                    <a16:creationId xmlns:a16="http://schemas.microsoft.com/office/drawing/2014/main" id="{5230C149-8A16-40DB-84E6-CC22576531DF}"/>
                  </a:ext>
                </a:extLst>
              </p:cNvPr>
              <p:cNvSpPr/>
              <p:nvPr/>
            </p:nvSpPr>
            <p:spPr>
              <a:xfrm>
                <a:off x="7155455" y="163238"/>
                <a:ext cx="10070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1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𝟐𝟎𝟐𝟎</m:t>
                      </m:r>
                    </m:oMath>
                  </m:oMathPara>
                </a14:m>
                <a:endParaRPr lang="ru-RU" sz="2400" b="1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8" name="Прямоугольник 4">
                <a:extLst>
                  <a:ext uri="{FF2B5EF4-FFF2-40B4-BE49-F238E27FC236}">
                    <a16:creationId xmlns:a16="http://schemas.microsoft.com/office/drawing/2014/main" id="{5230C149-8A16-40DB-84E6-CC22576531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455" y="163238"/>
                <a:ext cx="1007007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5">
                <a:extLst>
                  <a:ext uri="{FF2B5EF4-FFF2-40B4-BE49-F238E27FC236}">
                    <a16:creationId xmlns:a16="http://schemas.microsoft.com/office/drawing/2014/main" id="{DA622B6B-00A3-40CF-A649-7FF0617B4EFF}"/>
                  </a:ext>
                </a:extLst>
              </p:cNvPr>
              <p:cNvSpPr/>
              <p:nvPr/>
            </p:nvSpPr>
            <p:spPr>
              <a:xfrm>
                <a:off x="4493994" y="1412180"/>
                <a:ext cx="10070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1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𝟐𝟎𝟐𝟏</m:t>
                      </m:r>
                    </m:oMath>
                  </m:oMathPara>
                </a14:m>
                <a:endParaRPr lang="ru-RU" sz="2400" b="1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9" name="Прямоугольник 5">
                <a:extLst>
                  <a:ext uri="{FF2B5EF4-FFF2-40B4-BE49-F238E27FC236}">
                    <a16:creationId xmlns:a16="http://schemas.microsoft.com/office/drawing/2014/main" id="{DA622B6B-00A3-40CF-A649-7FF0617B4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994" y="1412180"/>
                <a:ext cx="1007007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003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5" name="applause.wav"/>
          </p:stSnd>
        </p:sndAc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0C47222C-B61C-C54E-B755-F0F2C8BB6E56}"/>
                  </a:ext>
                </a:extLst>
              </p:cNvPr>
              <p:cNvSpPr/>
              <p:nvPr/>
            </p:nvSpPr>
            <p:spPr>
              <a:xfrm>
                <a:off x="539552" y="3643951"/>
                <a:ext cx="4376647" cy="115320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𝑜𝑏𝑠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20−10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20+10 − 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20−10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0C47222C-B61C-C54E-B755-F0F2C8BB6E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643951"/>
                <a:ext cx="4376647" cy="1153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0B6CB080-BB97-FC45-B02F-49F7C094E367}"/>
                  </a:ext>
                </a:extLst>
              </p:cNvPr>
              <p:cNvSpPr/>
              <p:nvPr/>
            </p:nvSpPr>
            <p:spPr>
              <a:xfrm>
                <a:off x="539552" y="5040000"/>
                <a:ext cx="1771191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0.975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=1.96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0B6CB080-BB97-FC45-B02F-49F7C094E3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5040000"/>
                <a:ext cx="1771191" cy="369332"/>
              </a:xfrm>
              <a:prstGeom prst="rect">
                <a:avLst/>
              </a:prstGeom>
              <a:blipFill>
                <a:blip r:embed="rId4"/>
                <a:stretch>
                  <a:fillRect l="-4483" r="-690"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Объект 5">
            <a:extLst>
              <a:ext uri="{FF2B5EF4-FFF2-40B4-BE49-F238E27FC236}">
                <a16:creationId xmlns:a16="http://schemas.microsoft.com/office/drawing/2014/main" id="{6DE47F0B-127D-D44F-8C67-A2EE2418BEDA}"/>
              </a:ext>
            </a:extLst>
          </p:cNvPr>
          <p:cNvSpPr txBox="1">
            <a:spLocks/>
          </p:cNvSpPr>
          <p:nvPr/>
        </p:nvSpPr>
        <p:spPr>
          <a:xfrm>
            <a:off x="4581183" y="4499044"/>
            <a:ext cx="4376647" cy="11495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Гипотеза о том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что люди не поменяли вкусовых предпочтений </a:t>
            </a:r>
            <a:r>
              <a:rPr lang="ru-RU" sz="2400" b="1" dirty="0">
                <a:solidFill>
                  <a:srgbClr val="28516A"/>
                </a:solidFill>
              </a:rPr>
              <a:t>не отвергается</a:t>
            </a: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FA49E19C-FE04-A540-8184-3EF673CE120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Пример (кофе</a:t>
            </a:r>
            <a:r>
              <a:rPr lang="en-US" dirty="0"/>
              <a:t>):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0DF4327-0C9E-9442-B1BB-E1BCED364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4818" y="2417068"/>
            <a:ext cx="4013546" cy="2006773"/>
          </a:xfrm>
          <a:prstGeom prst="rect">
            <a:avLst/>
          </a:prstGeom>
        </p:spPr>
      </p:pic>
      <p:pic>
        <p:nvPicPr>
          <p:cNvPr id="27" name="Рисунок 26" descr="флажок установлен">
            <a:extLst>
              <a:ext uri="{FF2B5EF4-FFF2-40B4-BE49-F238E27FC236}">
                <a16:creationId xmlns:a16="http://schemas.microsoft.com/office/drawing/2014/main" id="{B6E39BEF-64E6-4415-BB37-B5A5FE41F6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234499" y="2035496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10">
                <a:extLst>
                  <a:ext uri="{FF2B5EF4-FFF2-40B4-BE49-F238E27FC236}">
                    <a16:creationId xmlns:a16="http://schemas.microsoft.com/office/drawing/2014/main" id="{AA252AC5-5723-CD4A-9C03-C0B8D1F052A0}"/>
                  </a:ext>
                </a:extLst>
              </p:cNvPr>
              <p:cNvSpPr/>
              <p:nvPr/>
            </p:nvSpPr>
            <p:spPr>
              <a:xfrm>
                <a:off x="539552" y="692696"/>
                <a:ext cx="3488519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10">
                <a:extLst>
                  <a:ext uri="{FF2B5EF4-FFF2-40B4-BE49-F238E27FC236}">
                    <a16:creationId xmlns:a16="http://schemas.microsoft.com/office/drawing/2014/main" id="{AA252AC5-5723-CD4A-9C03-C0B8D1F052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3488519" cy="600164"/>
              </a:xfrm>
              <a:prstGeom prst="rect">
                <a:avLst/>
              </a:prstGeom>
              <a:blipFill>
                <a:blip r:embed="rId8"/>
                <a:stretch>
                  <a:fillRect l="-3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Объект 5">
                <a:extLst>
                  <a:ext uri="{FF2B5EF4-FFF2-40B4-BE49-F238E27FC236}">
                    <a16:creationId xmlns:a16="http://schemas.microsoft.com/office/drawing/2014/main" id="{5FAADEAF-C571-E542-8CA4-D35E1F04F6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2492696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Объект 5">
                <a:extLst>
                  <a:ext uri="{FF2B5EF4-FFF2-40B4-BE49-F238E27FC236}">
                    <a16:creationId xmlns:a16="http://schemas.microsoft.com/office/drawing/2014/main" id="{5FAADEAF-C571-E542-8CA4-D35E1F04F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492696"/>
                <a:ext cx="1656184" cy="4783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Объект 5">
                <a:extLst>
                  <a:ext uri="{FF2B5EF4-FFF2-40B4-BE49-F238E27FC236}">
                    <a16:creationId xmlns:a16="http://schemas.microsoft.com/office/drawing/2014/main" id="{D288D148-A37B-F549-B9E2-16CE6EF185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3032696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Объект 5">
                <a:extLst>
                  <a:ext uri="{FF2B5EF4-FFF2-40B4-BE49-F238E27FC236}">
                    <a16:creationId xmlns:a16="http://schemas.microsoft.com/office/drawing/2014/main" id="{D288D148-A37B-F549-B9E2-16CE6EF18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032696"/>
                <a:ext cx="1656186" cy="4783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19">
                <a:extLst>
                  <a:ext uri="{FF2B5EF4-FFF2-40B4-BE49-F238E27FC236}">
                    <a16:creationId xmlns:a16="http://schemas.microsoft.com/office/drawing/2014/main" id="{D805FB97-7611-E04B-AA15-FDF6B204AFB5}"/>
                  </a:ext>
                </a:extLst>
              </p:cNvPr>
              <p:cNvSpPr/>
              <p:nvPr/>
            </p:nvSpPr>
            <p:spPr>
              <a:xfrm>
                <a:off x="539552" y="1232696"/>
                <a:ext cx="3398045" cy="629339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19">
                <a:extLst>
                  <a:ext uri="{FF2B5EF4-FFF2-40B4-BE49-F238E27FC236}">
                    <a16:creationId xmlns:a16="http://schemas.microsoft.com/office/drawing/2014/main" id="{D805FB97-7611-E04B-AA15-FDF6B204AF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3398045" cy="6293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Объект 5">
            <a:extLst>
              <a:ext uri="{FF2B5EF4-FFF2-40B4-BE49-F238E27FC236}">
                <a16:creationId xmlns:a16="http://schemas.microsoft.com/office/drawing/2014/main" id="{3A315DFB-1F54-3949-8F05-E123A429A5B2}"/>
              </a:ext>
            </a:extLst>
          </p:cNvPr>
          <p:cNvSpPr txBox="1">
            <a:spLocks/>
          </p:cNvSpPr>
          <p:nvPr/>
        </p:nvSpPr>
        <p:spPr>
          <a:xfrm>
            <a:off x="539552" y="1980000"/>
            <a:ext cx="3412576" cy="4141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Выборки зависимые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Таблица 3">
                <a:extLst>
                  <a:ext uri="{FF2B5EF4-FFF2-40B4-BE49-F238E27FC236}">
                    <a16:creationId xmlns:a16="http://schemas.microsoft.com/office/drawing/2014/main" id="{57FB24CC-5188-6347-9F53-E3359393DE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9365968"/>
                  </p:ext>
                </p:extLst>
              </p:nvPr>
            </p:nvGraphicFramePr>
            <p:xfrm>
              <a:off x="5499271" y="721717"/>
              <a:ext cx="3240360" cy="141999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08112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152128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108012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481397"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C0504D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481397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C0504D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Таблица 3">
                <a:extLst>
                  <a:ext uri="{FF2B5EF4-FFF2-40B4-BE49-F238E27FC236}">
                    <a16:creationId xmlns:a16="http://schemas.microsoft.com/office/drawing/2014/main" id="{57FB24CC-5188-6347-9F53-E3359393DE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9365968"/>
                  </p:ext>
                </p:extLst>
              </p:nvPr>
            </p:nvGraphicFramePr>
            <p:xfrm>
              <a:off x="5499271" y="721717"/>
              <a:ext cx="3240360" cy="141999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08112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152128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108012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481397"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87831" r="-95238" b="-198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200565" r="-1695" b="-1987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t="-103947" r="-222289" b="-1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87831" t="-103947" r="-95238" b="-1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200565" t="-103947" r="-1695" b="-1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48139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t="-196203" r="-222289" b="-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87831" t="-196203" r="-95238" b="-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200565" t="-196203" r="-1695" b="-25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4">
                <a:extLst>
                  <a:ext uri="{FF2B5EF4-FFF2-40B4-BE49-F238E27FC236}">
                    <a16:creationId xmlns:a16="http://schemas.microsoft.com/office/drawing/2014/main" id="{5F31D9A4-747A-944E-8B90-D11A20E4BA75}"/>
                  </a:ext>
                </a:extLst>
              </p:cNvPr>
              <p:cNvSpPr/>
              <p:nvPr/>
            </p:nvSpPr>
            <p:spPr>
              <a:xfrm>
                <a:off x="7155455" y="163238"/>
                <a:ext cx="10070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1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𝟐𝟎𝟐𝟎</m:t>
                      </m:r>
                    </m:oMath>
                  </m:oMathPara>
                </a14:m>
                <a:endParaRPr lang="ru-RU" sz="2400" b="1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4">
                <a:extLst>
                  <a:ext uri="{FF2B5EF4-FFF2-40B4-BE49-F238E27FC236}">
                    <a16:creationId xmlns:a16="http://schemas.microsoft.com/office/drawing/2014/main" id="{5F31D9A4-747A-944E-8B90-D11A20E4BA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455" y="163238"/>
                <a:ext cx="1007007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5">
                <a:extLst>
                  <a:ext uri="{FF2B5EF4-FFF2-40B4-BE49-F238E27FC236}">
                    <a16:creationId xmlns:a16="http://schemas.microsoft.com/office/drawing/2014/main" id="{CECD3479-2939-B744-AC1F-8CE5707404CD}"/>
                  </a:ext>
                </a:extLst>
              </p:cNvPr>
              <p:cNvSpPr/>
              <p:nvPr/>
            </p:nvSpPr>
            <p:spPr>
              <a:xfrm>
                <a:off x="4493994" y="1412180"/>
                <a:ext cx="10070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1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𝟐𝟎𝟐𝟏</m:t>
                      </m:r>
                    </m:oMath>
                  </m:oMathPara>
                </a14:m>
                <a:endParaRPr lang="ru-RU" sz="2400" b="1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5">
                <a:extLst>
                  <a:ext uri="{FF2B5EF4-FFF2-40B4-BE49-F238E27FC236}">
                    <a16:creationId xmlns:a16="http://schemas.microsoft.com/office/drawing/2014/main" id="{CECD3479-2939-B744-AC1F-8CE5707404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994" y="1412180"/>
                <a:ext cx="1007007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331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5" name="applause.wav"/>
          </p:stSnd>
        </p:sndAc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Резюме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592D6EB3-717F-4B78-8E38-CE200DD3A17A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7992888" cy="48245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Для проверки гипотезы о долях используется </a:t>
            </a:r>
            <a:r>
              <a:rPr lang="en-US" sz="2400" dirty="0">
                <a:solidFill>
                  <a:srgbClr val="373737"/>
                </a:solidFill>
              </a:rPr>
              <a:t>z-</a:t>
            </a:r>
            <a:r>
              <a:rPr lang="ru-RU" sz="2400" dirty="0">
                <a:solidFill>
                  <a:srgbClr val="373737"/>
                </a:solidFill>
              </a:rPr>
              <a:t>тест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основанный на ЦПТ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70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Резюме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6813BE91-FC44-4BA7-A332-E466328CD805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7992888" cy="48245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Для проверки гипотезы о долях используется </a:t>
            </a:r>
            <a:r>
              <a:rPr lang="en-US" sz="2400" dirty="0">
                <a:solidFill>
                  <a:srgbClr val="373737"/>
                </a:solidFill>
              </a:rPr>
              <a:t>z-</a:t>
            </a:r>
            <a:r>
              <a:rPr lang="ru-RU" sz="2400" dirty="0">
                <a:solidFill>
                  <a:srgbClr val="373737"/>
                </a:solidFill>
              </a:rPr>
              <a:t>тест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основанный на ЦПТ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 случае независимых и зависимых выборок статистика считается немного по-разному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для зависимых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мы акцентируем внимание только на изменениях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85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Резюме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FE05F36E-01D2-4667-BC58-F307FEBEFCE5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7992888" cy="48245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Для проверки гипотезы о долях используется </a:t>
            </a:r>
            <a:r>
              <a:rPr lang="en-US" sz="2400" dirty="0">
                <a:solidFill>
                  <a:srgbClr val="373737"/>
                </a:solidFill>
              </a:rPr>
              <a:t>z-</a:t>
            </a:r>
            <a:r>
              <a:rPr lang="ru-RU" sz="2400" dirty="0">
                <a:solidFill>
                  <a:srgbClr val="373737"/>
                </a:solidFill>
              </a:rPr>
              <a:t>тест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основанный на ЦПТ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 случае независимых и зависимых выборок статистика считается немного по-разному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для зависимых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мы акцентируем внимание только на изменениях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Обе имеют асимптотически нормальное распределение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13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Резюме</a:t>
            </a:r>
          </a:p>
        </p:txBody>
      </p:sp>
      <p:sp>
        <p:nvSpPr>
          <p:cNvPr id="10" name="Объект 5">
            <a:extLst>
              <a:ext uri="{FF2B5EF4-FFF2-40B4-BE49-F238E27FC236}">
                <a16:creationId xmlns:a16="http://schemas.microsoft.com/office/drawing/2014/main" id="{E9C1E44F-A351-3E4B-9ED6-754795D872C1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7992888" cy="48245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Для проверки гипотезы о долях используется </a:t>
            </a:r>
            <a:r>
              <a:rPr lang="en-US" sz="2400" dirty="0">
                <a:solidFill>
                  <a:srgbClr val="373737"/>
                </a:solidFill>
              </a:rPr>
              <a:t>z-</a:t>
            </a:r>
            <a:r>
              <a:rPr lang="ru-RU" sz="2400" dirty="0">
                <a:solidFill>
                  <a:srgbClr val="373737"/>
                </a:solidFill>
              </a:rPr>
              <a:t>тест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основанный на ЦПТ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 случае независимых и зависимых выборок статистика считается немного по-разному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для зависимых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мы акцентируем внимание только на изменениях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Обе имеют асимптотически нормальное распределение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CFB85680-AEC7-794B-8DA5-272810E89C0C}"/>
              </a:ext>
            </a:extLst>
          </p:cNvPr>
          <p:cNvSpPr/>
          <p:nvPr/>
        </p:nvSpPr>
        <p:spPr>
          <a:xfrm>
            <a:off x="899592" y="3764939"/>
            <a:ext cx="7272808" cy="1611121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4DA562-E452-2A4C-9EF6-F4F64EA57404}"/>
              </a:ext>
            </a:extLst>
          </p:cNvPr>
          <p:cNvSpPr txBox="1"/>
          <p:nvPr/>
        </p:nvSpPr>
        <p:spPr>
          <a:xfrm>
            <a:off x="1835696" y="3933056"/>
            <a:ext cx="6411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С помощью ровно этих же статистик мы до этого строили для долей асимптотические доверительные интервалы</a:t>
            </a:r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A5B8E7DD-AD2E-0340-9825-9C443E399FAF}"/>
              </a:ext>
            </a:extLst>
          </p:cNvPr>
          <p:cNvSpPr/>
          <p:nvPr/>
        </p:nvSpPr>
        <p:spPr>
          <a:xfrm>
            <a:off x="1276476" y="4005064"/>
            <a:ext cx="288000" cy="28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237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Что значит проверить гипотезу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A0B3CFC6-EC6E-BD44-9BAF-82BFBCA1055C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496944" cy="32083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Собрать данные и посмотреть, не противоречит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ли им наше утверждение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Любая выборка – случайная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просто посчитать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описательные статистики недостаточно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Описательные статистики – случайные величины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При любом объёме выборки можно допустить ошибку</a:t>
            </a:r>
            <a:endParaRPr lang="en-US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85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6" y="116632"/>
            <a:ext cx="8568952" cy="6264696"/>
          </a:xfrm>
          <a:prstGeom prst="rect">
            <a:avLst/>
          </a:prstGeom>
        </p:spPr>
        <p:txBody>
          <a:bodyPr vert="horz" wrap="square" lIns="91440" tIns="45720" rIns="0" bIns="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pPr algn="ctr"/>
            <a:r>
              <a:rPr lang="ru-RU" altLang="ru-RU" dirty="0"/>
              <a:t>Гипотезы о средних</a:t>
            </a:r>
          </a:p>
        </p:txBody>
      </p:sp>
    </p:spTree>
    <p:extLst>
      <p:ext uri="{BB962C8B-B14F-4D97-AF65-F5344CB8AC3E}">
        <p14:creationId xmlns:p14="http://schemas.microsoft.com/office/powerpoint/2010/main" val="27528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Z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-критерий для среднего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FCA293E4-4B48-41A3-BCAE-CD79EE3202D3}"/>
                  </a:ext>
                </a:extLst>
              </p:cNvPr>
              <p:cNvSpPr/>
              <p:nvPr/>
            </p:nvSpPr>
            <p:spPr>
              <a:xfrm>
                <a:off x="539552" y="692696"/>
                <a:ext cx="2991332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FCA293E4-4B48-41A3-BCAE-CD79EE3202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2991332" cy="600164"/>
              </a:xfrm>
              <a:prstGeom prst="rect">
                <a:avLst/>
              </a:prstGeom>
              <a:blipFill>
                <a:blip r:embed="rId3"/>
                <a:stretch>
                  <a:fillRect l="-4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93178D32-76F8-4FDF-9297-BD5AC36167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232696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93178D32-76F8-4FDF-9297-BD5AC3616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1656184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C390617D-0157-459F-924F-E27FA93B2A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772696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C390617D-0157-459F-924F-E27FA93B2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772696"/>
                <a:ext cx="1656186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336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Z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-критерий для среднего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5F11967E-2F06-423A-9586-8A28234EB14B}"/>
                  </a:ext>
                </a:extLst>
              </p:cNvPr>
              <p:cNvSpPr/>
              <p:nvPr/>
            </p:nvSpPr>
            <p:spPr>
              <a:xfrm>
                <a:off x="539552" y="692696"/>
                <a:ext cx="2991332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5F11967E-2F06-423A-9586-8A28234EB1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2991332" cy="600164"/>
              </a:xfrm>
              <a:prstGeom prst="rect">
                <a:avLst/>
              </a:prstGeom>
              <a:blipFill>
                <a:blip r:embed="rId3"/>
                <a:stretch>
                  <a:fillRect l="-4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Объект 5">
                <a:extLst>
                  <a:ext uri="{FF2B5EF4-FFF2-40B4-BE49-F238E27FC236}">
                    <a16:creationId xmlns:a16="http://schemas.microsoft.com/office/drawing/2014/main" id="{6299F543-BD91-49CB-80BB-8D06F909C6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232696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Объект 5">
                <a:extLst>
                  <a:ext uri="{FF2B5EF4-FFF2-40B4-BE49-F238E27FC236}">
                    <a16:creationId xmlns:a16="http://schemas.microsoft.com/office/drawing/2014/main" id="{6299F543-BD91-49CB-80BB-8D06F909C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1656184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Объект 5">
                <a:extLst>
                  <a:ext uri="{FF2B5EF4-FFF2-40B4-BE49-F238E27FC236}">
                    <a16:creationId xmlns:a16="http://schemas.microsoft.com/office/drawing/2014/main" id="{943A4E9F-E2A0-4B47-9ED3-0CA90ED5EE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772696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Объект 5">
                <a:extLst>
                  <a:ext uri="{FF2B5EF4-FFF2-40B4-BE49-F238E27FC236}">
                    <a16:creationId xmlns:a16="http://schemas.microsoft.com/office/drawing/2014/main" id="{943A4E9F-E2A0-4B47-9ED3-0CA90ED5E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772696"/>
                <a:ext cx="1656186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6D92907E-5352-416E-92F7-AD5F5C13B0BF}"/>
              </a:ext>
            </a:extLst>
          </p:cNvPr>
          <p:cNvGrpSpPr/>
          <p:nvPr/>
        </p:nvGrpSpPr>
        <p:grpSpPr>
          <a:xfrm>
            <a:off x="5533129" y="692696"/>
            <a:ext cx="2498697" cy="1309982"/>
            <a:chOff x="5480678" y="404664"/>
            <a:chExt cx="2498697" cy="1309982"/>
          </a:xfrm>
        </p:grpSpPr>
        <p:sp>
          <p:nvSpPr>
            <p:cNvPr id="25" name="Объект 5">
              <a:extLst>
                <a:ext uri="{FF2B5EF4-FFF2-40B4-BE49-F238E27FC236}">
                  <a16:creationId xmlns:a16="http://schemas.microsoft.com/office/drawing/2014/main" id="{7697F359-AE3F-4361-ADC6-983CC96AADF7}"/>
                </a:ext>
              </a:extLst>
            </p:cNvPr>
            <p:cNvSpPr txBox="1">
              <a:spLocks/>
            </p:cNvSpPr>
            <p:nvPr/>
          </p:nvSpPr>
          <p:spPr>
            <a:xfrm>
              <a:off x="6192916" y="404664"/>
              <a:ext cx="1074221" cy="414180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ЦПТ</a:t>
              </a:r>
              <a:r>
                <a:rPr lang="en-US" sz="2400" b="1" dirty="0">
                  <a:solidFill>
                    <a:srgbClr val="28516A"/>
                  </a:solidFill>
                </a:rPr>
                <a:t>:</a:t>
              </a:r>
              <a:endParaRPr lang="ru-RU" sz="2400" dirty="0">
                <a:solidFill>
                  <a:srgbClr val="28516A"/>
                </a:solidFill>
              </a:endParaRPr>
            </a:p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None/>
              </a:pPr>
              <a:endParaRPr lang="en-US" sz="2400" dirty="0">
                <a:solidFill>
                  <a:srgbClr val="28516A"/>
                </a:solidFill>
              </a:endParaRPr>
            </a:p>
          </p:txBody>
        </p:sp>
        <p:grpSp>
          <p:nvGrpSpPr>
            <p:cNvPr id="27" name="Группа 26">
              <a:extLst>
                <a:ext uri="{FF2B5EF4-FFF2-40B4-BE49-F238E27FC236}">
                  <a16:creationId xmlns:a16="http://schemas.microsoft.com/office/drawing/2014/main" id="{99783BDC-6403-4496-8240-6DAC4D87BAFE}"/>
                </a:ext>
              </a:extLst>
            </p:cNvPr>
            <p:cNvGrpSpPr/>
            <p:nvPr/>
          </p:nvGrpSpPr>
          <p:grpSpPr>
            <a:xfrm>
              <a:off x="5480678" y="877301"/>
              <a:ext cx="2498697" cy="837345"/>
              <a:chOff x="4779033" y="1055839"/>
              <a:chExt cx="2498697" cy="83734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2AFBBB6-BEFE-47AD-AFF7-35641A396448}"/>
                      </a:ext>
                    </a:extLst>
                  </p:cNvPr>
                  <p:cNvSpPr txBox="1"/>
                  <p:nvPr/>
                </p:nvSpPr>
                <p:spPr>
                  <a:xfrm>
                    <a:off x="4779033" y="1055839"/>
                    <a:ext cx="2498697" cy="83734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∼  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b="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3327F3BF-E2A4-45A7-870D-5E9F61E6B9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79033" y="1055839"/>
                    <a:ext cx="2498697" cy="83734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Прямоугольник 29">
                    <a:extLst>
                      <a:ext uri="{FF2B5EF4-FFF2-40B4-BE49-F238E27FC236}">
                        <a16:creationId xmlns:a16="http://schemas.microsoft.com/office/drawing/2014/main" id="{A76F5726-42D9-4695-9321-D40E415852DD}"/>
                      </a:ext>
                    </a:extLst>
                  </p:cNvPr>
                  <p:cNvSpPr/>
                  <p:nvPr/>
                </p:nvSpPr>
                <p:spPr>
                  <a:xfrm>
                    <a:off x="5093927" y="1116090"/>
                    <a:ext cx="511550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𝑎𝑠𝑦</m:t>
                          </m:r>
                        </m:oMath>
                      </m:oMathPara>
                    </a14:m>
                    <a:endParaRPr lang="ru-RU" sz="1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Прямоугольник 40">
                    <a:extLst>
                      <a:ext uri="{FF2B5EF4-FFF2-40B4-BE49-F238E27FC236}">
                        <a16:creationId xmlns:a16="http://schemas.microsoft.com/office/drawing/2014/main" id="{5216789E-0196-4ED8-A573-91487343162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93927" y="1116090"/>
                    <a:ext cx="511550" cy="307777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Прямоугольник 30">
                    <a:extLst>
                      <a:ext uri="{FF2B5EF4-FFF2-40B4-BE49-F238E27FC236}">
                        <a16:creationId xmlns:a16="http://schemas.microsoft.com/office/drawing/2014/main" id="{59629326-EC8D-438D-9083-68B3477B495B}"/>
                      </a:ext>
                    </a:extLst>
                  </p:cNvPr>
                  <p:cNvSpPr/>
                  <p:nvPr/>
                </p:nvSpPr>
                <p:spPr>
                  <a:xfrm>
                    <a:off x="5148330" y="1563749"/>
                    <a:ext cx="430951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ru-RU" sz="1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Прямоугольник 41">
                    <a:extLst>
                      <a:ext uri="{FF2B5EF4-FFF2-40B4-BE49-F238E27FC236}">
                        <a16:creationId xmlns:a16="http://schemas.microsoft.com/office/drawing/2014/main" id="{74C373CB-C6FE-4EA6-9DC2-897216D152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48330" y="1563749"/>
                    <a:ext cx="430951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06963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7" name="applause.wav"/>
          </p:stSnd>
        </p:sndAc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Z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-критерий для среднего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F66E4172-A736-4EE1-9B3D-93C84328860F}"/>
                  </a:ext>
                </a:extLst>
              </p:cNvPr>
              <p:cNvSpPr/>
              <p:nvPr/>
            </p:nvSpPr>
            <p:spPr>
              <a:xfrm>
                <a:off x="539552" y="692696"/>
                <a:ext cx="2991332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F66E4172-A736-4EE1-9B3D-93C8432886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2991332" cy="600164"/>
              </a:xfrm>
              <a:prstGeom prst="rect">
                <a:avLst/>
              </a:prstGeom>
              <a:blipFill>
                <a:blip r:embed="rId3"/>
                <a:stretch>
                  <a:fillRect l="-4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Объект 5">
                <a:extLst>
                  <a:ext uri="{FF2B5EF4-FFF2-40B4-BE49-F238E27FC236}">
                    <a16:creationId xmlns:a16="http://schemas.microsoft.com/office/drawing/2014/main" id="{0E9264F9-7E95-4A8C-B31A-34EA77BDEF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232696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Объект 5">
                <a:extLst>
                  <a:ext uri="{FF2B5EF4-FFF2-40B4-BE49-F238E27FC236}">
                    <a16:creationId xmlns:a16="http://schemas.microsoft.com/office/drawing/2014/main" id="{0E9264F9-7E95-4A8C-B31A-34EA77BD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1656184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Объект 5">
                <a:extLst>
                  <a:ext uri="{FF2B5EF4-FFF2-40B4-BE49-F238E27FC236}">
                    <a16:creationId xmlns:a16="http://schemas.microsoft.com/office/drawing/2014/main" id="{F274C9A3-65B2-417F-AD52-C4AB248A81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772696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Объект 5">
                <a:extLst>
                  <a:ext uri="{FF2B5EF4-FFF2-40B4-BE49-F238E27FC236}">
                    <a16:creationId xmlns:a16="http://schemas.microsoft.com/office/drawing/2014/main" id="{F274C9A3-65B2-417F-AD52-C4AB248A8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772696"/>
                <a:ext cx="1656186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861343EE-718A-475C-AD4E-C64366D5AD1E}"/>
              </a:ext>
            </a:extLst>
          </p:cNvPr>
          <p:cNvGrpSpPr/>
          <p:nvPr/>
        </p:nvGrpSpPr>
        <p:grpSpPr>
          <a:xfrm>
            <a:off x="4672475" y="692696"/>
            <a:ext cx="4220005" cy="3195716"/>
            <a:chOff x="4620024" y="404664"/>
            <a:chExt cx="4220005" cy="3195716"/>
          </a:xfrm>
        </p:grpSpPr>
        <p:sp>
          <p:nvSpPr>
            <p:cNvPr id="35" name="Объект 5">
              <a:extLst>
                <a:ext uri="{FF2B5EF4-FFF2-40B4-BE49-F238E27FC236}">
                  <a16:creationId xmlns:a16="http://schemas.microsoft.com/office/drawing/2014/main" id="{DAA5045D-ED96-4D95-83C4-7D33CA086B01}"/>
                </a:ext>
              </a:extLst>
            </p:cNvPr>
            <p:cNvSpPr txBox="1">
              <a:spLocks/>
            </p:cNvSpPr>
            <p:nvPr/>
          </p:nvSpPr>
          <p:spPr>
            <a:xfrm>
              <a:off x="6192916" y="404664"/>
              <a:ext cx="1074221" cy="414180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ЦПТ</a:t>
              </a:r>
              <a:r>
                <a:rPr lang="en-US" sz="2400" b="1" dirty="0">
                  <a:solidFill>
                    <a:srgbClr val="28516A"/>
                  </a:solidFill>
                </a:rPr>
                <a:t>:</a:t>
              </a:r>
              <a:endParaRPr lang="ru-RU" sz="2400" dirty="0">
                <a:solidFill>
                  <a:srgbClr val="28516A"/>
                </a:solidFill>
              </a:endParaRPr>
            </a:p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None/>
              </a:pPr>
              <a:endParaRPr lang="en-US" sz="2400" dirty="0">
                <a:solidFill>
                  <a:srgbClr val="28516A"/>
                </a:solidFill>
              </a:endParaRPr>
            </a:p>
          </p:txBody>
        </p:sp>
        <p:grpSp>
          <p:nvGrpSpPr>
            <p:cNvPr id="36" name="Группа 35">
              <a:extLst>
                <a:ext uri="{FF2B5EF4-FFF2-40B4-BE49-F238E27FC236}">
                  <a16:creationId xmlns:a16="http://schemas.microsoft.com/office/drawing/2014/main" id="{677AD8C5-37B8-4F46-8B67-D79D3A4D93FA}"/>
                </a:ext>
              </a:extLst>
            </p:cNvPr>
            <p:cNvGrpSpPr/>
            <p:nvPr/>
          </p:nvGrpSpPr>
          <p:grpSpPr>
            <a:xfrm>
              <a:off x="5083005" y="2457837"/>
              <a:ext cx="3294042" cy="1142543"/>
              <a:chOff x="5481374" y="2626749"/>
              <a:chExt cx="3294042" cy="11425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Прямоугольник 41">
                    <a:extLst>
                      <a:ext uri="{FF2B5EF4-FFF2-40B4-BE49-F238E27FC236}">
                        <a16:creationId xmlns:a16="http://schemas.microsoft.com/office/drawing/2014/main" id="{D77E7CD9-3EB0-4275-9395-4DC8597DEE7D}"/>
                      </a:ext>
                    </a:extLst>
                  </p:cNvPr>
                  <p:cNvSpPr/>
                  <p:nvPr/>
                </p:nvSpPr>
                <p:spPr>
                  <a:xfrm>
                    <a:off x="5481374" y="2627826"/>
                    <a:ext cx="3294042" cy="1141466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400" i="1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rad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" name="Прямоугольник 42">
                    <a:extLst>
                      <a:ext uri="{FF2B5EF4-FFF2-40B4-BE49-F238E27FC236}">
                        <a16:creationId xmlns:a16="http://schemas.microsoft.com/office/drawing/2014/main" id="{4DBE7FC1-8D17-44E4-B37E-7B38002835D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81374" y="2627826"/>
                    <a:ext cx="3294042" cy="114146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Прямоугольник 42">
                    <a:extLst>
                      <a:ext uri="{FF2B5EF4-FFF2-40B4-BE49-F238E27FC236}">
                        <a16:creationId xmlns:a16="http://schemas.microsoft.com/office/drawing/2014/main" id="{4C387365-7425-4A08-BA76-5453F2504330}"/>
                      </a:ext>
                    </a:extLst>
                  </p:cNvPr>
                  <p:cNvSpPr/>
                  <p:nvPr/>
                </p:nvSpPr>
                <p:spPr>
                  <a:xfrm>
                    <a:off x="7134530" y="3121419"/>
                    <a:ext cx="430951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ru-RU" sz="1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4" name="Прямоугольник 43">
                    <a:extLst>
                      <a:ext uri="{FF2B5EF4-FFF2-40B4-BE49-F238E27FC236}">
                        <a16:creationId xmlns:a16="http://schemas.microsoft.com/office/drawing/2014/main" id="{2A079231-6FFF-4A76-B30A-F5B023C48F0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34530" y="3121419"/>
                    <a:ext cx="430951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Прямоугольник 43">
                    <a:extLst>
                      <a:ext uri="{FF2B5EF4-FFF2-40B4-BE49-F238E27FC236}">
                        <a16:creationId xmlns:a16="http://schemas.microsoft.com/office/drawing/2014/main" id="{F848D9D4-2263-4E4C-99D4-112E0FB5A464}"/>
                      </a:ext>
                    </a:extLst>
                  </p:cNvPr>
                  <p:cNvSpPr/>
                  <p:nvPr/>
                </p:nvSpPr>
                <p:spPr>
                  <a:xfrm>
                    <a:off x="7074027" y="2626749"/>
                    <a:ext cx="511550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𝑎𝑠𝑦</m:t>
                          </m:r>
                        </m:oMath>
                      </m:oMathPara>
                    </a14:m>
                    <a:endParaRPr lang="ru-RU" sz="1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Прямоугольник 44">
                    <a:extLst>
                      <a:ext uri="{FF2B5EF4-FFF2-40B4-BE49-F238E27FC236}">
                        <a16:creationId xmlns:a16="http://schemas.microsoft.com/office/drawing/2014/main" id="{2EB8D092-7E4F-43C6-BC13-6D696ADB0D4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74027" y="2626749"/>
                    <a:ext cx="511550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7" name="Группа 36">
              <a:extLst>
                <a:ext uri="{FF2B5EF4-FFF2-40B4-BE49-F238E27FC236}">
                  <a16:creationId xmlns:a16="http://schemas.microsoft.com/office/drawing/2014/main" id="{32C0846B-598D-4F36-AD58-079B9DB3F520}"/>
                </a:ext>
              </a:extLst>
            </p:cNvPr>
            <p:cNvGrpSpPr/>
            <p:nvPr/>
          </p:nvGrpSpPr>
          <p:grpSpPr>
            <a:xfrm>
              <a:off x="5480678" y="877301"/>
              <a:ext cx="2498697" cy="837345"/>
              <a:chOff x="4779033" y="1055839"/>
              <a:chExt cx="2498697" cy="83734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5912C4B6-7E8E-4CFE-9CF7-E2A9E44F4B88}"/>
                      </a:ext>
                    </a:extLst>
                  </p:cNvPr>
                  <p:cNvSpPr txBox="1"/>
                  <p:nvPr/>
                </p:nvSpPr>
                <p:spPr>
                  <a:xfrm>
                    <a:off x="4779033" y="1055839"/>
                    <a:ext cx="2498697" cy="83734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∼  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b="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3327F3BF-E2A4-45A7-870D-5E9F61E6B9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79033" y="1055839"/>
                    <a:ext cx="2498697" cy="83734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Прямоугольник 39">
                    <a:extLst>
                      <a:ext uri="{FF2B5EF4-FFF2-40B4-BE49-F238E27FC236}">
                        <a16:creationId xmlns:a16="http://schemas.microsoft.com/office/drawing/2014/main" id="{A6E51D7B-5169-4114-B996-0D13247EFD6E}"/>
                      </a:ext>
                    </a:extLst>
                  </p:cNvPr>
                  <p:cNvSpPr/>
                  <p:nvPr/>
                </p:nvSpPr>
                <p:spPr>
                  <a:xfrm>
                    <a:off x="5093927" y="1116090"/>
                    <a:ext cx="511550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𝑎𝑠𝑦</m:t>
                          </m:r>
                        </m:oMath>
                      </m:oMathPara>
                    </a14:m>
                    <a:endParaRPr lang="ru-RU" sz="1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Прямоугольник 40">
                    <a:extLst>
                      <a:ext uri="{FF2B5EF4-FFF2-40B4-BE49-F238E27FC236}">
                        <a16:creationId xmlns:a16="http://schemas.microsoft.com/office/drawing/2014/main" id="{5216789E-0196-4ED8-A573-91487343162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93927" y="1116090"/>
                    <a:ext cx="511550" cy="307777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Прямоугольник 40">
                    <a:extLst>
                      <a:ext uri="{FF2B5EF4-FFF2-40B4-BE49-F238E27FC236}">
                        <a16:creationId xmlns:a16="http://schemas.microsoft.com/office/drawing/2014/main" id="{77F8695D-3950-45DE-B3CF-81C605FF98CE}"/>
                      </a:ext>
                    </a:extLst>
                  </p:cNvPr>
                  <p:cNvSpPr/>
                  <p:nvPr/>
                </p:nvSpPr>
                <p:spPr>
                  <a:xfrm>
                    <a:off x="5148330" y="1563749"/>
                    <a:ext cx="430951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ru-RU" sz="1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Прямоугольник 41">
                    <a:extLst>
                      <a:ext uri="{FF2B5EF4-FFF2-40B4-BE49-F238E27FC236}">
                        <a16:creationId xmlns:a16="http://schemas.microsoft.com/office/drawing/2014/main" id="{74C373CB-C6FE-4EA6-9DC2-897216D152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48330" y="1563749"/>
                    <a:ext cx="430951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8" name="Объект 5">
              <a:extLst>
                <a:ext uri="{FF2B5EF4-FFF2-40B4-BE49-F238E27FC236}">
                  <a16:creationId xmlns:a16="http://schemas.microsoft.com/office/drawing/2014/main" id="{013FD6A3-1867-4038-A126-AAE98AC0C1F9}"/>
                </a:ext>
              </a:extLst>
            </p:cNvPr>
            <p:cNvSpPr txBox="1">
              <a:spLocks/>
            </p:cNvSpPr>
            <p:nvPr/>
          </p:nvSpPr>
          <p:spPr>
            <a:xfrm>
              <a:off x="4620024" y="1918386"/>
              <a:ext cx="4220005" cy="455942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Критерий для проверки</a:t>
              </a:r>
              <a:r>
                <a:rPr lang="en-US" sz="2400" b="1" dirty="0">
                  <a:solidFill>
                    <a:srgbClr val="28516A"/>
                  </a:solidFill>
                </a:rPr>
                <a:t>:</a:t>
              </a:r>
              <a:endParaRPr lang="ru-RU" sz="2400" dirty="0">
                <a:solidFill>
                  <a:srgbClr val="28516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158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7" name="applause.wav"/>
          </p:stSnd>
        </p:sndAc>
      </p:transition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Z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-критерий для среднего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959CF1CD-BE6B-41CA-B8A0-BC895CD1FC12}"/>
                  </a:ext>
                </a:extLst>
              </p:cNvPr>
              <p:cNvSpPr/>
              <p:nvPr/>
            </p:nvSpPr>
            <p:spPr>
              <a:xfrm>
                <a:off x="539552" y="692696"/>
                <a:ext cx="2991332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959CF1CD-BE6B-41CA-B8A0-BC895CD1FC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2991332" cy="600164"/>
              </a:xfrm>
              <a:prstGeom prst="rect">
                <a:avLst/>
              </a:prstGeom>
              <a:blipFill>
                <a:blip r:embed="rId3"/>
                <a:stretch>
                  <a:fillRect l="-4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Объект 5">
                <a:extLst>
                  <a:ext uri="{FF2B5EF4-FFF2-40B4-BE49-F238E27FC236}">
                    <a16:creationId xmlns:a16="http://schemas.microsoft.com/office/drawing/2014/main" id="{076A6CC7-74E7-4FF7-AFEB-4F9EFC29F9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232696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0" name="Объект 5">
                <a:extLst>
                  <a:ext uri="{FF2B5EF4-FFF2-40B4-BE49-F238E27FC236}">
                    <a16:creationId xmlns:a16="http://schemas.microsoft.com/office/drawing/2014/main" id="{076A6CC7-74E7-4FF7-AFEB-4F9EFC29F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1656184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Объект 5">
                <a:extLst>
                  <a:ext uri="{FF2B5EF4-FFF2-40B4-BE49-F238E27FC236}">
                    <a16:creationId xmlns:a16="http://schemas.microsoft.com/office/drawing/2014/main" id="{385E7817-4119-451D-BFE8-458B5F9D8F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772696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Объект 5">
                <a:extLst>
                  <a:ext uri="{FF2B5EF4-FFF2-40B4-BE49-F238E27FC236}">
                    <a16:creationId xmlns:a16="http://schemas.microsoft.com/office/drawing/2014/main" id="{385E7817-4119-451D-BFE8-458B5F9D8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772696"/>
                <a:ext cx="1656186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BE7B3612-A80E-4FAB-8BF9-686D5E6A3E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593" y="4565228"/>
            <a:ext cx="3632200" cy="181610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941C80D8-26E1-486F-ADD1-EBA7474787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652" y="2675004"/>
            <a:ext cx="3632200" cy="1816100"/>
          </a:xfrm>
          <a:prstGeom prst="rect">
            <a:avLst/>
          </a:prstGeom>
        </p:spPr>
      </p:pic>
      <p:pic>
        <p:nvPicPr>
          <p:cNvPr id="38" name="Рисунок 37" descr="флажок установлен">
            <a:extLst>
              <a:ext uri="{FF2B5EF4-FFF2-40B4-BE49-F238E27FC236}">
                <a16:creationId xmlns:a16="http://schemas.microsoft.com/office/drawing/2014/main" id="{B8E92293-AC4E-4934-9156-2C8822C2899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7504" y="4170784"/>
            <a:ext cx="914400" cy="914400"/>
          </a:xfrm>
          <a:prstGeom prst="rect">
            <a:avLst/>
          </a:prstGeom>
        </p:spPr>
      </p:pic>
      <p:pic>
        <p:nvPicPr>
          <p:cNvPr id="39" name="Рисунок 38" descr="Флажок с крестиком">
            <a:extLst>
              <a:ext uri="{FF2B5EF4-FFF2-40B4-BE49-F238E27FC236}">
                <a16:creationId xmlns:a16="http://schemas.microsoft.com/office/drawing/2014/main" id="{652532C6-8453-464C-AD1A-12FE604BA0C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07504" y="2284504"/>
            <a:ext cx="914400" cy="914400"/>
          </a:xfrm>
          <a:prstGeom prst="rect">
            <a:avLst/>
          </a:prstGeom>
        </p:spPr>
      </p:pic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514A58BF-31CE-4ED2-8E96-5EF367092BAE}"/>
              </a:ext>
            </a:extLst>
          </p:cNvPr>
          <p:cNvGrpSpPr/>
          <p:nvPr/>
        </p:nvGrpSpPr>
        <p:grpSpPr>
          <a:xfrm>
            <a:off x="4672475" y="692696"/>
            <a:ext cx="4220005" cy="3195716"/>
            <a:chOff x="4620024" y="404664"/>
            <a:chExt cx="4220005" cy="3195716"/>
          </a:xfrm>
        </p:grpSpPr>
        <p:sp>
          <p:nvSpPr>
            <p:cNvPr id="41" name="Объект 5">
              <a:extLst>
                <a:ext uri="{FF2B5EF4-FFF2-40B4-BE49-F238E27FC236}">
                  <a16:creationId xmlns:a16="http://schemas.microsoft.com/office/drawing/2014/main" id="{2F40705D-3112-4447-A8CD-C27FE81E1413}"/>
                </a:ext>
              </a:extLst>
            </p:cNvPr>
            <p:cNvSpPr txBox="1">
              <a:spLocks/>
            </p:cNvSpPr>
            <p:nvPr/>
          </p:nvSpPr>
          <p:spPr>
            <a:xfrm>
              <a:off x="6192916" y="404664"/>
              <a:ext cx="1074221" cy="414180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ЦПТ</a:t>
              </a:r>
              <a:r>
                <a:rPr lang="en-US" sz="2400" b="1" dirty="0">
                  <a:solidFill>
                    <a:srgbClr val="28516A"/>
                  </a:solidFill>
                </a:rPr>
                <a:t>:</a:t>
              </a:r>
              <a:endParaRPr lang="ru-RU" sz="2400" dirty="0">
                <a:solidFill>
                  <a:srgbClr val="28516A"/>
                </a:solidFill>
              </a:endParaRPr>
            </a:p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None/>
              </a:pPr>
              <a:endParaRPr lang="en-US" sz="2400" dirty="0">
                <a:solidFill>
                  <a:srgbClr val="28516A"/>
                </a:solidFill>
              </a:endParaRPr>
            </a:p>
          </p:txBody>
        </p:sp>
        <p:grpSp>
          <p:nvGrpSpPr>
            <p:cNvPr id="42" name="Группа 41">
              <a:extLst>
                <a:ext uri="{FF2B5EF4-FFF2-40B4-BE49-F238E27FC236}">
                  <a16:creationId xmlns:a16="http://schemas.microsoft.com/office/drawing/2014/main" id="{942A4320-DE3D-4F70-A002-82C9D5E282BD}"/>
                </a:ext>
              </a:extLst>
            </p:cNvPr>
            <p:cNvGrpSpPr/>
            <p:nvPr/>
          </p:nvGrpSpPr>
          <p:grpSpPr>
            <a:xfrm>
              <a:off x="5083005" y="2457837"/>
              <a:ext cx="3294042" cy="1142543"/>
              <a:chOff x="5481374" y="2626749"/>
              <a:chExt cx="3294042" cy="11425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Прямоугольник 53">
                    <a:extLst>
                      <a:ext uri="{FF2B5EF4-FFF2-40B4-BE49-F238E27FC236}">
                        <a16:creationId xmlns:a16="http://schemas.microsoft.com/office/drawing/2014/main" id="{700E8335-A017-4265-9BDE-054044C42B07}"/>
                      </a:ext>
                    </a:extLst>
                  </p:cNvPr>
                  <p:cNvSpPr/>
                  <p:nvPr/>
                </p:nvSpPr>
                <p:spPr>
                  <a:xfrm>
                    <a:off x="5481374" y="2627826"/>
                    <a:ext cx="3294042" cy="1141466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400" i="1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rad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" name="Прямоугольник 42">
                    <a:extLst>
                      <a:ext uri="{FF2B5EF4-FFF2-40B4-BE49-F238E27FC236}">
                        <a16:creationId xmlns:a16="http://schemas.microsoft.com/office/drawing/2014/main" id="{4DBE7FC1-8D17-44E4-B37E-7B38002835D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81374" y="2627826"/>
                    <a:ext cx="3294042" cy="114146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Прямоугольник 54">
                    <a:extLst>
                      <a:ext uri="{FF2B5EF4-FFF2-40B4-BE49-F238E27FC236}">
                        <a16:creationId xmlns:a16="http://schemas.microsoft.com/office/drawing/2014/main" id="{603F09D5-A84F-46F1-B669-175C14147ABD}"/>
                      </a:ext>
                    </a:extLst>
                  </p:cNvPr>
                  <p:cNvSpPr/>
                  <p:nvPr/>
                </p:nvSpPr>
                <p:spPr>
                  <a:xfrm>
                    <a:off x="7134530" y="3121419"/>
                    <a:ext cx="430951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ru-RU" sz="1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4" name="Прямоугольник 43">
                    <a:extLst>
                      <a:ext uri="{FF2B5EF4-FFF2-40B4-BE49-F238E27FC236}">
                        <a16:creationId xmlns:a16="http://schemas.microsoft.com/office/drawing/2014/main" id="{2A079231-6FFF-4A76-B30A-F5B023C48F0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34530" y="3121419"/>
                    <a:ext cx="430951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Прямоугольник 55">
                    <a:extLst>
                      <a:ext uri="{FF2B5EF4-FFF2-40B4-BE49-F238E27FC236}">
                        <a16:creationId xmlns:a16="http://schemas.microsoft.com/office/drawing/2014/main" id="{5DF3EC03-CA5C-4710-8E9B-531B8C39DAC4}"/>
                      </a:ext>
                    </a:extLst>
                  </p:cNvPr>
                  <p:cNvSpPr/>
                  <p:nvPr/>
                </p:nvSpPr>
                <p:spPr>
                  <a:xfrm>
                    <a:off x="7074027" y="2626749"/>
                    <a:ext cx="511550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𝑎𝑠𝑦</m:t>
                          </m:r>
                        </m:oMath>
                      </m:oMathPara>
                    </a14:m>
                    <a:endParaRPr lang="ru-RU" sz="1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Прямоугольник 44">
                    <a:extLst>
                      <a:ext uri="{FF2B5EF4-FFF2-40B4-BE49-F238E27FC236}">
                        <a16:creationId xmlns:a16="http://schemas.microsoft.com/office/drawing/2014/main" id="{2EB8D092-7E4F-43C6-BC13-6D696ADB0D4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74027" y="2626749"/>
                    <a:ext cx="511550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3" name="Группа 42">
              <a:extLst>
                <a:ext uri="{FF2B5EF4-FFF2-40B4-BE49-F238E27FC236}">
                  <a16:creationId xmlns:a16="http://schemas.microsoft.com/office/drawing/2014/main" id="{D723A597-D7BE-4BCA-9B43-13CBC76F93C2}"/>
                </a:ext>
              </a:extLst>
            </p:cNvPr>
            <p:cNvGrpSpPr/>
            <p:nvPr/>
          </p:nvGrpSpPr>
          <p:grpSpPr>
            <a:xfrm>
              <a:off x="5480678" y="877301"/>
              <a:ext cx="2498697" cy="837345"/>
              <a:chOff x="4779033" y="1055839"/>
              <a:chExt cx="2498697" cy="83734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0DF39D01-2B3A-4201-B881-75A2DE3CA80A}"/>
                      </a:ext>
                    </a:extLst>
                  </p:cNvPr>
                  <p:cNvSpPr txBox="1"/>
                  <p:nvPr/>
                </p:nvSpPr>
                <p:spPr>
                  <a:xfrm>
                    <a:off x="4779033" y="1055839"/>
                    <a:ext cx="2498697" cy="83734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∼  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b="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3327F3BF-E2A4-45A7-870D-5E9F61E6B9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79033" y="1055839"/>
                    <a:ext cx="2498697" cy="83734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Прямоугольник 51">
                    <a:extLst>
                      <a:ext uri="{FF2B5EF4-FFF2-40B4-BE49-F238E27FC236}">
                        <a16:creationId xmlns:a16="http://schemas.microsoft.com/office/drawing/2014/main" id="{CA5FC0A3-4B80-450D-BAF4-DE4FB30CB65B}"/>
                      </a:ext>
                    </a:extLst>
                  </p:cNvPr>
                  <p:cNvSpPr/>
                  <p:nvPr/>
                </p:nvSpPr>
                <p:spPr>
                  <a:xfrm>
                    <a:off x="5093927" y="1116090"/>
                    <a:ext cx="511550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𝑎𝑠𝑦</m:t>
                          </m:r>
                        </m:oMath>
                      </m:oMathPara>
                    </a14:m>
                    <a:endParaRPr lang="ru-RU" sz="1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Прямоугольник 40">
                    <a:extLst>
                      <a:ext uri="{FF2B5EF4-FFF2-40B4-BE49-F238E27FC236}">
                        <a16:creationId xmlns:a16="http://schemas.microsoft.com/office/drawing/2014/main" id="{5216789E-0196-4ED8-A573-91487343162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93927" y="1116090"/>
                    <a:ext cx="511550" cy="307777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Прямоугольник 52">
                    <a:extLst>
                      <a:ext uri="{FF2B5EF4-FFF2-40B4-BE49-F238E27FC236}">
                        <a16:creationId xmlns:a16="http://schemas.microsoft.com/office/drawing/2014/main" id="{9DFA327E-0A59-4FE7-B22C-8CA94545F8F6}"/>
                      </a:ext>
                    </a:extLst>
                  </p:cNvPr>
                  <p:cNvSpPr/>
                  <p:nvPr/>
                </p:nvSpPr>
                <p:spPr>
                  <a:xfrm>
                    <a:off x="5148330" y="1563749"/>
                    <a:ext cx="430951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ru-RU" sz="1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Прямоугольник 41">
                    <a:extLst>
                      <a:ext uri="{FF2B5EF4-FFF2-40B4-BE49-F238E27FC236}">
                        <a16:creationId xmlns:a16="http://schemas.microsoft.com/office/drawing/2014/main" id="{74C373CB-C6FE-4EA6-9DC2-897216D152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48330" y="1563749"/>
                    <a:ext cx="430951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4" name="Объект 5">
              <a:extLst>
                <a:ext uri="{FF2B5EF4-FFF2-40B4-BE49-F238E27FC236}">
                  <a16:creationId xmlns:a16="http://schemas.microsoft.com/office/drawing/2014/main" id="{E9764DA4-40F6-455C-87D8-A45D9A7AD5BA}"/>
                </a:ext>
              </a:extLst>
            </p:cNvPr>
            <p:cNvSpPr txBox="1">
              <a:spLocks/>
            </p:cNvSpPr>
            <p:nvPr/>
          </p:nvSpPr>
          <p:spPr>
            <a:xfrm>
              <a:off x="4620024" y="1918386"/>
              <a:ext cx="4220005" cy="455942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Критерий для проверки</a:t>
              </a:r>
              <a:r>
                <a:rPr lang="en-US" sz="2400" b="1" dirty="0">
                  <a:solidFill>
                    <a:srgbClr val="28516A"/>
                  </a:solidFill>
                </a:rPr>
                <a:t>:</a:t>
              </a:r>
              <a:endParaRPr lang="ru-RU" sz="2400" dirty="0">
                <a:solidFill>
                  <a:srgbClr val="28516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753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7" name="applause.wav"/>
          </p:stSnd>
        </p:sndAc>
      </p:transition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Z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-критерий для среднего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7CD0D99-518C-8B4B-BC04-74D7D7EA23D7}"/>
                  </a:ext>
                </a:extLst>
              </p:cNvPr>
              <p:cNvSpPr/>
              <p:nvPr/>
            </p:nvSpPr>
            <p:spPr>
              <a:xfrm>
                <a:off x="539552" y="692696"/>
                <a:ext cx="2991332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7CD0D99-518C-8B4B-BC04-74D7D7EA23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2991332" cy="600164"/>
              </a:xfrm>
              <a:prstGeom prst="rect">
                <a:avLst/>
              </a:prstGeom>
              <a:blipFill>
                <a:blip r:embed="rId3"/>
                <a:stretch>
                  <a:fillRect l="-4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16594B5D-36D9-5749-A0AB-7C07813629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232696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16594B5D-36D9-5749-A0AB-7C0781362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1656184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Объект 5">
                <a:extLst>
                  <a:ext uri="{FF2B5EF4-FFF2-40B4-BE49-F238E27FC236}">
                    <a16:creationId xmlns:a16="http://schemas.microsoft.com/office/drawing/2014/main" id="{137CED73-0303-974E-8E20-4A617AF9E7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772696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Объект 5">
                <a:extLst>
                  <a:ext uri="{FF2B5EF4-FFF2-40B4-BE49-F238E27FC236}">
                    <a16:creationId xmlns:a16="http://schemas.microsoft.com/office/drawing/2014/main" id="{137CED73-0303-974E-8E20-4A617AF9E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772696"/>
                <a:ext cx="1656186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BE40E3-FD13-4343-9E2D-9DCDE04A4D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593" y="4565228"/>
            <a:ext cx="3632200" cy="18161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FCDFB7F-35B9-914E-925E-81B4FE7A3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652" y="2675004"/>
            <a:ext cx="3632200" cy="1816100"/>
          </a:xfrm>
          <a:prstGeom prst="rect">
            <a:avLst/>
          </a:prstGeom>
        </p:spPr>
      </p:pic>
      <p:sp>
        <p:nvSpPr>
          <p:cNvPr id="33" name="Rectangle">
            <a:extLst>
              <a:ext uri="{FF2B5EF4-FFF2-40B4-BE49-F238E27FC236}">
                <a16:creationId xmlns:a16="http://schemas.microsoft.com/office/drawing/2014/main" id="{AC295CD4-9B34-A34A-9974-9FED257F0EF3}"/>
              </a:ext>
            </a:extLst>
          </p:cNvPr>
          <p:cNvSpPr/>
          <p:nvPr/>
        </p:nvSpPr>
        <p:spPr>
          <a:xfrm>
            <a:off x="4354474" y="4627984"/>
            <a:ext cx="4538006" cy="1717810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B0ECAB-BCE7-554A-B030-16D0FD0F8E5D}"/>
              </a:ext>
            </a:extLst>
          </p:cNvPr>
          <p:cNvSpPr txBox="1"/>
          <p:nvPr/>
        </p:nvSpPr>
        <p:spPr>
          <a:xfrm>
            <a:off x="5010081" y="4702059"/>
            <a:ext cx="3882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Критерий </a:t>
            </a:r>
            <a:br>
              <a:rPr lang="ru-RU" sz="2400" dirty="0">
                <a:solidFill>
                  <a:srgbClr val="C0504D"/>
                </a:solidFill>
              </a:rPr>
            </a:br>
            <a:r>
              <a:rPr lang="ru-RU" sz="2400" dirty="0">
                <a:solidFill>
                  <a:srgbClr val="C0504D"/>
                </a:solidFill>
              </a:rPr>
              <a:t>асимптотический</a:t>
            </a:r>
            <a:r>
              <a:rPr lang="en-US" sz="2400" dirty="0">
                <a:solidFill>
                  <a:srgbClr val="C0504D"/>
                </a:solidFill>
              </a:rPr>
              <a:t>, </a:t>
            </a:r>
            <a:r>
              <a:rPr lang="ru-RU" sz="2400" dirty="0">
                <a:solidFill>
                  <a:srgbClr val="C0504D"/>
                </a:solidFill>
              </a:rPr>
              <a:t>т</a:t>
            </a:r>
            <a:r>
              <a:rPr lang="en-US" sz="2400" dirty="0">
                <a:solidFill>
                  <a:srgbClr val="C0504D"/>
                </a:solidFill>
              </a:rPr>
              <a:t>.</a:t>
            </a:r>
            <a:r>
              <a:rPr lang="ru-RU" sz="2400" dirty="0">
                <a:solidFill>
                  <a:srgbClr val="C0504D"/>
                </a:solidFill>
              </a:rPr>
              <a:t>к</a:t>
            </a:r>
            <a:r>
              <a:rPr lang="en-US" sz="2400" dirty="0">
                <a:solidFill>
                  <a:srgbClr val="C0504D"/>
                </a:solidFill>
              </a:rPr>
              <a:t>.</a:t>
            </a:r>
            <a:r>
              <a:rPr lang="ru-RU" sz="2400" dirty="0">
                <a:solidFill>
                  <a:srgbClr val="C0504D"/>
                </a:solidFill>
              </a:rPr>
              <a:t> использует ЦПТ</a:t>
            </a:r>
            <a:r>
              <a:rPr lang="en-US" sz="2400" dirty="0">
                <a:solidFill>
                  <a:srgbClr val="C0504D"/>
                </a:solidFill>
              </a:rPr>
              <a:t>,</a:t>
            </a:r>
            <a:r>
              <a:rPr lang="ru-RU" sz="2400" dirty="0">
                <a:solidFill>
                  <a:srgbClr val="C0504D"/>
                </a:solidFill>
              </a:rPr>
              <a:t> применим для любых средних</a:t>
            </a:r>
          </a:p>
        </p:txBody>
      </p:sp>
      <p:sp>
        <p:nvSpPr>
          <p:cNvPr id="35" name="Shape">
            <a:extLst>
              <a:ext uri="{FF2B5EF4-FFF2-40B4-BE49-F238E27FC236}">
                <a16:creationId xmlns:a16="http://schemas.microsoft.com/office/drawing/2014/main" id="{FB9D1EC5-A64F-7E4D-9F01-BD700CFF527C}"/>
              </a:ext>
            </a:extLst>
          </p:cNvPr>
          <p:cNvSpPr/>
          <p:nvPr/>
        </p:nvSpPr>
        <p:spPr>
          <a:xfrm>
            <a:off x="4572032" y="4795003"/>
            <a:ext cx="288000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pic>
        <p:nvPicPr>
          <p:cNvPr id="26" name="Рисунок 25" descr="флажок установлен">
            <a:extLst>
              <a:ext uri="{FF2B5EF4-FFF2-40B4-BE49-F238E27FC236}">
                <a16:creationId xmlns:a16="http://schemas.microsoft.com/office/drawing/2014/main" id="{76D09E08-7AD0-492D-9390-EA629A72477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7504" y="4170784"/>
            <a:ext cx="914400" cy="914400"/>
          </a:xfrm>
          <a:prstGeom prst="rect">
            <a:avLst/>
          </a:prstGeom>
        </p:spPr>
      </p:pic>
      <p:pic>
        <p:nvPicPr>
          <p:cNvPr id="30" name="Рисунок 29" descr="Флажок с крестиком">
            <a:extLst>
              <a:ext uri="{FF2B5EF4-FFF2-40B4-BE49-F238E27FC236}">
                <a16:creationId xmlns:a16="http://schemas.microsoft.com/office/drawing/2014/main" id="{DECBA10A-373B-4024-8EF4-64CB01A2F00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07504" y="2284504"/>
            <a:ext cx="914400" cy="914400"/>
          </a:xfrm>
          <a:prstGeom prst="rect">
            <a:avLst/>
          </a:prstGeom>
        </p:spPr>
      </p:pic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3D518947-B99E-4963-A28A-3B6417F3E7A7}"/>
              </a:ext>
            </a:extLst>
          </p:cNvPr>
          <p:cNvGrpSpPr/>
          <p:nvPr/>
        </p:nvGrpSpPr>
        <p:grpSpPr>
          <a:xfrm>
            <a:off x="4672475" y="692696"/>
            <a:ext cx="4220005" cy="3195716"/>
            <a:chOff x="4620024" y="404664"/>
            <a:chExt cx="4220005" cy="3195716"/>
          </a:xfrm>
        </p:grpSpPr>
        <p:sp>
          <p:nvSpPr>
            <p:cNvPr id="36" name="Объект 5">
              <a:extLst>
                <a:ext uri="{FF2B5EF4-FFF2-40B4-BE49-F238E27FC236}">
                  <a16:creationId xmlns:a16="http://schemas.microsoft.com/office/drawing/2014/main" id="{1DF91D3C-B740-47ED-9885-E2352B6E53BF}"/>
                </a:ext>
              </a:extLst>
            </p:cNvPr>
            <p:cNvSpPr txBox="1">
              <a:spLocks/>
            </p:cNvSpPr>
            <p:nvPr/>
          </p:nvSpPr>
          <p:spPr>
            <a:xfrm>
              <a:off x="6192916" y="404664"/>
              <a:ext cx="1074221" cy="414180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ЦПТ</a:t>
              </a:r>
              <a:r>
                <a:rPr lang="en-US" sz="2400" b="1" dirty="0">
                  <a:solidFill>
                    <a:srgbClr val="28516A"/>
                  </a:solidFill>
                </a:rPr>
                <a:t>:</a:t>
              </a:r>
              <a:endParaRPr lang="ru-RU" sz="2400" dirty="0">
                <a:solidFill>
                  <a:srgbClr val="28516A"/>
                </a:solidFill>
              </a:endParaRPr>
            </a:p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None/>
              </a:pPr>
              <a:endParaRPr lang="en-US" sz="2400" dirty="0">
                <a:solidFill>
                  <a:srgbClr val="28516A"/>
                </a:solidFill>
              </a:endParaRPr>
            </a:p>
          </p:txBody>
        </p:sp>
        <p:grpSp>
          <p:nvGrpSpPr>
            <p:cNvPr id="37" name="Группа 36">
              <a:extLst>
                <a:ext uri="{FF2B5EF4-FFF2-40B4-BE49-F238E27FC236}">
                  <a16:creationId xmlns:a16="http://schemas.microsoft.com/office/drawing/2014/main" id="{2B335DB6-57B4-4111-9F02-B613779CD7A2}"/>
                </a:ext>
              </a:extLst>
            </p:cNvPr>
            <p:cNvGrpSpPr/>
            <p:nvPr/>
          </p:nvGrpSpPr>
          <p:grpSpPr>
            <a:xfrm>
              <a:off x="5083005" y="2457837"/>
              <a:ext cx="3294042" cy="1142543"/>
              <a:chOff x="5481374" y="2626749"/>
              <a:chExt cx="3294042" cy="11425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Прямоугольник 42">
                    <a:extLst>
                      <a:ext uri="{FF2B5EF4-FFF2-40B4-BE49-F238E27FC236}">
                        <a16:creationId xmlns:a16="http://schemas.microsoft.com/office/drawing/2014/main" id="{4DBE7FC1-8D17-44E4-B37E-7B38002835D6}"/>
                      </a:ext>
                    </a:extLst>
                  </p:cNvPr>
                  <p:cNvSpPr/>
                  <p:nvPr/>
                </p:nvSpPr>
                <p:spPr>
                  <a:xfrm>
                    <a:off x="5481374" y="2627826"/>
                    <a:ext cx="3294042" cy="1141466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400" i="1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rad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" name="Прямоугольник 42">
                    <a:extLst>
                      <a:ext uri="{FF2B5EF4-FFF2-40B4-BE49-F238E27FC236}">
                        <a16:creationId xmlns:a16="http://schemas.microsoft.com/office/drawing/2014/main" id="{4DBE7FC1-8D17-44E4-B37E-7B38002835D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81374" y="2627826"/>
                    <a:ext cx="3294042" cy="114146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Прямоугольник 43">
                    <a:extLst>
                      <a:ext uri="{FF2B5EF4-FFF2-40B4-BE49-F238E27FC236}">
                        <a16:creationId xmlns:a16="http://schemas.microsoft.com/office/drawing/2014/main" id="{2A079231-6FFF-4A76-B30A-F5B023C48F0D}"/>
                      </a:ext>
                    </a:extLst>
                  </p:cNvPr>
                  <p:cNvSpPr/>
                  <p:nvPr/>
                </p:nvSpPr>
                <p:spPr>
                  <a:xfrm>
                    <a:off x="7134530" y="3121419"/>
                    <a:ext cx="430951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ru-RU" sz="1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4" name="Прямоугольник 43">
                    <a:extLst>
                      <a:ext uri="{FF2B5EF4-FFF2-40B4-BE49-F238E27FC236}">
                        <a16:creationId xmlns:a16="http://schemas.microsoft.com/office/drawing/2014/main" id="{2A079231-6FFF-4A76-B30A-F5B023C48F0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34530" y="3121419"/>
                    <a:ext cx="430951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Прямоугольник 44">
                    <a:extLst>
                      <a:ext uri="{FF2B5EF4-FFF2-40B4-BE49-F238E27FC236}">
                        <a16:creationId xmlns:a16="http://schemas.microsoft.com/office/drawing/2014/main" id="{2EB8D092-7E4F-43C6-BC13-6D696ADB0D40}"/>
                      </a:ext>
                    </a:extLst>
                  </p:cNvPr>
                  <p:cNvSpPr/>
                  <p:nvPr/>
                </p:nvSpPr>
                <p:spPr>
                  <a:xfrm>
                    <a:off x="7074027" y="2626749"/>
                    <a:ext cx="511550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𝑎𝑠𝑦</m:t>
                          </m:r>
                        </m:oMath>
                      </m:oMathPara>
                    </a14:m>
                    <a:endParaRPr lang="ru-RU" sz="1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Прямоугольник 44">
                    <a:extLst>
                      <a:ext uri="{FF2B5EF4-FFF2-40B4-BE49-F238E27FC236}">
                        <a16:creationId xmlns:a16="http://schemas.microsoft.com/office/drawing/2014/main" id="{2EB8D092-7E4F-43C6-BC13-6D696ADB0D4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74027" y="2626749"/>
                    <a:ext cx="511550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8" name="Группа 37">
              <a:extLst>
                <a:ext uri="{FF2B5EF4-FFF2-40B4-BE49-F238E27FC236}">
                  <a16:creationId xmlns:a16="http://schemas.microsoft.com/office/drawing/2014/main" id="{BD5418CC-2C90-4DD7-B8D8-AE4A76F5F847}"/>
                </a:ext>
              </a:extLst>
            </p:cNvPr>
            <p:cNvGrpSpPr/>
            <p:nvPr/>
          </p:nvGrpSpPr>
          <p:grpSpPr>
            <a:xfrm>
              <a:off x="5480678" y="877301"/>
              <a:ext cx="2498697" cy="837345"/>
              <a:chOff x="4779033" y="1055839"/>
              <a:chExt cx="2498697" cy="83734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3327F3BF-E2A4-45A7-870D-5E9F61E6B95F}"/>
                      </a:ext>
                    </a:extLst>
                  </p:cNvPr>
                  <p:cNvSpPr txBox="1"/>
                  <p:nvPr/>
                </p:nvSpPr>
                <p:spPr>
                  <a:xfrm>
                    <a:off x="4779033" y="1055839"/>
                    <a:ext cx="2498697" cy="83734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∼  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b="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3327F3BF-E2A4-45A7-870D-5E9F61E6B9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79033" y="1055839"/>
                    <a:ext cx="2498697" cy="83734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Прямоугольник 40">
                    <a:extLst>
                      <a:ext uri="{FF2B5EF4-FFF2-40B4-BE49-F238E27FC236}">
                        <a16:creationId xmlns:a16="http://schemas.microsoft.com/office/drawing/2014/main" id="{5216789E-0196-4ED8-A573-914873431624}"/>
                      </a:ext>
                    </a:extLst>
                  </p:cNvPr>
                  <p:cNvSpPr/>
                  <p:nvPr/>
                </p:nvSpPr>
                <p:spPr>
                  <a:xfrm>
                    <a:off x="5093927" y="1116090"/>
                    <a:ext cx="511550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𝑎𝑠𝑦</m:t>
                          </m:r>
                        </m:oMath>
                      </m:oMathPara>
                    </a14:m>
                    <a:endParaRPr lang="ru-RU" sz="1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Прямоугольник 40">
                    <a:extLst>
                      <a:ext uri="{FF2B5EF4-FFF2-40B4-BE49-F238E27FC236}">
                        <a16:creationId xmlns:a16="http://schemas.microsoft.com/office/drawing/2014/main" id="{5216789E-0196-4ED8-A573-91487343162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93927" y="1116090"/>
                    <a:ext cx="511550" cy="307777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Прямоугольник 41">
                    <a:extLst>
                      <a:ext uri="{FF2B5EF4-FFF2-40B4-BE49-F238E27FC236}">
                        <a16:creationId xmlns:a16="http://schemas.microsoft.com/office/drawing/2014/main" id="{74C373CB-C6FE-4EA6-9DC2-897216D15282}"/>
                      </a:ext>
                    </a:extLst>
                  </p:cNvPr>
                  <p:cNvSpPr/>
                  <p:nvPr/>
                </p:nvSpPr>
                <p:spPr>
                  <a:xfrm>
                    <a:off x="5148330" y="1563749"/>
                    <a:ext cx="430951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ru-RU" sz="1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Прямоугольник 41">
                    <a:extLst>
                      <a:ext uri="{FF2B5EF4-FFF2-40B4-BE49-F238E27FC236}">
                        <a16:creationId xmlns:a16="http://schemas.microsoft.com/office/drawing/2014/main" id="{74C373CB-C6FE-4EA6-9DC2-897216D152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48330" y="1563749"/>
                    <a:ext cx="430951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9" name="Объект 5">
              <a:extLst>
                <a:ext uri="{FF2B5EF4-FFF2-40B4-BE49-F238E27FC236}">
                  <a16:creationId xmlns:a16="http://schemas.microsoft.com/office/drawing/2014/main" id="{EB8F5FFD-2FAC-4B3B-BA8F-08063FA0CE87}"/>
                </a:ext>
              </a:extLst>
            </p:cNvPr>
            <p:cNvSpPr txBox="1">
              <a:spLocks/>
            </p:cNvSpPr>
            <p:nvPr/>
          </p:nvSpPr>
          <p:spPr>
            <a:xfrm>
              <a:off x="4620024" y="1918386"/>
              <a:ext cx="4220005" cy="455942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Критерий для проверки</a:t>
              </a:r>
              <a:r>
                <a:rPr lang="en-US" sz="2400" b="1" dirty="0">
                  <a:solidFill>
                    <a:srgbClr val="28516A"/>
                  </a:solidFill>
                </a:rPr>
                <a:t>:</a:t>
              </a:r>
              <a:endParaRPr lang="ru-RU" sz="2400" dirty="0">
                <a:solidFill>
                  <a:srgbClr val="28516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948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7" name="applause.wav"/>
          </p:stSnd>
        </p:sndAc>
      </p:transition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05C7BC0F-D732-4621-8B6D-2430BC640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C0504D"/>
                </a:solidFill>
                <a:latin typeface="Myriad Pro" pitchFamily="34" charset="0"/>
                <a:cs typeface="Times New Roman" pitchFamily="18" charset="0"/>
              </a:rPr>
              <a:t>t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-критерий для среднего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BE2FD101-2B71-4EB0-8E0A-AA6FB8670CCC}"/>
                  </a:ext>
                </a:extLst>
              </p:cNvPr>
              <p:cNvSpPr/>
              <p:nvPr/>
            </p:nvSpPr>
            <p:spPr>
              <a:xfrm>
                <a:off x="2249985" y="1803828"/>
                <a:ext cx="2282022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ru-RU" sz="2400" b="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известна</m:t>
                    </m:r>
                  </m:oMath>
                </a14:m>
                <a:r>
                  <a:rPr lang="en-US" sz="2400" dirty="0">
                    <a:solidFill>
                      <a:srgbClr val="C0504D"/>
                    </a:solidFill>
                  </a:rPr>
                  <a:t> </a:t>
                </a:r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BE2FD101-2B71-4EB0-8E0A-AA6FB8670C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985" y="1803828"/>
                <a:ext cx="2282022" cy="369332"/>
              </a:xfrm>
              <a:prstGeom prst="rect">
                <a:avLst/>
              </a:prstGeom>
              <a:blipFill>
                <a:blip r:embed="rId3"/>
                <a:stretch>
                  <a:fillRect l="-32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10">
                <a:extLst>
                  <a:ext uri="{FF2B5EF4-FFF2-40B4-BE49-F238E27FC236}">
                    <a16:creationId xmlns:a16="http://schemas.microsoft.com/office/drawing/2014/main" id="{84FBE269-54D0-471C-939A-235B3B027C8B}"/>
                  </a:ext>
                </a:extLst>
              </p:cNvPr>
              <p:cNvSpPr/>
              <p:nvPr/>
            </p:nvSpPr>
            <p:spPr>
              <a:xfrm>
                <a:off x="539552" y="692696"/>
                <a:ext cx="3205621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ru-RU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54748B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10">
                <a:extLst>
                  <a:ext uri="{FF2B5EF4-FFF2-40B4-BE49-F238E27FC236}">
                    <a16:creationId xmlns:a16="http://schemas.microsoft.com/office/drawing/2014/main" id="{84FBE269-54D0-471C-939A-235B3B027C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3205621" cy="600164"/>
              </a:xfrm>
              <a:prstGeom prst="rect">
                <a:avLst/>
              </a:prstGeom>
              <a:blipFill>
                <a:blip r:embed="rId4"/>
                <a:stretch>
                  <a:fillRect l="-3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Объект 5">
                <a:extLst>
                  <a:ext uri="{FF2B5EF4-FFF2-40B4-BE49-F238E27FC236}">
                    <a16:creationId xmlns:a16="http://schemas.microsoft.com/office/drawing/2014/main" id="{8DC0FFBF-88EE-443D-8A6A-7EC2F984B0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232696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9" name="Объект 5">
                <a:extLst>
                  <a:ext uri="{FF2B5EF4-FFF2-40B4-BE49-F238E27FC236}">
                    <a16:creationId xmlns:a16="http://schemas.microsoft.com/office/drawing/2014/main" id="{8DC0FFBF-88EE-443D-8A6A-7EC2F984B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1656184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Объект 5">
                <a:extLst>
                  <a:ext uri="{FF2B5EF4-FFF2-40B4-BE49-F238E27FC236}">
                    <a16:creationId xmlns:a16="http://schemas.microsoft.com/office/drawing/2014/main" id="{A67043E9-0682-4C43-8C34-CD62AF2DEF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772696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3" name="Объект 5">
                <a:extLst>
                  <a:ext uri="{FF2B5EF4-FFF2-40B4-BE49-F238E27FC236}">
                    <a16:creationId xmlns:a16="http://schemas.microsoft.com/office/drawing/2014/main" id="{A67043E9-0682-4C43-8C34-CD62AF2DE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772696"/>
                <a:ext cx="1656186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Группа 31">
            <a:extLst>
              <a:ext uri="{FF2B5EF4-FFF2-40B4-BE49-F238E27FC236}">
                <a16:creationId xmlns:a16="http://schemas.microsoft.com/office/drawing/2014/main" id="{10B14C7A-3F8F-4D86-B65A-51C038E6A65B}"/>
              </a:ext>
            </a:extLst>
          </p:cNvPr>
          <p:cNvGrpSpPr/>
          <p:nvPr/>
        </p:nvGrpSpPr>
        <p:grpSpPr>
          <a:xfrm>
            <a:off x="4672475" y="692696"/>
            <a:ext cx="4220005" cy="3195716"/>
            <a:chOff x="4620024" y="404664"/>
            <a:chExt cx="4220005" cy="3195716"/>
          </a:xfrm>
        </p:grpSpPr>
        <p:sp>
          <p:nvSpPr>
            <p:cNvPr id="36" name="Объект 5">
              <a:extLst>
                <a:ext uri="{FF2B5EF4-FFF2-40B4-BE49-F238E27FC236}">
                  <a16:creationId xmlns:a16="http://schemas.microsoft.com/office/drawing/2014/main" id="{A9FD433A-824A-4907-9F65-930112E98D56}"/>
                </a:ext>
              </a:extLst>
            </p:cNvPr>
            <p:cNvSpPr txBox="1">
              <a:spLocks/>
            </p:cNvSpPr>
            <p:nvPr/>
          </p:nvSpPr>
          <p:spPr>
            <a:xfrm>
              <a:off x="6192916" y="404664"/>
              <a:ext cx="1074221" cy="414180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ЦПТ</a:t>
              </a:r>
              <a:r>
                <a:rPr lang="en-US" sz="2400" b="1" dirty="0">
                  <a:solidFill>
                    <a:srgbClr val="28516A"/>
                  </a:solidFill>
                </a:rPr>
                <a:t>:</a:t>
              </a:r>
              <a:endParaRPr lang="ru-RU" sz="2400" dirty="0">
                <a:solidFill>
                  <a:srgbClr val="28516A"/>
                </a:solidFill>
              </a:endParaRPr>
            </a:p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None/>
              </a:pPr>
              <a:endParaRPr lang="en-US" sz="2400" dirty="0">
                <a:solidFill>
                  <a:srgbClr val="28516A"/>
                </a:solidFill>
              </a:endParaRPr>
            </a:p>
          </p:txBody>
        </p:sp>
        <p:grpSp>
          <p:nvGrpSpPr>
            <p:cNvPr id="37" name="Группа 36">
              <a:extLst>
                <a:ext uri="{FF2B5EF4-FFF2-40B4-BE49-F238E27FC236}">
                  <a16:creationId xmlns:a16="http://schemas.microsoft.com/office/drawing/2014/main" id="{07E0C9B7-6855-4B3E-8892-449729B0B6F3}"/>
                </a:ext>
              </a:extLst>
            </p:cNvPr>
            <p:cNvGrpSpPr/>
            <p:nvPr/>
          </p:nvGrpSpPr>
          <p:grpSpPr>
            <a:xfrm>
              <a:off x="5083005" y="2457837"/>
              <a:ext cx="3294042" cy="1142543"/>
              <a:chOff x="5481374" y="2626749"/>
              <a:chExt cx="3294042" cy="11425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Прямоугольник 42">
                    <a:extLst>
                      <a:ext uri="{FF2B5EF4-FFF2-40B4-BE49-F238E27FC236}">
                        <a16:creationId xmlns:a16="http://schemas.microsoft.com/office/drawing/2014/main" id="{367790E1-0FE6-4F17-B03A-54ABFA51DF31}"/>
                      </a:ext>
                    </a:extLst>
                  </p:cNvPr>
                  <p:cNvSpPr/>
                  <p:nvPr/>
                </p:nvSpPr>
                <p:spPr>
                  <a:xfrm>
                    <a:off x="5481374" y="2627826"/>
                    <a:ext cx="3294042" cy="1141466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40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400" i="1">
                                                  <a:solidFill>
                                                    <a:srgbClr val="C0504D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rgbClr val="C0504D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rad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3" name="Прямоугольник 42">
                    <a:extLst>
                      <a:ext uri="{FF2B5EF4-FFF2-40B4-BE49-F238E27FC236}">
                        <a16:creationId xmlns:a16="http://schemas.microsoft.com/office/drawing/2014/main" id="{367790E1-0FE6-4F17-B03A-54ABFA51DF3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81374" y="2627826"/>
                    <a:ext cx="3294042" cy="114146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Прямоугольник 43">
                    <a:extLst>
                      <a:ext uri="{FF2B5EF4-FFF2-40B4-BE49-F238E27FC236}">
                        <a16:creationId xmlns:a16="http://schemas.microsoft.com/office/drawing/2014/main" id="{07DB12DA-C274-4BA0-B134-1B8EEA880AD0}"/>
                      </a:ext>
                    </a:extLst>
                  </p:cNvPr>
                  <p:cNvSpPr/>
                  <p:nvPr/>
                </p:nvSpPr>
                <p:spPr>
                  <a:xfrm>
                    <a:off x="7134530" y="3121419"/>
                    <a:ext cx="430951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54748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54748B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54748B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ru-RU" sz="1400" dirty="0">
                      <a:solidFill>
                        <a:srgbClr val="54748B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4" name="Прямоугольник 43">
                    <a:extLst>
                      <a:ext uri="{FF2B5EF4-FFF2-40B4-BE49-F238E27FC236}">
                        <a16:creationId xmlns:a16="http://schemas.microsoft.com/office/drawing/2014/main" id="{2A079231-6FFF-4A76-B30A-F5B023C48F0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34530" y="3121419"/>
                    <a:ext cx="430951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Прямоугольник 44">
                    <a:extLst>
                      <a:ext uri="{FF2B5EF4-FFF2-40B4-BE49-F238E27FC236}">
                        <a16:creationId xmlns:a16="http://schemas.microsoft.com/office/drawing/2014/main" id="{E7D0E2DA-16FC-4F5B-A424-202483F8C380}"/>
                      </a:ext>
                    </a:extLst>
                  </p:cNvPr>
                  <p:cNvSpPr/>
                  <p:nvPr/>
                </p:nvSpPr>
                <p:spPr>
                  <a:xfrm>
                    <a:off x="7074027" y="2626749"/>
                    <a:ext cx="511550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rgbClr val="54748B"/>
                              </a:solidFill>
                              <a:latin typeface="Cambria Math" panose="02040503050406030204" pitchFamily="18" charset="0"/>
                            </a:rPr>
                            <m:t>𝑎𝑠𝑦</m:t>
                          </m:r>
                        </m:oMath>
                      </m:oMathPara>
                    </a14:m>
                    <a:endParaRPr lang="ru-RU" sz="1400" dirty="0">
                      <a:solidFill>
                        <a:srgbClr val="54748B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Прямоугольник 44">
                    <a:extLst>
                      <a:ext uri="{FF2B5EF4-FFF2-40B4-BE49-F238E27FC236}">
                        <a16:creationId xmlns:a16="http://schemas.microsoft.com/office/drawing/2014/main" id="{2EB8D092-7E4F-43C6-BC13-6D696ADB0D4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74027" y="2626749"/>
                    <a:ext cx="511550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8" name="Группа 37">
              <a:extLst>
                <a:ext uri="{FF2B5EF4-FFF2-40B4-BE49-F238E27FC236}">
                  <a16:creationId xmlns:a16="http://schemas.microsoft.com/office/drawing/2014/main" id="{FAD75787-A4D3-4010-BF2D-EB9CEF491B6D}"/>
                </a:ext>
              </a:extLst>
            </p:cNvPr>
            <p:cNvGrpSpPr/>
            <p:nvPr/>
          </p:nvGrpSpPr>
          <p:grpSpPr>
            <a:xfrm>
              <a:off x="5480678" y="877301"/>
              <a:ext cx="2498697" cy="837345"/>
              <a:chOff x="4779033" y="1055839"/>
              <a:chExt cx="2498697" cy="83734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3F7B2E7-7197-4427-ADC0-CF8FF3279738}"/>
                      </a:ext>
                    </a:extLst>
                  </p:cNvPr>
                  <p:cNvSpPr txBox="1"/>
                  <p:nvPr/>
                </p:nvSpPr>
                <p:spPr>
                  <a:xfrm>
                    <a:off x="4779033" y="1055839"/>
                    <a:ext cx="2498697" cy="83734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∼  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b="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3F7B2E7-7197-4427-ADC0-CF8FF32797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79033" y="1055839"/>
                    <a:ext cx="2498697" cy="83734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Прямоугольник 40">
                    <a:extLst>
                      <a:ext uri="{FF2B5EF4-FFF2-40B4-BE49-F238E27FC236}">
                        <a16:creationId xmlns:a16="http://schemas.microsoft.com/office/drawing/2014/main" id="{A09F9FF5-F5B7-4AB6-9675-24D98FC84500}"/>
                      </a:ext>
                    </a:extLst>
                  </p:cNvPr>
                  <p:cNvSpPr/>
                  <p:nvPr/>
                </p:nvSpPr>
                <p:spPr>
                  <a:xfrm>
                    <a:off x="5093927" y="1116090"/>
                    <a:ext cx="511550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rgbClr val="54748B"/>
                              </a:solidFill>
                              <a:latin typeface="Cambria Math" panose="02040503050406030204" pitchFamily="18" charset="0"/>
                            </a:rPr>
                            <m:t>𝑎𝑠𝑦</m:t>
                          </m:r>
                        </m:oMath>
                      </m:oMathPara>
                    </a14:m>
                    <a:endParaRPr lang="ru-RU" sz="1400" dirty="0">
                      <a:solidFill>
                        <a:srgbClr val="54748B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Прямоугольник 40">
                    <a:extLst>
                      <a:ext uri="{FF2B5EF4-FFF2-40B4-BE49-F238E27FC236}">
                        <a16:creationId xmlns:a16="http://schemas.microsoft.com/office/drawing/2014/main" id="{5216789E-0196-4ED8-A573-91487343162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93927" y="1116090"/>
                    <a:ext cx="511550" cy="307777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Прямоугольник 41">
                    <a:extLst>
                      <a:ext uri="{FF2B5EF4-FFF2-40B4-BE49-F238E27FC236}">
                        <a16:creationId xmlns:a16="http://schemas.microsoft.com/office/drawing/2014/main" id="{4D6AAE1E-6E00-4C99-9254-2AB9895A48D6}"/>
                      </a:ext>
                    </a:extLst>
                  </p:cNvPr>
                  <p:cNvSpPr/>
                  <p:nvPr/>
                </p:nvSpPr>
                <p:spPr>
                  <a:xfrm>
                    <a:off x="5148330" y="1563749"/>
                    <a:ext cx="430951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54748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54748B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54748B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ru-RU" sz="1400" dirty="0">
                      <a:solidFill>
                        <a:srgbClr val="54748B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Прямоугольник 41">
                    <a:extLst>
                      <a:ext uri="{FF2B5EF4-FFF2-40B4-BE49-F238E27FC236}">
                        <a16:creationId xmlns:a16="http://schemas.microsoft.com/office/drawing/2014/main" id="{74C373CB-C6FE-4EA6-9DC2-897216D152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48330" y="1563749"/>
                    <a:ext cx="430951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9" name="Объект 5">
              <a:extLst>
                <a:ext uri="{FF2B5EF4-FFF2-40B4-BE49-F238E27FC236}">
                  <a16:creationId xmlns:a16="http://schemas.microsoft.com/office/drawing/2014/main" id="{48A2D0CB-AF11-4009-8DC9-15558A5CA54A}"/>
                </a:ext>
              </a:extLst>
            </p:cNvPr>
            <p:cNvSpPr txBox="1">
              <a:spLocks/>
            </p:cNvSpPr>
            <p:nvPr/>
          </p:nvSpPr>
          <p:spPr>
            <a:xfrm>
              <a:off x="4620024" y="1918386"/>
              <a:ext cx="4220005" cy="455942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Критерий для проверки</a:t>
              </a:r>
              <a:r>
                <a:rPr lang="en-US" sz="2400" b="1" dirty="0">
                  <a:solidFill>
                    <a:srgbClr val="28516A"/>
                  </a:solidFill>
                </a:rPr>
                <a:t>:</a:t>
              </a:r>
              <a:endParaRPr lang="ru-RU" sz="2400" dirty="0">
                <a:solidFill>
                  <a:srgbClr val="28516A"/>
                </a:solidFill>
              </a:endParaRPr>
            </a:p>
          </p:txBody>
        </p:sp>
      </p:grpSp>
      <p:sp>
        <p:nvSpPr>
          <p:cNvPr id="56" name="Cross 2">
            <a:extLst>
              <a:ext uri="{FF2B5EF4-FFF2-40B4-BE49-F238E27FC236}">
                <a16:creationId xmlns:a16="http://schemas.microsoft.com/office/drawing/2014/main" id="{43FD4829-421C-42C3-8E60-58EB548B346E}"/>
              </a:ext>
            </a:extLst>
          </p:cNvPr>
          <p:cNvSpPr/>
          <p:nvPr/>
        </p:nvSpPr>
        <p:spPr>
          <a:xfrm rot="2640026">
            <a:off x="5878327" y="1173971"/>
            <a:ext cx="450941" cy="450941"/>
          </a:xfrm>
          <a:prstGeom prst="plus">
            <a:avLst>
              <a:gd name="adj" fmla="val 44344"/>
            </a:avLst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57" name="Cross 67">
            <a:extLst>
              <a:ext uri="{FF2B5EF4-FFF2-40B4-BE49-F238E27FC236}">
                <a16:creationId xmlns:a16="http://schemas.microsoft.com/office/drawing/2014/main" id="{4F6E480A-7E38-44DB-A04D-741666D18EA1}"/>
              </a:ext>
            </a:extLst>
          </p:cNvPr>
          <p:cNvSpPr/>
          <p:nvPr/>
        </p:nvSpPr>
        <p:spPr>
          <a:xfrm rot="2640026">
            <a:off x="6766601" y="2676199"/>
            <a:ext cx="450941" cy="450941"/>
          </a:xfrm>
          <a:prstGeom prst="plus">
            <a:avLst>
              <a:gd name="adj" fmla="val 44344"/>
            </a:avLst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pic>
        <p:nvPicPr>
          <p:cNvPr id="58" name="Рисунок 2">
            <a:extLst>
              <a:ext uri="{FF2B5EF4-FFF2-40B4-BE49-F238E27FC236}">
                <a16:creationId xmlns:a16="http://schemas.microsoft.com/office/drawing/2014/main" id="{17DFCD97-59CB-4C74-A224-FE5213AB5F8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6593" y="4565228"/>
            <a:ext cx="3632200" cy="1816100"/>
          </a:xfrm>
          <a:prstGeom prst="rect">
            <a:avLst/>
          </a:prstGeom>
        </p:spPr>
      </p:pic>
      <p:pic>
        <p:nvPicPr>
          <p:cNvPr id="59" name="Рисунок 3">
            <a:extLst>
              <a:ext uri="{FF2B5EF4-FFF2-40B4-BE49-F238E27FC236}">
                <a16:creationId xmlns:a16="http://schemas.microsoft.com/office/drawing/2014/main" id="{CAE6968A-424F-41C9-AF6F-C140D635480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3652" y="2675004"/>
            <a:ext cx="3632200" cy="1816100"/>
          </a:xfrm>
          <a:prstGeom prst="rect">
            <a:avLst/>
          </a:prstGeom>
        </p:spPr>
      </p:pic>
      <p:pic>
        <p:nvPicPr>
          <p:cNvPr id="60" name="Рисунок 25" descr="флажок установлен">
            <a:extLst>
              <a:ext uri="{FF2B5EF4-FFF2-40B4-BE49-F238E27FC236}">
                <a16:creationId xmlns:a16="http://schemas.microsoft.com/office/drawing/2014/main" id="{D2F833F9-049F-4BF7-AB0D-FF9993B5454F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107504" y="4170784"/>
            <a:ext cx="914400" cy="914400"/>
          </a:xfrm>
          <a:prstGeom prst="rect">
            <a:avLst/>
          </a:prstGeom>
        </p:spPr>
      </p:pic>
      <p:pic>
        <p:nvPicPr>
          <p:cNvPr id="61" name="Рисунок 29" descr="Флажок с крестиком">
            <a:extLst>
              <a:ext uri="{FF2B5EF4-FFF2-40B4-BE49-F238E27FC236}">
                <a16:creationId xmlns:a16="http://schemas.microsoft.com/office/drawing/2014/main" id="{5C90E003-7393-4538-9EEE-CC6E4CEC9B70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107504" y="22845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96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23" name="applause.wav"/>
          </p:stSnd>
        </p:sndAc>
      </p:transition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C0504D"/>
                </a:solidFill>
                <a:latin typeface="Myriad Pro" pitchFamily="34" charset="0"/>
                <a:cs typeface="Times New Roman" pitchFamily="18" charset="0"/>
              </a:rPr>
              <a:t>t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-критерий для среднего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34BC4A44-4EA2-3043-A021-43D8C0E44926}"/>
                  </a:ext>
                </a:extLst>
              </p:cNvPr>
              <p:cNvSpPr/>
              <p:nvPr/>
            </p:nvSpPr>
            <p:spPr>
              <a:xfrm>
                <a:off x="2249985" y="1803828"/>
                <a:ext cx="2282022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ru-RU" sz="2400" b="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известна</m:t>
                    </m:r>
                  </m:oMath>
                </a14:m>
                <a:r>
                  <a:rPr lang="en-US" sz="2400" dirty="0">
                    <a:solidFill>
                      <a:srgbClr val="C0504D"/>
                    </a:solidFill>
                  </a:rPr>
                  <a:t> </a:t>
                </a:r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34BC4A44-4EA2-3043-A021-43D8C0E449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985" y="1803828"/>
                <a:ext cx="2282022" cy="369332"/>
              </a:xfrm>
              <a:prstGeom prst="rect">
                <a:avLst/>
              </a:prstGeom>
              <a:blipFill>
                <a:blip r:embed="rId3"/>
                <a:stretch>
                  <a:fillRect l="-32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10">
                <a:extLst>
                  <a:ext uri="{FF2B5EF4-FFF2-40B4-BE49-F238E27FC236}">
                    <a16:creationId xmlns:a16="http://schemas.microsoft.com/office/drawing/2014/main" id="{20D986B4-EAAD-DE45-B145-3B7A33D6487F}"/>
                  </a:ext>
                </a:extLst>
              </p:cNvPr>
              <p:cNvSpPr/>
              <p:nvPr/>
            </p:nvSpPr>
            <p:spPr>
              <a:xfrm>
                <a:off x="539552" y="692696"/>
                <a:ext cx="3205621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ru-RU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54748B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10">
                <a:extLst>
                  <a:ext uri="{FF2B5EF4-FFF2-40B4-BE49-F238E27FC236}">
                    <a16:creationId xmlns:a16="http://schemas.microsoft.com/office/drawing/2014/main" id="{20D986B4-EAAD-DE45-B145-3B7A33D648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3205621" cy="600164"/>
              </a:xfrm>
              <a:prstGeom prst="rect">
                <a:avLst/>
              </a:prstGeom>
              <a:blipFill>
                <a:blip r:embed="rId4"/>
                <a:stretch>
                  <a:fillRect l="-3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Объект 5">
                <a:extLst>
                  <a:ext uri="{FF2B5EF4-FFF2-40B4-BE49-F238E27FC236}">
                    <a16:creationId xmlns:a16="http://schemas.microsoft.com/office/drawing/2014/main" id="{BB0077C0-00B5-384F-969E-6F73876A62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232696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Объект 5">
                <a:extLst>
                  <a:ext uri="{FF2B5EF4-FFF2-40B4-BE49-F238E27FC236}">
                    <a16:creationId xmlns:a16="http://schemas.microsoft.com/office/drawing/2014/main" id="{BB0077C0-00B5-384F-969E-6F73876A6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1656184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Объект 5">
                <a:extLst>
                  <a:ext uri="{FF2B5EF4-FFF2-40B4-BE49-F238E27FC236}">
                    <a16:creationId xmlns:a16="http://schemas.microsoft.com/office/drawing/2014/main" id="{740B234C-D3FD-0D4A-90EC-05A579DF84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772696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Объект 5">
                <a:extLst>
                  <a:ext uri="{FF2B5EF4-FFF2-40B4-BE49-F238E27FC236}">
                    <a16:creationId xmlns:a16="http://schemas.microsoft.com/office/drawing/2014/main" id="{740B234C-D3FD-0D4A-90EC-05A579DF8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772696"/>
                <a:ext cx="1656186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Группа 31">
            <a:extLst>
              <a:ext uri="{FF2B5EF4-FFF2-40B4-BE49-F238E27FC236}">
                <a16:creationId xmlns:a16="http://schemas.microsoft.com/office/drawing/2014/main" id="{E0D36893-B08B-2448-A1BE-312C79804F72}"/>
              </a:ext>
            </a:extLst>
          </p:cNvPr>
          <p:cNvGrpSpPr/>
          <p:nvPr/>
        </p:nvGrpSpPr>
        <p:grpSpPr>
          <a:xfrm>
            <a:off x="4672475" y="692696"/>
            <a:ext cx="4220005" cy="3195716"/>
            <a:chOff x="4620024" y="404664"/>
            <a:chExt cx="4220005" cy="3195716"/>
          </a:xfrm>
        </p:grpSpPr>
        <p:sp>
          <p:nvSpPr>
            <p:cNvPr id="44" name="Объект 5">
              <a:extLst>
                <a:ext uri="{FF2B5EF4-FFF2-40B4-BE49-F238E27FC236}">
                  <a16:creationId xmlns:a16="http://schemas.microsoft.com/office/drawing/2014/main" id="{0FE7E9EE-0AE7-9741-A6F3-691E3B6AB6C7}"/>
                </a:ext>
              </a:extLst>
            </p:cNvPr>
            <p:cNvSpPr txBox="1">
              <a:spLocks/>
            </p:cNvSpPr>
            <p:nvPr/>
          </p:nvSpPr>
          <p:spPr>
            <a:xfrm>
              <a:off x="6192916" y="404664"/>
              <a:ext cx="1074221" cy="414180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ЦПТ</a:t>
              </a:r>
              <a:r>
                <a:rPr lang="en-US" sz="2400" b="1" dirty="0">
                  <a:solidFill>
                    <a:srgbClr val="28516A"/>
                  </a:solidFill>
                </a:rPr>
                <a:t>:</a:t>
              </a:r>
              <a:endParaRPr lang="ru-RU" sz="2400" dirty="0">
                <a:solidFill>
                  <a:srgbClr val="28516A"/>
                </a:solidFill>
              </a:endParaRPr>
            </a:p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None/>
              </a:pPr>
              <a:endParaRPr lang="en-US" sz="2400" dirty="0">
                <a:solidFill>
                  <a:srgbClr val="28516A"/>
                </a:solidFill>
              </a:endParaRPr>
            </a:p>
          </p:txBody>
        </p:sp>
        <p:grpSp>
          <p:nvGrpSpPr>
            <p:cNvPr id="45" name="Группа 36">
              <a:extLst>
                <a:ext uri="{FF2B5EF4-FFF2-40B4-BE49-F238E27FC236}">
                  <a16:creationId xmlns:a16="http://schemas.microsoft.com/office/drawing/2014/main" id="{E74E27F3-D412-7D4E-9828-5E06429DFB09}"/>
                </a:ext>
              </a:extLst>
            </p:cNvPr>
            <p:cNvGrpSpPr/>
            <p:nvPr/>
          </p:nvGrpSpPr>
          <p:grpSpPr>
            <a:xfrm>
              <a:off x="5083005" y="2457837"/>
              <a:ext cx="3294042" cy="1142543"/>
              <a:chOff x="5481374" y="2626749"/>
              <a:chExt cx="3294042" cy="11425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Прямоугольник 42">
                    <a:extLst>
                      <a:ext uri="{FF2B5EF4-FFF2-40B4-BE49-F238E27FC236}">
                        <a16:creationId xmlns:a16="http://schemas.microsoft.com/office/drawing/2014/main" id="{933559C5-6B31-9E48-9C5D-06DF7B6E2142}"/>
                      </a:ext>
                    </a:extLst>
                  </p:cNvPr>
                  <p:cNvSpPr/>
                  <p:nvPr/>
                </p:nvSpPr>
                <p:spPr>
                  <a:xfrm>
                    <a:off x="5481374" y="2627826"/>
                    <a:ext cx="3294042" cy="1141466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40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400" i="1">
                                                  <a:solidFill>
                                                    <a:srgbClr val="C0504D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rgbClr val="C0504D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rad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1" name="Прямоугольник 42">
                    <a:extLst>
                      <a:ext uri="{FF2B5EF4-FFF2-40B4-BE49-F238E27FC236}">
                        <a16:creationId xmlns:a16="http://schemas.microsoft.com/office/drawing/2014/main" id="{933559C5-6B31-9E48-9C5D-06DF7B6E214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81374" y="2627826"/>
                    <a:ext cx="3294042" cy="114146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Прямоугольник 43">
                    <a:extLst>
                      <a:ext uri="{FF2B5EF4-FFF2-40B4-BE49-F238E27FC236}">
                        <a16:creationId xmlns:a16="http://schemas.microsoft.com/office/drawing/2014/main" id="{5E36E809-7209-4341-A6FF-FDB5D99D9031}"/>
                      </a:ext>
                    </a:extLst>
                  </p:cNvPr>
                  <p:cNvSpPr/>
                  <p:nvPr/>
                </p:nvSpPr>
                <p:spPr>
                  <a:xfrm>
                    <a:off x="7134530" y="3121419"/>
                    <a:ext cx="430951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54748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54748B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54748B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ru-RU" sz="1400" dirty="0">
                      <a:solidFill>
                        <a:srgbClr val="54748B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4" name="Прямоугольник 43">
                    <a:extLst>
                      <a:ext uri="{FF2B5EF4-FFF2-40B4-BE49-F238E27FC236}">
                        <a16:creationId xmlns:a16="http://schemas.microsoft.com/office/drawing/2014/main" id="{2A079231-6FFF-4A76-B30A-F5B023C48F0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34530" y="3121419"/>
                    <a:ext cx="430951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Прямоугольник 44">
                    <a:extLst>
                      <a:ext uri="{FF2B5EF4-FFF2-40B4-BE49-F238E27FC236}">
                        <a16:creationId xmlns:a16="http://schemas.microsoft.com/office/drawing/2014/main" id="{84192DFD-82A4-0848-AAB8-AC8CCEA68138}"/>
                      </a:ext>
                    </a:extLst>
                  </p:cNvPr>
                  <p:cNvSpPr/>
                  <p:nvPr/>
                </p:nvSpPr>
                <p:spPr>
                  <a:xfrm>
                    <a:off x="7074027" y="2626749"/>
                    <a:ext cx="511550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rgbClr val="54748B"/>
                              </a:solidFill>
                              <a:latin typeface="Cambria Math" panose="02040503050406030204" pitchFamily="18" charset="0"/>
                            </a:rPr>
                            <m:t>𝑎𝑠𝑦</m:t>
                          </m:r>
                        </m:oMath>
                      </m:oMathPara>
                    </a14:m>
                    <a:endParaRPr lang="ru-RU" sz="1400" dirty="0">
                      <a:solidFill>
                        <a:srgbClr val="54748B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Прямоугольник 44">
                    <a:extLst>
                      <a:ext uri="{FF2B5EF4-FFF2-40B4-BE49-F238E27FC236}">
                        <a16:creationId xmlns:a16="http://schemas.microsoft.com/office/drawing/2014/main" id="{2EB8D092-7E4F-43C6-BC13-6D696ADB0D4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74027" y="2626749"/>
                    <a:ext cx="511550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Группа 37">
              <a:extLst>
                <a:ext uri="{FF2B5EF4-FFF2-40B4-BE49-F238E27FC236}">
                  <a16:creationId xmlns:a16="http://schemas.microsoft.com/office/drawing/2014/main" id="{5BA4684C-BFB5-334F-AB8A-79A0C5EE9E0A}"/>
                </a:ext>
              </a:extLst>
            </p:cNvPr>
            <p:cNvGrpSpPr/>
            <p:nvPr/>
          </p:nvGrpSpPr>
          <p:grpSpPr>
            <a:xfrm>
              <a:off x="5480678" y="877301"/>
              <a:ext cx="2498697" cy="837345"/>
              <a:chOff x="4779033" y="1055839"/>
              <a:chExt cx="2498697" cy="83734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AEDC25F2-80FB-CC4F-B39C-C3B6C6C39906}"/>
                      </a:ext>
                    </a:extLst>
                  </p:cNvPr>
                  <p:cNvSpPr txBox="1"/>
                  <p:nvPr/>
                </p:nvSpPr>
                <p:spPr>
                  <a:xfrm>
                    <a:off x="4779033" y="1055839"/>
                    <a:ext cx="2498697" cy="83734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∼  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b="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AEDC25F2-80FB-CC4F-B39C-C3B6C6C399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79033" y="1055839"/>
                    <a:ext cx="2498697" cy="83734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Прямоугольник 40">
                    <a:extLst>
                      <a:ext uri="{FF2B5EF4-FFF2-40B4-BE49-F238E27FC236}">
                        <a16:creationId xmlns:a16="http://schemas.microsoft.com/office/drawing/2014/main" id="{F7E7EB3F-DB52-BD4A-BE78-D9978CB283DD}"/>
                      </a:ext>
                    </a:extLst>
                  </p:cNvPr>
                  <p:cNvSpPr/>
                  <p:nvPr/>
                </p:nvSpPr>
                <p:spPr>
                  <a:xfrm>
                    <a:off x="5093927" y="1116090"/>
                    <a:ext cx="511550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rgbClr val="54748B"/>
                              </a:solidFill>
                              <a:latin typeface="Cambria Math" panose="02040503050406030204" pitchFamily="18" charset="0"/>
                            </a:rPr>
                            <m:t>𝑎𝑠𝑦</m:t>
                          </m:r>
                        </m:oMath>
                      </m:oMathPara>
                    </a14:m>
                    <a:endParaRPr lang="ru-RU" sz="1400" dirty="0">
                      <a:solidFill>
                        <a:srgbClr val="54748B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Прямоугольник 40">
                    <a:extLst>
                      <a:ext uri="{FF2B5EF4-FFF2-40B4-BE49-F238E27FC236}">
                        <a16:creationId xmlns:a16="http://schemas.microsoft.com/office/drawing/2014/main" id="{5216789E-0196-4ED8-A573-91487343162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93927" y="1116090"/>
                    <a:ext cx="511550" cy="307777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Прямоугольник 41">
                    <a:extLst>
                      <a:ext uri="{FF2B5EF4-FFF2-40B4-BE49-F238E27FC236}">
                        <a16:creationId xmlns:a16="http://schemas.microsoft.com/office/drawing/2014/main" id="{B8E60693-C6C5-3244-9938-9AFB1B97CAB3}"/>
                      </a:ext>
                    </a:extLst>
                  </p:cNvPr>
                  <p:cNvSpPr/>
                  <p:nvPr/>
                </p:nvSpPr>
                <p:spPr>
                  <a:xfrm>
                    <a:off x="5148330" y="1563749"/>
                    <a:ext cx="430951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54748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54748B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54748B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ru-RU" sz="1400" dirty="0">
                      <a:solidFill>
                        <a:srgbClr val="54748B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Прямоугольник 41">
                    <a:extLst>
                      <a:ext uri="{FF2B5EF4-FFF2-40B4-BE49-F238E27FC236}">
                        <a16:creationId xmlns:a16="http://schemas.microsoft.com/office/drawing/2014/main" id="{74C373CB-C6FE-4EA6-9DC2-897216D152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48330" y="1563749"/>
                    <a:ext cx="430951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7" name="Объект 5">
              <a:extLst>
                <a:ext uri="{FF2B5EF4-FFF2-40B4-BE49-F238E27FC236}">
                  <a16:creationId xmlns:a16="http://schemas.microsoft.com/office/drawing/2014/main" id="{449B6841-BC0D-A542-AF7C-487CB5FC4991}"/>
                </a:ext>
              </a:extLst>
            </p:cNvPr>
            <p:cNvSpPr txBox="1">
              <a:spLocks/>
            </p:cNvSpPr>
            <p:nvPr/>
          </p:nvSpPr>
          <p:spPr>
            <a:xfrm>
              <a:off x="4620024" y="1918386"/>
              <a:ext cx="4220005" cy="455942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Критерий для проверки</a:t>
              </a:r>
              <a:r>
                <a:rPr lang="en-US" sz="2400" b="1" dirty="0">
                  <a:solidFill>
                    <a:srgbClr val="28516A"/>
                  </a:solidFill>
                </a:rPr>
                <a:t>:</a:t>
              </a:r>
              <a:endParaRPr lang="ru-RU" sz="2400" dirty="0">
                <a:solidFill>
                  <a:srgbClr val="28516A"/>
                </a:solidFill>
              </a:endParaRPr>
            </a:p>
          </p:txBody>
        </p:sp>
      </p:grpSp>
      <p:sp>
        <p:nvSpPr>
          <p:cNvPr id="3" name="Cross 2">
            <a:extLst>
              <a:ext uri="{FF2B5EF4-FFF2-40B4-BE49-F238E27FC236}">
                <a16:creationId xmlns:a16="http://schemas.microsoft.com/office/drawing/2014/main" id="{07864F32-ADEC-8D41-9110-85A829D2CF5D}"/>
              </a:ext>
            </a:extLst>
          </p:cNvPr>
          <p:cNvSpPr/>
          <p:nvPr/>
        </p:nvSpPr>
        <p:spPr>
          <a:xfrm rot="2640026">
            <a:off x="5878327" y="1173971"/>
            <a:ext cx="450941" cy="450941"/>
          </a:xfrm>
          <a:prstGeom prst="plus">
            <a:avLst>
              <a:gd name="adj" fmla="val 44344"/>
            </a:avLst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68" name="Cross 67">
            <a:extLst>
              <a:ext uri="{FF2B5EF4-FFF2-40B4-BE49-F238E27FC236}">
                <a16:creationId xmlns:a16="http://schemas.microsoft.com/office/drawing/2014/main" id="{BD4BE7A2-5B67-4345-B317-99A6ED20A389}"/>
              </a:ext>
            </a:extLst>
          </p:cNvPr>
          <p:cNvSpPr/>
          <p:nvPr/>
        </p:nvSpPr>
        <p:spPr>
          <a:xfrm rot="2640026">
            <a:off x="6766601" y="2676199"/>
            <a:ext cx="450941" cy="450941"/>
          </a:xfrm>
          <a:prstGeom prst="plus">
            <a:avLst>
              <a:gd name="adj" fmla="val 44344"/>
            </a:avLst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69" name="Rectangle">
            <a:extLst>
              <a:ext uri="{FF2B5EF4-FFF2-40B4-BE49-F238E27FC236}">
                <a16:creationId xmlns:a16="http://schemas.microsoft.com/office/drawing/2014/main" id="{7E6A0FDC-AE23-A14C-85B5-1FC79C375429}"/>
              </a:ext>
            </a:extLst>
          </p:cNvPr>
          <p:cNvSpPr/>
          <p:nvPr/>
        </p:nvSpPr>
        <p:spPr>
          <a:xfrm>
            <a:off x="4354474" y="4627983"/>
            <a:ext cx="4538006" cy="2013067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EFCC931-EDED-144A-A1F5-AC5F570BEDB8}"/>
                  </a:ext>
                </a:extLst>
              </p:cNvPr>
              <p:cNvSpPr txBox="1"/>
              <p:nvPr/>
            </p:nvSpPr>
            <p:spPr>
              <a:xfrm>
                <a:off x="5010081" y="4702059"/>
                <a:ext cx="3882399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rgbClr val="C0504D"/>
                    </a:solidFill>
                  </a:rPr>
                  <a:t>Критерий точный, используется предположение </a:t>
                </a:r>
                <a:br>
                  <a:rPr lang="ru-RU" sz="2400" dirty="0">
                    <a:solidFill>
                      <a:srgbClr val="C0504D"/>
                    </a:solidFill>
                  </a:rPr>
                </a:br>
                <a:r>
                  <a:rPr lang="ru-RU" sz="2400" dirty="0">
                    <a:solidFill>
                      <a:srgbClr val="C0504D"/>
                    </a:solidFill>
                  </a:rPr>
                  <a:t>о нормальности выборки</a:t>
                </a:r>
                <a:br>
                  <a:rPr lang="ru-RU" sz="2400" dirty="0">
                    <a:solidFill>
                      <a:srgbClr val="C0504D"/>
                    </a:solidFill>
                  </a:rPr>
                </a:br>
                <a:r>
                  <a:rPr lang="ru-RU" sz="2400" dirty="0">
                    <a:solidFill>
                      <a:srgbClr val="C0504D"/>
                    </a:solidFill>
                  </a:rPr>
                  <a:t>и известности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EFCC931-EDED-144A-A1F5-AC5F570BE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081" y="4702059"/>
                <a:ext cx="3882399" cy="1938992"/>
              </a:xfrm>
              <a:prstGeom prst="rect">
                <a:avLst/>
              </a:prstGeom>
              <a:blipFill>
                <a:blip r:embed="rId17"/>
                <a:stretch>
                  <a:fillRect l="-2512" t="-2201" b="-66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Shape">
            <a:extLst>
              <a:ext uri="{FF2B5EF4-FFF2-40B4-BE49-F238E27FC236}">
                <a16:creationId xmlns:a16="http://schemas.microsoft.com/office/drawing/2014/main" id="{5E85ADD2-1DAD-9E4A-82F7-E0AA20D2B411}"/>
              </a:ext>
            </a:extLst>
          </p:cNvPr>
          <p:cNvSpPr/>
          <p:nvPr/>
        </p:nvSpPr>
        <p:spPr>
          <a:xfrm>
            <a:off x="4572032" y="4795003"/>
            <a:ext cx="288000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pic>
        <p:nvPicPr>
          <p:cNvPr id="72" name="Рисунок 2">
            <a:extLst>
              <a:ext uri="{FF2B5EF4-FFF2-40B4-BE49-F238E27FC236}">
                <a16:creationId xmlns:a16="http://schemas.microsoft.com/office/drawing/2014/main" id="{305BFB17-043F-FD47-8B48-ECE6DF3C3CF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6593" y="4565228"/>
            <a:ext cx="3632200" cy="1816100"/>
          </a:xfrm>
          <a:prstGeom prst="rect">
            <a:avLst/>
          </a:prstGeom>
        </p:spPr>
      </p:pic>
      <p:pic>
        <p:nvPicPr>
          <p:cNvPr id="73" name="Рисунок 3">
            <a:extLst>
              <a:ext uri="{FF2B5EF4-FFF2-40B4-BE49-F238E27FC236}">
                <a16:creationId xmlns:a16="http://schemas.microsoft.com/office/drawing/2014/main" id="{FACBCD68-8FE7-5D47-B2BF-18C81EAD98E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3652" y="2675004"/>
            <a:ext cx="3632200" cy="1816100"/>
          </a:xfrm>
          <a:prstGeom prst="rect">
            <a:avLst/>
          </a:prstGeom>
        </p:spPr>
      </p:pic>
      <p:pic>
        <p:nvPicPr>
          <p:cNvPr id="74" name="Рисунок 25" descr="флажок установлен">
            <a:extLst>
              <a:ext uri="{FF2B5EF4-FFF2-40B4-BE49-F238E27FC236}">
                <a16:creationId xmlns:a16="http://schemas.microsoft.com/office/drawing/2014/main" id="{5AD4E188-2FAE-C849-9217-8F46AD4E5891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107504" y="4170784"/>
            <a:ext cx="914400" cy="914400"/>
          </a:xfrm>
          <a:prstGeom prst="rect">
            <a:avLst/>
          </a:prstGeom>
        </p:spPr>
      </p:pic>
      <p:pic>
        <p:nvPicPr>
          <p:cNvPr id="75" name="Рисунок 29" descr="Флажок с крестиком">
            <a:extLst>
              <a:ext uri="{FF2B5EF4-FFF2-40B4-BE49-F238E27FC236}">
                <a16:creationId xmlns:a16="http://schemas.microsoft.com/office/drawing/2014/main" id="{0079F5E4-7A88-1F4C-B074-F3903110FDAA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7504" y="22845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8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24" name="applause.wav"/>
          </p:stSnd>
        </p:sndAc>
      </p:transition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55">
            <a:extLst>
              <a:ext uri="{FF2B5EF4-FFF2-40B4-BE49-F238E27FC236}">
                <a16:creationId xmlns:a16="http://schemas.microsoft.com/office/drawing/2014/main" id="{9E8483BE-CC48-5041-A844-34A63363A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90" y="2675004"/>
            <a:ext cx="3632200" cy="1816100"/>
          </a:xfrm>
          <a:prstGeom prst="rect">
            <a:avLst/>
          </a:prstGeom>
        </p:spPr>
      </p:pic>
      <p:pic>
        <p:nvPicPr>
          <p:cNvPr id="29" name="Рисунок 56">
            <a:extLst>
              <a:ext uri="{FF2B5EF4-FFF2-40B4-BE49-F238E27FC236}">
                <a16:creationId xmlns:a16="http://schemas.microsoft.com/office/drawing/2014/main" id="{1BCF2633-213D-2643-B724-A25CDDF77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02" y="4565228"/>
            <a:ext cx="3632200" cy="1816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7CD0D99-518C-8B4B-BC04-74D7D7EA23D7}"/>
                  </a:ext>
                </a:extLst>
              </p:cNvPr>
              <p:cNvSpPr/>
              <p:nvPr/>
            </p:nvSpPr>
            <p:spPr>
              <a:xfrm>
                <a:off x="539552" y="692696"/>
                <a:ext cx="3205621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7CD0D99-518C-8B4B-BC04-74D7D7EA23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3205621" cy="600164"/>
              </a:xfrm>
              <a:prstGeom prst="rect">
                <a:avLst/>
              </a:prstGeom>
              <a:blipFill>
                <a:blip r:embed="rId5"/>
                <a:stretch>
                  <a:fillRect l="-3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16594B5D-36D9-5749-A0AB-7C07813629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232696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16594B5D-36D9-5749-A0AB-7C0781362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1656184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Объект 5">
                <a:extLst>
                  <a:ext uri="{FF2B5EF4-FFF2-40B4-BE49-F238E27FC236}">
                    <a16:creationId xmlns:a16="http://schemas.microsoft.com/office/drawing/2014/main" id="{137CED73-0303-974E-8E20-4A617AF9E7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772696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Объект 5">
                <a:extLst>
                  <a:ext uri="{FF2B5EF4-FFF2-40B4-BE49-F238E27FC236}">
                    <a16:creationId xmlns:a16="http://schemas.microsoft.com/office/drawing/2014/main" id="{137CED73-0303-974E-8E20-4A617AF9E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772696"/>
                <a:ext cx="1656186" cy="4783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">
            <a:extLst>
              <a:ext uri="{FF2B5EF4-FFF2-40B4-BE49-F238E27FC236}">
                <a16:creationId xmlns:a16="http://schemas.microsoft.com/office/drawing/2014/main" id="{AC295CD4-9B34-A34A-9974-9FED257F0EF3}"/>
              </a:ext>
            </a:extLst>
          </p:cNvPr>
          <p:cNvSpPr/>
          <p:nvPr/>
        </p:nvSpPr>
        <p:spPr>
          <a:xfrm>
            <a:off x="4354474" y="4627984"/>
            <a:ext cx="4538006" cy="1717810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B0ECAB-BCE7-554A-B030-16D0FD0F8E5D}"/>
              </a:ext>
            </a:extLst>
          </p:cNvPr>
          <p:cNvSpPr txBox="1"/>
          <p:nvPr/>
        </p:nvSpPr>
        <p:spPr>
          <a:xfrm>
            <a:off x="5010081" y="4702059"/>
            <a:ext cx="3882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Критерий точный, используется предположение </a:t>
            </a:r>
            <a:br>
              <a:rPr lang="ru-RU" sz="2400" dirty="0">
                <a:solidFill>
                  <a:srgbClr val="C0504D"/>
                </a:solidFill>
              </a:rPr>
            </a:br>
            <a:r>
              <a:rPr lang="ru-RU" sz="2400" dirty="0">
                <a:solidFill>
                  <a:srgbClr val="C0504D"/>
                </a:solidFill>
              </a:rPr>
              <a:t>о нормальности выборки</a:t>
            </a:r>
          </a:p>
        </p:txBody>
      </p:sp>
      <p:sp>
        <p:nvSpPr>
          <p:cNvPr id="35" name="Shape">
            <a:extLst>
              <a:ext uri="{FF2B5EF4-FFF2-40B4-BE49-F238E27FC236}">
                <a16:creationId xmlns:a16="http://schemas.microsoft.com/office/drawing/2014/main" id="{FB9D1EC5-A64F-7E4D-9F01-BD700CFF527C}"/>
              </a:ext>
            </a:extLst>
          </p:cNvPr>
          <p:cNvSpPr/>
          <p:nvPr/>
        </p:nvSpPr>
        <p:spPr>
          <a:xfrm>
            <a:off x="4572032" y="4795003"/>
            <a:ext cx="288000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pic>
        <p:nvPicPr>
          <p:cNvPr id="26" name="Рисунок 25" descr="флажок установлен">
            <a:extLst>
              <a:ext uri="{FF2B5EF4-FFF2-40B4-BE49-F238E27FC236}">
                <a16:creationId xmlns:a16="http://schemas.microsoft.com/office/drawing/2014/main" id="{76D09E08-7AD0-492D-9390-EA629A72477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7504" y="4170784"/>
            <a:ext cx="914400" cy="914400"/>
          </a:xfrm>
          <a:prstGeom prst="rect">
            <a:avLst/>
          </a:prstGeom>
        </p:spPr>
      </p:pic>
      <p:pic>
        <p:nvPicPr>
          <p:cNvPr id="30" name="Рисунок 29" descr="Флажок с крестиком">
            <a:extLst>
              <a:ext uri="{FF2B5EF4-FFF2-40B4-BE49-F238E27FC236}">
                <a16:creationId xmlns:a16="http://schemas.microsoft.com/office/drawing/2014/main" id="{DECBA10A-373B-4024-8EF4-64CB01A2F00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07504" y="2284504"/>
            <a:ext cx="914400" cy="914400"/>
          </a:xfrm>
          <a:prstGeom prst="rect">
            <a:avLst/>
          </a:prstGeom>
        </p:spPr>
      </p:pic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3D518947-B99E-4963-A28A-3B6417F3E7A7}"/>
              </a:ext>
            </a:extLst>
          </p:cNvPr>
          <p:cNvGrpSpPr/>
          <p:nvPr/>
        </p:nvGrpSpPr>
        <p:grpSpPr>
          <a:xfrm>
            <a:off x="4672475" y="692696"/>
            <a:ext cx="4220005" cy="3195716"/>
            <a:chOff x="4620024" y="404664"/>
            <a:chExt cx="4220005" cy="3195716"/>
          </a:xfrm>
        </p:grpSpPr>
        <p:sp>
          <p:nvSpPr>
            <p:cNvPr id="36" name="Объект 5">
              <a:extLst>
                <a:ext uri="{FF2B5EF4-FFF2-40B4-BE49-F238E27FC236}">
                  <a16:creationId xmlns:a16="http://schemas.microsoft.com/office/drawing/2014/main" id="{1DF91D3C-B740-47ED-9885-E2352B6E53BF}"/>
                </a:ext>
              </a:extLst>
            </p:cNvPr>
            <p:cNvSpPr txBox="1">
              <a:spLocks/>
            </p:cNvSpPr>
            <p:nvPr/>
          </p:nvSpPr>
          <p:spPr>
            <a:xfrm>
              <a:off x="6192916" y="404664"/>
              <a:ext cx="1074221" cy="414180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ЦПТ</a:t>
              </a:r>
              <a:r>
                <a:rPr lang="en-US" sz="2400" b="1" dirty="0">
                  <a:solidFill>
                    <a:srgbClr val="28516A"/>
                  </a:solidFill>
                </a:rPr>
                <a:t>:</a:t>
              </a:r>
              <a:endParaRPr lang="ru-RU" sz="2400" dirty="0">
                <a:solidFill>
                  <a:srgbClr val="28516A"/>
                </a:solidFill>
              </a:endParaRPr>
            </a:p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None/>
              </a:pPr>
              <a:endParaRPr lang="en-US" sz="2400" dirty="0">
                <a:solidFill>
                  <a:srgbClr val="28516A"/>
                </a:solidFill>
              </a:endParaRPr>
            </a:p>
          </p:txBody>
        </p:sp>
        <p:grpSp>
          <p:nvGrpSpPr>
            <p:cNvPr id="37" name="Группа 36">
              <a:extLst>
                <a:ext uri="{FF2B5EF4-FFF2-40B4-BE49-F238E27FC236}">
                  <a16:creationId xmlns:a16="http://schemas.microsoft.com/office/drawing/2014/main" id="{2B335DB6-57B4-4111-9F02-B613779CD7A2}"/>
                </a:ext>
              </a:extLst>
            </p:cNvPr>
            <p:cNvGrpSpPr/>
            <p:nvPr/>
          </p:nvGrpSpPr>
          <p:grpSpPr>
            <a:xfrm>
              <a:off x="5083005" y="2458914"/>
              <a:ext cx="3368230" cy="1141466"/>
              <a:chOff x="5481374" y="2627826"/>
              <a:chExt cx="3368230" cy="114146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Прямоугольник 42">
                    <a:extLst>
                      <a:ext uri="{FF2B5EF4-FFF2-40B4-BE49-F238E27FC236}">
                        <a16:creationId xmlns:a16="http://schemas.microsoft.com/office/drawing/2014/main" id="{4DBE7FC1-8D17-44E4-B37E-7B38002835D6}"/>
                      </a:ext>
                    </a:extLst>
                  </p:cNvPr>
                  <p:cNvSpPr/>
                  <p:nvPr/>
                </p:nvSpPr>
                <p:spPr>
                  <a:xfrm>
                    <a:off x="5481374" y="2627826"/>
                    <a:ext cx="3368230" cy="1141466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40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rad>
                            </m:den>
                          </m:f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 ∼   </m:t>
                          </m:r>
                          <m: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" name="Прямоугольник 42">
                    <a:extLst>
                      <a:ext uri="{FF2B5EF4-FFF2-40B4-BE49-F238E27FC236}">
                        <a16:creationId xmlns:a16="http://schemas.microsoft.com/office/drawing/2014/main" id="{4DBE7FC1-8D17-44E4-B37E-7B38002835D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81374" y="2627826"/>
                    <a:ext cx="3368230" cy="114146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Прямоугольник 43">
                    <a:extLst>
                      <a:ext uri="{FF2B5EF4-FFF2-40B4-BE49-F238E27FC236}">
                        <a16:creationId xmlns:a16="http://schemas.microsoft.com/office/drawing/2014/main" id="{2A079231-6FFF-4A76-B30A-F5B023C48F0D}"/>
                      </a:ext>
                    </a:extLst>
                  </p:cNvPr>
                  <p:cNvSpPr/>
                  <p:nvPr/>
                </p:nvSpPr>
                <p:spPr>
                  <a:xfrm>
                    <a:off x="7134530" y="3121419"/>
                    <a:ext cx="430951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ru-RU" sz="1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4" name="Прямоугольник 43">
                    <a:extLst>
                      <a:ext uri="{FF2B5EF4-FFF2-40B4-BE49-F238E27FC236}">
                        <a16:creationId xmlns:a16="http://schemas.microsoft.com/office/drawing/2014/main" id="{2A079231-6FFF-4A76-B30A-F5B023C48F0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34530" y="3121419"/>
                    <a:ext cx="430951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8" name="Группа 37">
              <a:extLst>
                <a:ext uri="{FF2B5EF4-FFF2-40B4-BE49-F238E27FC236}">
                  <a16:creationId xmlns:a16="http://schemas.microsoft.com/office/drawing/2014/main" id="{BD5418CC-2C90-4DD7-B8D8-AE4A76F5F847}"/>
                </a:ext>
              </a:extLst>
            </p:cNvPr>
            <p:cNvGrpSpPr/>
            <p:nvPr/>
          </p:nvGrpSpPr>
          <p:grpSpPr>
            <a:xfrm>
              <a:off x="5480678" y="877301"/>
              <a:ext cx="2498697" cy="837345"/>
              <a:chOff x="4779033" y="1055839"/>
              <a:chExt cx="2498697" cy="83734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3327F3BF-E2A4-45A7-870D-5E9F61E6B95F}"/>
                      </a:ext>
                    </a:extLst>
                  </p:cNvPr>
                  <p:cNvSpPr txBox="1"/>
                  <p:nvPr/>
                </p:nvSpPr>
                <p:spPr>
                  <a:xfrm>
                    <a:off x="4779033" y="1055839"/>
                    <a:ext cx="2498697" cy="83734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∼  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oMath>
                      </m:oMathPara>
                    </a14:m>
                    <a:endParaRPr lang="en-US" sz="2400" b="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3327F3BF-E2A4-45A7-870D-5E9F61E6B9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79033" y="1055839"/>
                    <a:ext cx="2498697" cy="83734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Прямоугольник 41">
                    <a:extLst>
                      <a:ext uri="{FF2B5EF4-FFF2-40B4-BE49-F238E27FC236}">
                        <a16:creationId xmlns:a16="http://schemas.microsoft.com/office/drawing/2014/main" id="{74C373CB-C6FE-4EA6-9DC2-897216D15282}"/>
                      </a:ext>
                    </a:extLst>
                  </p:cNvPr>
                  <p:cNvSpPr/>
                  <p:nvPr/>
                </p:nvSpPr>
                <p:spPr>
                  <a:xfrm>
                    <a:off x="5148330" y="1563749"/>
                    <a:ext cx="430951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54748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54748B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54748B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ru-RU" sz="1400" dirty="0">
                      <a:solidFill>
                        <a:srgbClr val="54748B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Прямоугольник 41">
                    <a:extLst>
                      <a:ext uri="{FF2B5EF4-FFF2-40B4-BE49-F238E27FC236}">
                        <a16:creationId xmlns:a16="http://schemas.microsoft.com/office/drawing/2014/main" id="{74C373CB-C6FE-4EA6-9DC2-897216D152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48330" y="1563749"/>
                    <a:ext cx="430951" cy="30777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9" name="Объект 5">
              <a:extLst>
                <a:ext uri="{FF2B5EF4-FFF2-40B4-BE49-F238E27FC236}">
                  <a16:creationId xmlns:a16="http://schemas.microsoft.com/office/drawing/2014/main" id="{EB8F5FFD-2FAC-4B3B-BA8F-08063FA0CE87}"/>
                </a:ext>
              </a:extLst>
            </p:cNvPr>
            <p:cNvSpPr txBox="1">
              <a:spLocks/>
            </p:cNvSpPr>
            <p:nvPr/>
          </p:nvSpPr>
          <p:spPr>
            <a:xfrm>
              <a:off x="4620024" y="1918386"/>
              <a:ext cx="4220005" cy="455942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Критерий для проверки</a:t>
              </a:r>
              <a:r>
                <a:rPr lang="en-US" sz="2400" b="1" dirty="0">
                  <a:solidFill>
                    <a:srgbClr val="28516A"/>
                  </a:solidFill>
                </a:rPr>
                <a:t>:</a:t>
              </a:r>
              <a:endParaRPr lang="ru-RU" sz="2400" dirty="0">
                <a:solidFill>
                  <a:srgbClr val="28516A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7">
                <a:extLst>
                  <a:ext uri="{FF2B5EF4-FFF2-40B4-BE49-F238E27FC236}">
                    <a16:creationId xmlns:a16="http://schemas.microsoft.com/office/drawing/2014/main" id="{C82F255E-BD4E-2F46-970D-5D2E1437B100}"/>
                  </a:ext>
                </a:extLst>
              </p:cNvPr>
              <p:cNvSpPr/>
              <p:nvPr/>
            </p:nvSpPr>
            <p:spPr>
              <a:xfrm>
                <a:off x="2224336" y="1818012"/>
                <a:ext cx="2409842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ru-RU" sz="2400" b="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НЕ</m:t>
                    </m:r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известна</m:t>
                    </m:r>
                  </m:oMath>
                </a14:m>
                <a:r>
                  <a:rPr lang="en-US" sz="2400" dirty="0">
                    <a:solidFill>
                      <a:srgbClr val="54748B"/>
                    </a:solidFill>
                  </a:rPr>
                  <a:t> </a:t>
                </a:r>
                <a:endParaRPr lang="ru-RU" sz="2400" dirty="0">
                  <a:solidFill>
                    <a:srgbClr val="B30058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7">
                <a:extLst>
                  <a:ext uri="{FF2B5EF4-FFF2-40B4-BE49-F238E27FC236}">
                    <a16:creationId xmlns:a16="http://schemas.microsoft.com/office/drawing/2014/main" id="{C82F255E-BD4E-2F46-970D-5D2E1437B1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336" y="1818012"/>
                <a:ext cx="2409842" cy="369332"/>
              </a:xfrm>
              <a:prstGeom prst="rect">
                <a:avLst/>
              </a:prstGeom>
              <a:blipFill>
                <a:blip r:embed="rId16"/>
                <a:stretch>
                  <a:fillRect l="-3291" b="-81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6B9EBA12-25E3-7B4C-8D3C-B5BE1269D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t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-критерий для среднего</a:t>
            </a:r>
          </a:p>
        </p:txBody>
      </p:sp>
    </p:spTree>
    <p:extLst>
      <p:ext uri="{BB962C8B-B14F-4D97-AF65-F5344CB8AC3E}">
        <p14:creationId xmlns:p14="http://schemas.microsoft.com/office/powerpoint/2010/main" val="278902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7" name="applause.wav"/>
          </p:stSnd>
        </p:sndAc>
      </p:transition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Пример (курсы подготовки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):</a:t>
            </a:r>
            <a:endParaRPr lang="ru-RU" sz="3200" b="1" dirty="0">
              <a:solidFill>
                <a:srgbClr val="28516A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3FDC8762-AFFC-4C7E-9BE6-207DFCFD45A1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496944" cy="48245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Каждый год люди сдают ЕГЭ по математике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  <a:r>
              <a:rPr lang="ru-RU" sz="2400" dirty="0">
                <a:solidFill>
                  <a:srgbClr val="373737"/>
                </a:solidFill>
              </a:rPr>
              <a:t>В обычной ситуации средний результат составляет 6</a:t>
            </a:r>
            <a:r>
              <a:rPr lang="en-US" sz="2400" dirty="0">
                <a:solidFill>
                  <a:srgbClr val="373737"/>
                </a:solidFill>
              </a:rPr>
              <a:t>5</a:t>
            </a:r>
            <a:r>
              <a:rPr lang="ru-RU" sz="2400" dirty="0">
                <a:solidFill>
                  <a:srgbClr val="373737"/>
                </a:solidFill>
              </a:rPr>
              <a:t> баллов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75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Что значит проверить гипотезу</a:t>
            </a:r>
          </a:p>
        </p:txBody>
      </p:sp>
      <p:pic>
        <p:nvPicPr>
          <p:cNvPr id="9" name="Рисунок 2">
            <a:extLst>
              <a:ext uri="{FF2B5EF4-FFF2-40B4-BE49-F238E27FC236}">
                <a16:creationId xmlns:a16="http://schemas.microsoft.com/office/drawing/2014/main" id="{A4DDD60F-393D-AB49-9FC1-3EBD2DABE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113" y="1433554"/>
            <a:ext cx="3617822" cy="2405852"/>
          </a:xfrm>
          <a:prstGeom prst="rect">
            <a:avLst/>
          </a:prstGeom>
        </p:spPr>
      </p:pic>
      <p:sp>
        <p:nvSpPr>
          <p:cNvPr id="10" name="Прямоугольник 5">
            <a:extLst>
              <a:ext uri="{FF2B5EF4-FFF2-40B4-BE49-F238E27FC236}">
                <a16:creationId xmlns:a16="http://schemas.microsoft.com/office/drawing/2014/main" id="{76E76FA9-3118-3D4A-ADE1-2778EBF7F7F7}"/>
              </a:ext>
            </a:extLst>
          </p:cNvPr>
          <p:cNvSpPr/>
          <p:nvPr/>
        </p:nvSpPr>
        <p:spPr>
          <a:xfrm>
            <a:off x="4860032" y="3887470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pPr algn="r"/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memepedia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.</a:t>
            </a:r>
            <a:r>
              <a:rPr lang="en" sz="1100" dirty="0">
                <a:solidFill>
                  <a:schemeClr val="bg1">
                    <a:lumMod val="75000"/>
                  </a:schemeClr>
                </a:solidFill>
              </a:rPr>
              <a:t>com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5BE65F5-40BA-4204-B812-E8622570AC25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496944" cy="561869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Собрали данные о предсказаниях осьминога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50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Пример (курсы подготовки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):</a:t>
            </a:r>
            <a:endParaRPr lang="ru-RU" sz="3200" b="1" dirty="0">
              <a:solidFill>
                <a:srgbClr val="28516A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F1656A02-FBA8-4140-AC48-1B0EA1A284A3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496944" cy="48245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Каждый год люди сдают ЕГЭ по математике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  <a:r>
              <a:rPr lang="ru-RU" sz="2400" dirty="0">
                <a:solidFill>
                  <a:srgbClr val="373737"/>
                </a:solidFill>
              </a:rPr>
              <a:t>В обычной ситуации средний результат составляет 6</a:t>
            </a:r>
            <a:r>
              <a:rPr lang="en-US" sz="2400" dirty="0">
                <a:solidFill>
                  <a:srgbClr val="373737"/>
                </a:solidFill>
              </a:rPr>
              <a:t>5</a:t>
            </a:r>
            <a:r>
              <a:rPr lang="ru-RU" sz="2400" dirty="0">
                <a:solidFill>
                  <a:srgbClr val="373737"/>
                </a:solidFill>
              </a:rPr>
              <a:t> баллов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endParaRPr lang="ru-RU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Игорь открыл свои курсы подготовки к ЕГЭ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его группа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из </a:t>
            </a:r>
            <a:r>
              <a:rPr lang="en-US" sz="2400" dirty="0">
                <a:solidFill>
                  <a:srgbClr val="373737"/>
                </a:solidFill>
              </a:rPr>
              <a:t>100</a:t>
            </a:r>
            <a:r>
              <a:rPr lang="ru-RU" sz="2400" dirty="0">
                <a:solidFill>
                  <a:srgbClr val="373737"/>
                </a:solidFill>
              </a:rPr>
              <a:t> человек получила в среднем 70 баллов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стандартное отклонение составило 20 баллов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92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Пример (курсы подготовки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):</a:t>
            </a:r>
            <a:endParaRPr lang="ru-RU" sz="3200" b="1" dirty="0">
              <a:solidFill>
                <a:srgbClr val="28516A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CCFF981E-D2CD-4005-B4AA-BF325E313083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496944" cy="48245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Каждый год люди сдают ЕГЭ по математике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  <a:r>
              <a:rPr lang="ru-RU" sz="2400" dirty="0">
                <a:solidFill>
                  <a:srgbClr val="373737"/>
                </a:solidFill>
              </a:rPr>
              <a:t>В обычной ситуации средний результат составляет 6</a:t>
            </a:r>
            <a:r>
              <a:rPr lang="en-US" sz="2400" dirty="0">
                <a:solidFill>
                  <a:srgbClr val="373737"/>
                </a:solidFill>
              </a:rPr>
              <a:t>5</a:t>
            </a:r>
            <a:r>
              <a:rPr lang="ru-RU" sz="2400" dirty="0">
                <a:solidFill>
                  <a:srgbClr val="373737"/>
                </a:solidFill>
              </a:rPr>
              <a:t> баллов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endParaRPr lang="ru-RU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Игорь открыл свои курсы подготовки к ЕГЭ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его группа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из </a:t>
            </a:r>
            <a:r>
              <a:rPr lang="en-US" sz="2400" dirty="0">
                <a:solidFill>
                  <a:srgbClr val="373737"/>
                </a:solidFill>
              </a:rPr>
              <a:t>100</a:t>
            </a:r>
            <a:r>
              <a:rPr lang="ru-RU" sz="2400" dirty="0">
                <a:solidFill>
                  <a:srgbClr val="373737"/>
                </a:solidFill>
              </a:rPr>
              <a:t> человек получила в среднем 70 баллов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стандартное отклонение составило 20 баллов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endParaRPr lang="ru-RU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Правда ли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что курсы Игоря помогают получить более высокий балл?</a:t>
            </a:r>
            <a:endParaRPr lang="en-US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84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Пример (курсы подготовки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):</a:t>
            </a:r>
            <a:endParaRPr lang="ru-RU" sz="3200" b="1" dirty="0">
              <a:solidFill>
                <a:srgbClr val="28516A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Объект 5">
            <a:extLst>
              <a:ext uri="{FF2B5EF4-FFF2-40B4-BE49-F238E27FC236}">
                <a16:creationId xmlns:a16="http://schemas.microsoft.com/office/drawing/2014/main" id="{F8717C72-5071-F345-88F5-101C97836D1C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496944" cy="48245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Каждый год люди сдают ЕГЭ по математике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  <a:r>
              <a:rPr lang="ru-RU" sz="2400" dirty="0">
                <a:solidFill>
                  <a:srgbClr val="373737"/>
                </a:solidFill>
              </a:rPr>
              <a:t>В обычной ситуации средний результат составляет 6</a:t>
            </a:r>
            <a:r>
              <a:rPr lang="en-US" sz="2400" dirty="0">
                <a:solidFill>
                  <a:srgbClr val="373737"/>
                </a:solidFill>
              </a:rPr>
              <a:t>5</a:t>
            </a:r>
            <a:r>
              <a:rPr lang="ru-RU" sz="2400" dirty="0">
                <a:solidFill>
                  <a:srgbClr val="373737"/>
                </a:solidFill>
              </a:rPr>
              <a:t> баллов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endParaRPr lang="ru-RU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Игорь открыл свои курсы подготовки к ЕГЭ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его группа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из </a:t>
            </a:r>
            <a:r>
              <a:rPr lang="en-US" sz="2400" dirty="0">
                <a:solidFill>
                  <a:srgbClr val="373737"/>
                </a:solidFill>
              </a:rPr>
              <a:t>100</a:t>
            </a:r>
            <a:r>
              <a:rPr lang="ru-RU" sz="2400" dirty="0">
                <a:solidFill>
                  <a:srgbClr val="373737"/>
                </a:solidFill>
              </a:rPr>
              <a:t> человек получила в среднем 70 баллов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стандартное отклонение составило 20 баллов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endParaRPr lang="ru-RU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Правда ли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что курсы Игоря помогают получить более высокий балл?</a:t>
            </a:r>
            <a:endParaRPr lang="en-US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Проверяем гипотезу на уровне значимости </a:t>
            </a:r>
            <a:r>
              <a:rPr lang="en-US" sz="2400" dirty="0">
                <a:solidFill>
                  <a:srgbClr val="373737"/>
                </a:solidFill>
              </a:rPr>
              <a:t>5%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60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 (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курсы подготовки)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:</a:t>
            </a:r>
            <a:endParaRPr lang="ru-RU" sz="3200" b="1" dirty="0">
              <a:solidFill>
                <a:srgbClr val="28516A"/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81FF7C38-5F60-4E9A-8C12-BF342FBA5B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410445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курсы Игоря неэффективны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81FF7C38-5F60-4E9A-8C12-BF342FBA5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4104456" cy="478365"/>
              </a:xfrm>
              <a:prstGeom prst="rect">
                <a:avLst/>
              </a:prstGeom>
              <a:blipFill>
                <a:blip r:embed="rId3"/>
                <a:stretch>
                  <a:fillRect r="-72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CC914822-B8A7-4077-8EBA-B5A209ED7F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232696"/>
                <a:ext cx="417646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курсы помогают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CC914822-B8A7-4077-8EBA-B5A209ED7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4176464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325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 (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курсы подготовки)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:</a:t>
            </a:r>
            <a:endParaRPr lang="ru-RU" sz="3200" b="1" dirty="0">
              <a:solidFill>
                <a:srgbClr val="28516A"/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70CF8969-2401-4807-8223-E62A37FC2B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410445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курсы Игоря неэффективны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70CF8969-2401-4807-8223-E62A37FC2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4104456" cy="478365"/>
              </a:xfrm>
              <a:prstGeom prst="rect">
                <a:avLst/>
              </a:prstGeom>
              <a:blipFill>
                <a:blip r:embed="rId3"/>
                <a:stretch>
                  <a:fillRect r="-72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BC3BFE91-CA54-4EC0-857B-609567DAAA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232696"/>
                <a:ext cx="417646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курсы помогают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BC3BFE91-CA54-4EC0-857B-609567DAA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4176464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Объект 5">
                <a:extLst>
                  <a:ext uri="{FF2B5EF4-FFF2-40B4-BE49-F238E27FC236}">
                    <a16:creationId xmlns:a16="http://schemas.microsoft.com/office/drawing/2014/main" id="{71E6F16B-E2A0-41CA-8D45-E9FCAFE84B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0" y="692696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=60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Объект 5">
                <a:extLst>
                  <a:ext uri="{FF2B5EF4-FFF2-40B4-BE49-F238E27FC236}">
                    <a16:creationId xmlns:a16="http://schemas.microsoft.com/office/drawing/2014/main" id="{71E6F16B-E2A0-41CA-8D45-E9FCAFE8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0" y="692696"/>
                <a:ext cx="1656184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02EF3EE1-F69D-468D-86ED-119103DC0E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0" y="1232696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&gt;60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02EF3EE1-F69D-468D-86ED-119103DC0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0" y="1232696"/>
                <a:ext cx="1656186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92E0024D-E217-4297-84AA-3C47B3E9D5D5}"/>
                  </a:ext>
                </a:extLst>
              </p:cNvPr>
              <p:cNvSpPr/>
              <p:nvPr/>
            </p:nvSpPr>
            <p:spPr>
              <a:xfrm>
                <a:off x="5199473" y="965998"/>
                <a:ext cx="588623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92E0024D-E217-4297-84AA-3C47B3E9D5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9473" y="965998"/>
                <a:ext cx="588623" cy="6924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498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 (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курсы подготовки)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:</a:t>
            </a:r>
            <a:endParaRPr lang="ru-RU" sz="3200" b="1" dirty="0">
              <a:solidFill>
                <a:srgbClr val="28516A"/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2669B25E-7D7E-463E-8E3D-8FB231B651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410445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курсы Игоря неэффективны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2669B25E-7D7E-463E-8E3D-8FB231B65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4104456" cy="478365"/>
              </a:xfrm>
              <a:prstGeom prst="rect">
                <a:avLst/>
              </a:prstGeom>
              <a:blipFill>
                <a:blip r:embed="rId3"/>
                <a:stretch>
                  <a:fillRect r="-72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F1E9C32E-859B-4949-9477-FEF2F20FF6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232696"/>
                <a:ext cx="417646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курсы помогают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F1E9C32E-859B-4949-9477-FEF2F20FF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4176464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Объект 5">
                <a:extLst>
                  <a:ext uri="{FF2B5EF4-FFF2-40B4-BE49-F238E27FC236}">
                    <a16:creationId xmlns:a16="http://schemas.microsoft.com/office/drawing/2014/main" id="{24E43F00-CE6D-48D5-82F7-2FD77EE160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0" y="692696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=60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Объект 5">
                <a:extLst>
                  <a:ext uri="{FF2B5EF4-FFF2-40B4-BE49-F238E27FC236}">
                    <a16:creationId xmlns:a16="http://schemas.microsoft.com/office/drawing/2014/main" id="{24E43F00-CE6D-48D5-82F7-2FD77EE16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0" y="692696"/>
                <a:ext cx="1656184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Объект 5">
                <a:extLst>
                  <a:ext uri="{FF2B5EF4-FFF2-40B4-BE49-F238E27FC236}">
                    <a16:creationId xmlns:a16="http://schemas.microsoft.com/office/drawing/2014/main" id="{02643513-A0E9-4EB0-A76C-911EE6F589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0" y="1232696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&gt;60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Объект 5">
                <a:extLst>
                  <a:ext uri="{FF2B5EF4-FFF2-40B4-BE49-F238E27FC236}">
                    <a16:creationId xmlns:a16="http://schemas.microsoft.com/office/drawing/2014/main" id="{02643513-A0E9-4EB0-A76C-911EE6F58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0" y="1232696"/>
                <a:ext cx="1656186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946AF92C-4164-4209-8B68-19D279B1EEF4}"/>
                  </a:ext>
                </a:extLst>
              </p:cNvPr>
              <p:cNvSpPr/>
              <p:nvPr/>
            </p:nvSpPr>
            <p:spPr>
              <a:xfrm>
                <a:off x="539992" y="2312696"/>
                <a:ext cx="3224857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946AF92C-4164-4209-8B68-19D279B1EE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2" y="2312696"/>
                <a:ext cx="3224857" cy="600164"/>
              </a:xfrm>
              <a:prstGeom prst="rect">
                <a:avLst/>
              </a:prstGeom>
              <a:blipFill>
                <a:blip r:embed="rId7"/>
                <a:stretch>
                  <a:fillRect l="-1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AE07817F-E29C-4E6C-B4EA-7B4AED55EDA1}"/>
                  </a:ext>
                </a:extLst>
              </p:cNvPr>
              <p:cNvSpPr/>
              <p:nvPr/>
            </p:nvSpPr>
            <p:spPr>
              <a:xfrm>
                <a:off x="5199473" y="965998"/>
                <a:ext cx="588623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AE07817F-E29C-4E6C-B4EA-7B4AED55ED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9473" y="965998"/>
                <a:ext cx="588623" cy="6924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5DC2BF87-2A45-4009-9669-290BC0944C9B}"/>
              </a:ext>
            </a:extLst>
          </p:cNvPr>
          <p:cNvSpPr/>
          <p:nvPr/>
        </p:nvSpPr>
        <p:spPr>
          <a:xfrm>
            <a:off x="539552" y="1800000"/>
            <a:ext cx="26164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28516A"/>
                </a:solidFill>
              </a:rPr>
              <a:t>Предположение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b="1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16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 (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курсы подготовки)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:</a:t>
            </a:r>
            <a:endParaRPr lang="ru-RU" sz="3200" b="1" dirty="0">
              <a:solidFill>
                <a:srgbClr val="28516A"/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03BB2091-8362-475C-B8FC-B00877D33A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410445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курсы Игоря неэффективны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03BB2091-8362-475C-B8FC-B00877D33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4104456" cy="478365"/>
              </a:xfrm>
              <a:prstGeom prst="rect">
                <a:avLst/>
              </a:prstGeom>
              <a:blipFill>
                <a:blip r:embed="rId3"/>
                <a:stretch>
                  <a:fillRect r="-72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DDE44F30-63BB-4F7A-81B7-CFFF6EB7E7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232696"/>
                <a:ext cx="417646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курсы помогают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DDE44F30-63BB-4F7A-81B7-CFFF6EB7E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4176464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Объект 5">
                <a:extLst>
                  <a:ext uri="{FF2B5EF4-FFF2-40B4-BE49-F238E27FC236}">
                    <a16:creationId xmlns:a16="http://schemas.microsoft.com/office/drawing/2014/main" id="{8F5F043B-A801-4B38-8019-0CEAB758FE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0" y="692696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=60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Объект 5">
                <a:extLst>
                  <a:ext uri="{FF2B5EF4-FFF2-40B4-BE49-F238E27FC236}">
                    <a16:creationId xmlns:a16="http://schemas.microsoft.com/office/drawing/2014/main" id="{8F5F043B-A801-4B38-8019-0CEAB758F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0" y="692696"/>
                <a:ext cx="1656184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Объект 5">
                <a:extLst>
                  <a:ext uri="{FF2B5EF4-FFF2-40B4-BE49-F238E27FC236}">
                    <a16:creationId xmlns:a16="http://schemas.microsoft.com/office/drawing/2014/main" id="{4B0740AE-7537-4D26-8789-0916C5A9E0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0" y="1232696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&gt;60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Объект 5">
                <a:extLst>
                  <a:ext uri="{FF2B5EF4-FFF2-40B4-BE49-F238E27FC236}">
                    <a16:creationId xmlns:a16="http://schemas.microsoft.com/office/drawing/2014/main" id="{4B0740AE-7537-4D26-8789-0916C5A9E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0" y="1232696"/>
                <a:ext cx="1656186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5E3A2870-EC52-41B1-B8AF-3D24B5CD0599}"/>
                  </a:ext>
                </a:extLst>
              </p:cNvPr>
              <p:cNvSpPr/>
              <p:nvPr/>
            </p:nvSpPr>
            <p:spPr>
              <a:xfrm>
                <a:off x="539992" y="2312696"/>
                <a:ext cx="3224857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5E3A2870-EC52-41B1-B8AF-3D24B5CD05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2" y="2312696"/>
                <a:ext cx="3224857" cy="600164"/>
              </a:xfrm>
              <a:prstGeom prst="rect">
                <a:avLst/>
              </a:prstGeom>
              <a:blipFill>
                <a:blip r:embed="rId7"/>
                <a:stretch>
                  <a:fillRect l="-1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C59CB270-6413-4523-B4E1-14F4F49F46D2}"/>
                  </a:ext>
                </a:extLst>
              </p:cNvPr>
              <p:cNvSpPr/>
              <p:nvPr/>
            </p:nvSpPr>
            <p:spPr>
              <a:xfrm>
                <a:off x="5199473" y="965998"/>
                <a:ext cx="588623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C59CB270-6413-4523-B4E1-14F4F49F4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9473" y="965998"/>
                <a:ext cx="588623" cy="6924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D03214CE-705C-44F0-977D-0F3396C3C7A2}"/>
                  </a:ext>
                </a:extLst>
              </p:cNvPr>
              <p:cNvSpPr/>
              <p:nvPr/>
            </p:nvSpPr>
            <p:spPr>
              <a:xfrm>
                <a:off x="539992" y="2852696"/>
                <a:ext cx="2109616" cy="110049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𝑜𝑏𝑠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70−65</m:t>
                          </m:r>
                        </m:num>
                        <m:den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e>
                              </m:rad>
                            </m:den>
                          </m:f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D03214CE-705C-44F0-977D-0F3396C3C7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2" y="2852696"/>
                <a:ext cx="2109616" cy="110049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0187D327-D795-404A-B9DF-AEF0CA746BF5}"/>
              </a:ext>
            </a:extLst>
          </p:cNvPr>
          <p:cNvSpPr/>
          <p:nvPr/>
        </p:nvSpPr>
        <p:spPr>
          <a:xfrm>
            <a:off x="539552" y="1800000"/>
            <a:ext cx="26164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28516A"/>
                </a:solidFill>
              </a:rPr>
              <a:t>Предположение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b="1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 (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курсы подготовки)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:</a:t>
            </a:r>
            <a:endParaRPr lang="ru-RU" sz="3200" b="1" dirty="0">
              <a:solidFill>
                <a:srgbClr val="28516A"/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B933AE8B-4484-47CA-8013-AD82378409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410445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курсы Игоря неэффективны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B933AE8B-4484-47CA-8013-AD8237840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4104456" cy="478365"/>
              </a:xfrm>
              <a:prstGeom prst="rect">
                <a:avLst/>
              </a:prstGeom>
              <a:blipFill>
                <a:blip r:embed="rId3"/>
                <a:stretch>
                  <a:fillRect r="-72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8C3C23BF-D88E-41E4-9FB0-EAADD2B9AB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232696"/>
                <a:ext cx="417646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курсы помогают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8C3C23BF-D88E-41E4-9FB0-EAADD2B9A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4176464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72A022B5-1452-43DC-B82A-28C9376EC9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0" y="692696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=60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72A022B5-1452-43DC-B82A-28C9376EC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0" y="692696"/>
                <a:ext cx="1656184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Объект 5">
                <a:extLst>
                  <a:ext uri="{FF2B5EF4-FFF2-40B4-BE49-F238E27FC236}">
                    <a16:creationId xmlns:a16="http://schemas.microsoft.com/office/drawing/2014/main" id="{7178E33F-70AA-46EF-BFED-6210D8068F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0" y="1232696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&gt;60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Объект 5">
                <a:extLst>
                  <a:ext uri="{FF2B5EF4-FFF2-40B4-BE49-F238E27FC236}">
                    <a16:creationId xmlns:a16="http://schemas.microsoft.com/office/drawing/2014/main" id="{7178E33F-70AA-46EF-BFED-6210D8068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0" y="1232696"/>
                <a:ext cx="1656186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D82CCFCB-BD96-4226-86B1-640231D62E37}"/>
                  </a:ext>
                </a:extLst>
              </p:cNvPr>
              <p:cNvSpPr/>
              <p:nvPr/>
            </p:nvSpPr>
            <p:spPr>
              <a:xfrm>
                <a:off x="539992" y="2312696"/>
                <a:ext cx="3224857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D82CCFCB-BD96-4226-86B1-640231D62E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2" y="2312696"/>
                <a:ext cx="3224857" cy="600164"/>
              </a:xfrm>
              <a:prstGeom prst="rect">
                <a:avLst/>
              </a:prstGeom>
              <a:blipFill>
                <a:blip r:embed="rId7"/>
                <a:stretch>
                  <a:fillRect l="-1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5C3569EB-E73D-445D-A3B0-D37696300235}"/>
                  </a:ext>
                </a:extLst>
              </p:cNvPr>
              <p:cNvSpPr/>
              <p:nvPr/>
            </p:nvSpPr>
            <p:spPr>
              <a:xfrm>
                <a:off x="5199473" y="965998"/>
                <a:ext cx="588623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5C3569EB-E73D-445D-A3B0-D376963002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9473" y="965998"/>
                <a:ext cx="588623" cy="6924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49034BA7-0ED5-4F22-9BC7-86402A4F8B2D}"/>
                  </a:ext>
                </a:extLst>
              </p:cNvPr>
              <p:cNvSpPr/>
              <p:nvPr/>
            </p:nvSpPr>
            <p:spPr>
              <a:xfrm>
                <a:off x="539992" y="2852696"/>
                <a:ext cx="2109616" cy="110049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𝑜𝑏𝑠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70−65</m:t>
                          </m:r>
                        </m:num>
                        <m:den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e>
                              </m:rad>
                            </m:den>
                          </m:f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49034BA7-0ED5-4F22-9BC7-86402A4F8B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2" y="2852696"/>
                <a:ext cx="2109616" cy="110049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1194C18E-512B-4BE5-BC54-E02B8F8AB040}"/>
                  </a:ext>
                </a:extLst>
              </p:cNvPr>
              <p:cNvSpPr/>
              <p:nvPr/>
            </p:nvSpPr>
            <p:spPr>
              <a:xfrm>
                <a:off x="539992" y="4157560"/>
                <a:ext cx="1617109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.95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=1.66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1194C18E-512B-4BE5-BC54-E02B8F8AB0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2" y="4157560"/>
                <a:ext cx="1617109" cy="369332"/>
              </a:xfrm>
              <a:prstGeom prst="rect">
                <a:avLst/>
              </a:prstGeom>
              <a:blipFill>
                <a:blip r:embed="rId10"/>
                <a:stretch>
                  <a:fillRect l="-6038" r="-755" b="-163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64590402-AE07-4A7D-B364-D2AB153DA464}"/>
              </a:ext>
            </a:extLst>
          </p:cNvPr>
          <p:cNvSpPr/>
          <p:nvPr/>
        </p:nvSpPr>
        <p:spPr>
          <a:xfrm>
            <a:off x="539552" y="1800000"/>
            <a:ext cx="26164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28516A"/>
                </a:solidFill>
              </a:rPr>
              <a:t>Предположение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b="1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60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659300A-62D6-3942-A44F-F1DECBE46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107" y="2003493"/>
            <a:ext cx="4737996" cy="236899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 (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курсы подготовки)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:</a:t>
            </a:r>
            <a:endParaRPr lang="ru-RU" sz="3200" b="1" dirty="0">
              <a:solidFill>
                <a:srgbClr val="28516A"/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E96BDBBA-97C7-B144-8570-0C84B1B4E7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410445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курсы Игоря неэффективны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E96BDBBA-97C7-B144-8570-0C84B1B4E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4104456" cy="478365"/>
              </a:xfrm>
              <a:prstGeom prst="rect">
                <a:avLst/>
              </a:prstGeom>
              <a:blipFill>
                <a:blip r:embed="rId4"/>
                <a:stretch>
                  <a:fillRect r="-72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3813CDD0-F143-7B46-9894-DD4ED924FA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232696"/>
                <a:ext cx="417646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курсы помогают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3813CDD0-F143-7B46-9894-DD4ED924F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4176464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4DB280DD-040D-8846-B228-D99D98302C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0" y="692696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=60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4DB280DD-040D-8846-B228-D99D98302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0" y="692696"/>
                <a:ext cx="1656184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1DCCAA43-C947-BF4A-9D03-8BF3AFA0F6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0" y="1232696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&gt;60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1DCCAA43-C947-BF4A-9D03-8BF3AFA0F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0" y="1232696"/>
                <a:ext cx="1656186" cy="4783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87FEF00F-A02D-4048-8A6B-C350F49E42F0}"/>
                  </a:ext>
                </a:extLst>
              </p:cNvPr>
              <p:cNvSpPr/>
              <p:nvPr/>
            </p:nvSpPr>
            <p:spPr>
              <a:xfrm>
                <a:off x="539992" y="2312696"/>
                <a:ext cx="3224857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87FEF00F-A02D-4048-8A6B-C350F49E42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2" y="2312696"/>
                <a:ext cx="3224857" cy="600164"/>
              </a:xfrm>
              <a:prstGeom prst="rect">
                <a:avLst/>
              </a:prstGeom>
              <a:blipFill>
                <a:blip r:embed="rId8"/>
                <a:stretch>
                  <a:fillRect l="-1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B1C7B54C-0365-014C-A302-ADAACDE41467}"/>
                  </a:ext>
                </a:extLst>
              </p:cNvPr>
              <p:cNvSpPr/>
              <p:nvPr/>
            </p:nvSpPr>
            <p:spPr>
              <a:xfrm>
                <a:off x="5199473" y="965998"/>
                <a:ext cx="588623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B1C7B54C-0365-014C-A302-ADAACDE414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9473" y="965998"/>
                <a:ext cx="588623" cy="6924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8DD221A6-7CE9-CD42-8A1E-73C4AFF6CAA7}"/>
                  </a:ext>
                </a:extLst>
              </p:cNvPr>
              <p:cNvSpPr/>
              <p:nvPr/>
            </p:nvSpPr>
            <p:spPr>
              <a:xfrm>
                <a:off x="539992" y="2852696"/>
                <a:ext cx="2109616" cy="110049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𝑜𝑏𝑠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70−65</m:t>
                          </m:r>
                        </m:num>
                        <m:den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e>
                              </m:rad>
                            </m:den>
                          </m:f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8DD221A6-7CE9-CD42-8A1E-73C4AFF6CA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2" y="2852696"/>
                <a:ext cx="2109616" cy="110049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1F3E7EBB-8470-4040-B52B-3CB53A00D708}"/>
                  </a:ext>
                </a:extLst>
              </p:cNvPr>
              <p:cNvSpPr/>
              <p:nvPr/>
            </p:nvSpPr>
            <p:spPr>
              <a:xfrm>
                <a:off x="539992" y="4157560"/>
                <a:ext cx="1617109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.95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=1.66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1F3E7EBB-8470-4040-B52B-3CB53A00D7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2" y="4157560"/>
                <a:ext cx="1617109" cy="369332"/>
              </a:xfrm>
              <a:prstGeom prst="rect">
                <a:avLst/>
              </a:prstGeom>
              <a:blipFill>
                <a:blip r:embed="rId11"/>
                <a:stretch>
                  <a:fillRect l="-6038" r="-755" b="-163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Объект 5">
            <a:extLst>
              <a:ext uri="{FF2B5EF4-FFF2-40B4-BE49-F238E27FC236}">
                <a16:creationId xmlns:a16="http://schemas.microsoft.com/office/drawing/2014/main" id="{5AE2D8BE-B56B-8840-8D33-E99FC9608155}"/>
              </a:ext>
            </a:extLst>
          </p:cNvPr>
          <p:cNvSpPr txBox="1">
            <a:spLocks/>
          </p:cNvSpPr>
          <p:nvPr/>
        </p:nvSpPr>
        <p:spPr>
          <a:xfrm>
            <a:off x="4139952" y="4581128"/>
            <a:ext cx="4827548" cy="12753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Гипотеза о неэффективности курсов Игоря </a:t>
            </a:r>
            <a:r>
              <a:rPr lang="ru-RU" sz="2400" b="1" dirty="0">
                <a:solidFill>
                  <a:srgbClr val="28516A"/>
                </a:solidFill>
              </a:rPr>
              <a:t>отвергается</a:t>
            </a:r>
            <a:r>
              <a:rPr lang="en-US" sz="2400" b="1" dirty="0">
                <a:solidFill>
                  <a:srgbClr val="5C5B5C"/>
                </a:solidFill>
              </a:rPr>
              <a:t>, </a:t>
            </a:r>
            <a:r>
              <a:rPr lang="ru-RU" sz="2400" b="1" dirty="0">
                <a:solidFill>
                  <a:srgbClr val="5C5B5C"/>
                </a:solidFill>
              </a:rPr>
              <a:t/>
            </a:r>
            <a:br>
              <a:rPr lang="ru-RU" sz="2400" b="1" dirty="0">
                <a:solidFill>
                  <a:srgbClr val="5C5B5C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они помогают получить более высокий балл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b="1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72388115-4335-114F-8492-570B99871BCD}"/>
              </a:ext>
            </a:extLst>
          </p:cNvPr>
          <p:cNvSpPr/>
          <p:nvPr/>
        </p:nvSpPr>
        <p:spPr>
          <a:xfrm>
            <a:off x="539552" y="1800000"/>
            <a:ext cx="26164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28516A"/>
                </a:solidFill>
              </a:rPr>
              <a:t>Предположение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b="1" dirty="0">
              <a:solidFill>
                <a:srgbClr val="28516A"/>
              </a:solidFill>
            </a:endParaRPr>
          </a:p>
        </p:txBody>
      </p:sp>
      <p:pic>
        <p:nvPicPr>
          <p:cNvPr id="17" name="Рисунок 16" descr="Флажок с крестиком">
            <a:extLst>
              <a:ext uri="{FF2B5EF4-FFF2-40B4-BE49-F238E27FC236}">
                <a16:creationId xmlns:a16="http://schemas.microsoft.com/office/drawing/2014/main" id="{6BC0C31B-C872-4A17-B719-A05A642F0A7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45507" y="165329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29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Заголовок 1">
            <a:extLst>
              <a:ext uri="{FF2B5EF4-FFF2-40B4-BE49-F238E27FC236}">
                <a16:creationId xmlns:a16="http://schemas.microsoft.com/office/drawing/2014/main" id="{D3D7EAB8-2B37-3C40-9AAD-E4C0D393EFA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en-US" dirty="0"/>
              <a:t>Z</a:t>
            </a:r>
            <a:r>
              <a:rPr lang="ru-RU" dirty="0"/>
              <a:t>-критерий для разности средних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ECDF70C6-277F-4B03-B720-1D982CA90E51}"/>
                  </a:ext>
                </a:extLst>
              </p:cNvPr>
              <p:cNvSpPr/>
              <p:nvPr/>
            </p:nvSpPr>
            <p:spPr>
              <a:xfrm>
                <a:off x="539994" y="692696"/>
                <a:ext cx="2991332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ECDF70C6-277F-4B03-B720-1D982CA90E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4" y="692696"/>
                <a:ext cx="2991332" cy="600164"/>
              </a:xfrm>
              <a:prstGeom prst="rect">
                <a:avLst/>
              </a:prstGeom>
              <a:blipFill>
                <a:blip r:embed="rId3"/>
                <a:stretch>
                  <a:fillRect l="-2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C9F56B66-0BF5-4D74-BA38-A4124ECBB757}"/>
                  </a:ext>
                </a:extLst>
              </p:cNvPr>
              <p:cNvSpPr/>
              <p:nvPr/>
            </p:nvSpPr>
            <p:spPr>
              <a:xfrm>
                <a:off x="539994" y="1232696"/>
                <a:ext cx="3023264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C9F56B66-0BF5-4D74-BA38-A4124ECBB7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4" y="1232696"/>
                <a:ext cx="3023264" cy="6001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Объект 5">
            <a:extLst>
              <a:ext uri="{FF2B5EF4-FFF2-40B4-BE49-F238E27FC236}">
                <a16:creationId xmlns:a16="http://schemas.microsoft.com/office/drawing/2014/main" id="{ABC7C8B8-4ACB-4D10-BBED-3883DE504619}"/>
              </a:ext>
            </a:extLst>
          </p:cNvPr>
          <p:cNvSpPr txBox="1">
            <a:spLocks/>
          </p:cNvSpPr>
          <p:nvPr/>
        </p:nvSpPr>
        <p:spPr>
          <a:xfrm>
            <a:off x="539552" y="1772696"/>
            <a:ext cx="3653948" cy="4141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Выборки независимые</a:t>
            </a:r>
            <a:endParaRPr lang="ru-RU" sz="24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93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Что значит проверить гипотезу</a:t>
            </a:r>
          </a:p>
        </p:txBody>
      </p:sp>
      <p:pic>
        <p:nvPicPr>
          <p:cNvPr id="9" name="Рисунок 2">
            <a:extLst>
              <a:ext uri="{FF2B5EF4-FFF2-40B4-BE49-F238E27FC236}">
                <a16:creationId xmlns:a16="http://schemas.microsoft.com/office/drawing/2014/main" id="{B48E2761-8D5E-704A-A931-E1D07633D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113" y="1433554"/>
            <a:ext cx="3617822" cy="2405852"/>
          </a:xfrm>
          <a:prstGeom prst="rect">
            <a:avLst/>
          </a:prstGeom>
        </p:spPr>
      </p:pic>
      <p:sp>
        <p:nvSpPr>
          <p:cNvPr id="10" name="Прямоугольник 5">
            <a:extLst>
              <a:ext uri="{FF2B5EF4-FFF2-40B4-BE49-F238E27FC236}">
                <a16:creationId xmlns:a16="http://schemas.microsoft.com/office/drawing/2014/main" id="{9BAC4974-2863-9241-81B3-438EC3C2C5B4}"/>
              </a:ext>
            </a:extLst>
          </p:cNvPr>
          <p:cNvSpPr/>
          <p:nvPr/>
        </p:nvSpPr>
        <p:spPr>
          <a:xfrm>
            <a:off x="4860032" y="3887470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pPr algn="r"/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memepedia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.</a:t>
            </a:r>
            <a:r>
              <a:rPr lang="en" sz="1100" dirty="0">
                <a:solidFill>
                  <a:schemeClr val="bg1">
                    <a:lumMod val="75000"/>
                  </a:schemeClr>
                </a:solidFill>
              </a:rPr>
              <a:t>com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9431DFF-5C19-4448-8A22-A2A854ECE6C2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496944" cy="561869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Собрали данные о предсказаниях осьминога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Данные не противоречат тому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что он провидец</a:t>
            </a:r>
          </a:p>
        </p:txBody>
      </p:sp>
    </p:spTree>
    <p:extLst>
      <p:ext uri="{BB962C8B-B14F-4D97-AF65-F5344CB8AC3E}">
        <p14:creationId xmlns:p14="http://schemas.microsoft.com/office/powerpoint/2010/main" val="373501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Заголовок 1">
            <a:extLst>
              <a:ext uri="{FF2B5EF4-FFF2-40B4-BE49-F238E27FC236}">
                <a16:creationId xmlns:a16="http://schemas.microsoft.com/office/drawing/2014/main" id="{D3D7EAB8-2B37-3C40-9AAD-E4C0D393EFA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en-US" dirty="0"/>
              <a:t>Z</a:t>
            </a:r>
            <a:r>
              <a:rPr lang="ru-RU" dirty="0"/>
              <a:t>-критерий для разности средних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F5F87692-C3D4-497E-85C8-D3A4E9E131EF}"/>
                  </a:ext>
                </a:extLst>
              </p:cNvPr>
              <p:cNvSpPr/>
              <p:nvPr/>
            </p:nvSpPr>
            <p:spPr>
              <a:xfrm>
                <a:off x="539994" y="692696"/>
                <a:ext cx="2991332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F5F87692-C3D4-497E-85C8-D3A4E9E131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4" y="692696"/>
                <a:ext cx="2991332" cy="600164"/>
              </a:xfrm>
              <a:prstGeom prst="rect">
                <a:avLst/>
              </a:prstGeom>
              <a:blipFill>
                <a:blip r:embed="rId3"/>
                <a:stretch>
                  <a:fillRect l="-2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E6F60C0-BE50-4003-9768-DE3371131D5B}"/>
                  </a:ext>
                </a:extLst>
              </p:cNvPr>
              <p:cNvSpPr/>
              <p:nvPr/>
            </p:nvSpPr>
            <p:spPr>
              <a:xfrm>
                <a:off x="539994" y="1232696"/>
                <a:ext cx="3023264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E6F60C0-BE50-4003-9768-DE3371131D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4" y="1232696"/>
                <a:ext cx="3023264" cy="6001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Объект 5">
            <a:extLst>
              <a:ext uri="{FF2B5EF4-FFF2-40B4-BE49-F238E27FC236}">
                <a16:creationId xmlns:a16="http://schemas.microsoft.com/office/drawing/2014/main" id="{8BD729E0-06F8-4773-9627-796E0AB4C57A}"/>
              </a:ext>
            </a:extLst>
          </p:cNvPr>
          <p:cNvSpPr txBox="1">
            <a:spLocks/>
          </p:cNvSpPr>
          <p:nvPr/>
        </p:nvSpPr>
        <p:spPr>
          <a:xfrm>
            <a:off x="539552" y="1772696"/>
            <a:ext cx="3653948" cy="4141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Выборки независимые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43700393-C107-4DCC-9A8E-6B014819D7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2239315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43700393-C107-4DCC-9A8E-6B014819D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239315"/>
                <a:ext cx="1656184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2F4C350D-7514-41D2-8B62-676A0F283C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2779315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2F4C350D-7514-41D2-8B62-676A0F283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779315"/>
                <a:ext cx="1656186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364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7" name="applause.wav"/>
          </p:stSnd>
        </p:sndAc>
      </p:transition>
    </mc:Fallback>
  </mc:AlternateContent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Заголовок 1">
            <a:extLst>
              <a:ext uri="{FF2B5EF4-FFF2-40B4-BE49-F238E27FC236}">
                <a16:creationId xmlns:a16="http://schemas.microsoft.com/office/drawing/2014/main" id="{D3D7EAB8-2B37-3C40-9AAD-E4C0D393EFA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en-US" dirty="0"/>
              <a:t>Z</a:t>
            </a:r>
            <a:r>
              <a:rPr lang="ru-RU" dirty="0"/>
              <a:t>-критерий для разности средних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10FFF7A-12B5-4DA0-9964-797CE2A800C0}"/>
                  </a:ext>
                </a:extLst>
              </p:cNvPr>
              <p:cNvSpPr/>
              <p:nvPr/>
            </p:nvSpPr>
            <p:spPr>
              <a:xfrm>
                <a:off x="539994" y="692696"/>
                <a:ext cx="2991332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10FFF7A-12B5-4DA0-9964-797CE2A800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4" y="692696"/>
                <a:ext cx="2991332" cy="600164"/>
              </a:xfrm>
              <a:prstGeom prst="rect">
                <a:avLst/>
              </a:prstGeom>
              <a:blipFill>
                <a:blip r:embed="rId3"/>
                <a:stretch>
                  <a:fillRect l="-2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Объект 5">
            <a:extLst>
              <a:ext uri="{FF2B5EF4-FFF2-40B4-BE49-F238E27FC236}">
                <a16:creationId xmlns:a16="http://schemas.microsoft.com/office/drawing/2014/main" id="{50E67C57-07CE-45B9-B617-5466CBE5B1B6}"/>
              </a:ext>
            </a:extLst>
          </p:cNvPr>
          <p:cNvSpPr txBox="1">
            <a:spLocks/>
          </p:cNvSpPr>
          <p:nvPr/>
        </p:nvSpPr>
        <p:spPr>
          <a:xfrm>
            <a:off x="539552" y="3329688"/>
            <a:ext cx="1074221" cy="4141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ЦПТ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2400" dirty="0">
              <a:solidFill>
                <a:srgbClr val="28516A"/>
              </a:solidFill>
            </a:endParaRPr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9AA7CF1F-BF0E-4320-914A-7F6176B81E3C}"/>
              </a:ext>
            </a:extLst>
          </p:cNvPr>
          <p:cNvGrpSpPr/>
          <p:nvPr/>
        </p:nvGrpSpPr>
        <p:grpSpPr>
          <a:xfrm>
            <a:off x="539994" y="3572696"/>
            <a:ext cx="3848874" cy="843116"/>
            <a:chOff x="1045028" y="3605117"/>
            <a:chExt cx="3848874" cy="8431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2EA8C20-4988-4261-A3D0-234E41F82C93}"/>
                    </a:ext>
                  </a:extLst>
                </p:cNvPr>
                <p:cNvSpPr txBox="1"/>
                <p:nvPr/>
              </p:nvSpPr>
              <p:spPr>
                <a:xfrm>
                  <a:off x="1045028" y="3605117"/>
                  <a:ext cx="3848874" cy="8431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 ∼  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d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b="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E5B1CD9-39B2-974E-BFEF-E374163474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5028" y="3605117"/>
                  <a:ext cx="3848874" cy="843116"/>
                </a:xfrm>
                <a:prstGeom prst="rect">
                  <a:avLst/>
                </a:prstGeom>
                <a:blipFill>
                  <a:blip r:embed="rId7"/>
                  <a:stretch>
                    <a:fillRect l="-158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Прямоугольник 26">
                  <a:extLst>
                    <a:ext uri="{FF2B5EF4-FFF2-40B4-BE49-F238E27FC236}">
                      <a16:creationId xmlns:a16="http://schemas.microsoft.com/office/drawing/2014/main" id="{426B835C-1A5B-4B37-94A3-3D8EF02EC350}"/>
                    </a:ext>
                  </a:extLst>
                </p:cNvPr>
                <p:cNvSpPr/>
                <p:nvPr/>
              </p:nvSpPr>
              <p:spPr>
                <a:xfrm>
                  <a:off x="2208436" y="3687187"/>
                  <a:ext cx="51155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𝑎𝑠𝑦</m:t>
                        </m:r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Прямоугольник 23">
                  <a:extLst>
                    <a:ext uri="{FF2B5EF4-FFF2-40B4-BE49-F238E27FC236}">
                      <a16:creationId xmlns:a16="http://schemas.microsoft.com/office/drawing/2014/main" id="{7AEBE6C5-F435-3346-B289-5F82A1F3ED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8436" y="3687187"/>
                  <a:ext cx="511550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Прямоугольник 27">
                  <a:extLst>
                    <a:ext uri="{FF2B5EF4-FFF2-40B4-BE49-F238E27FC236}">
                      <a16:creationId xmlns:a16="http://schemas.microsoft.com/office/drawing/2014/main" id="{1B5F4D66-AAC5-4E4E-B8CA-A948805A2110}"/>
                    </a:ext>
                  </a:extLst>
                </p:cNvPr>
                <p:cNvSpPr/>
                <p:nvPr/>
              </p:nvSpPr>
              <p:spPr>
                <a:xfrm>
                  <a:off x="2242609" y="4082727"/>
                  <a:ext cx="43095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Прямоугольник 27">
                  <a:extLst>
                    <a:ext uri="{FF2B5EF4-FFF2-40B4-BE49-F238E27FC236}">
                      <a16:creationId xmlns:a16="http://schemas.microsoft.com/office/drawing/2014/main" id="{27D24DB1-9F98-ED4D-87A4-169DA97727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2609" y="4082727"/>
                  <a:ext cx="430951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DD4BF9A7-57AC-476E-9489-8F6C65C0869C}"/>
                  </a:ext>
                </a:extLst>
              </p:cNvPr>
              <p:cNvSpPr/>
              <p:nvPr/>
            </p:nvSpPr>
            <p:spPr>
              <a:xfrm>
                <a:off x="539994" y="1232696"/>
                <a:ext cx="3023264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DD4BF9A7-57AC-476E-9489-8F6C65C086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4" y="1232696"/>
                <a:ext cx="3023264" cy="6001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Объект 5">
            <a:extLst>
              <a:ext uri="{FF2B5EF4-FFF2-40B4-BE49-F238E27FC236}">
                <a16:creationId xmlns:a16="http://schemas.microsoft.com/office/drawing/2014/main" id="{689D954A-8A11-4236-8A82-5EE7C6B1B1E1}"/>
              </a:ext>
            </a:extLst>
          </p:cNvPr>
          <p:cNvSpPr txBox="1">
            <a:spLocks/>
          </p:cNvSpPr>
          <p:nvPr/>
        </p:nvSpPr>
        <p:spPr>
          <a:xfrm>
            <a:off x="539552" y="1772696"/>
            <a:ext cx="3653948" cy="4141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Выборки независимые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Объект 5">
                <a:extLst>
                  <a:ext uri="{FF2B5EF4-FFF2-40B4-BE49-F238E27FC236}">
                    <a16:creationId xmlns:a16="http://schemas.microsoft.com/office/drawing/2014/main" id="{64310B48-3383-49B0-B1DD-4561FD512A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2239315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Объект 5">
                <a:extLst>
                  <a:ext uri="{FF2B5EF4-FFF2-40B4-BE49-F238E27FC236}">
                    <a16:creationId xmlns:a16="http://schemas.microsoft.com/office/drawing/2014/main" id="{64310B48-3383-49B0-B1DD-4561FD512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239315"/>
                <a:ext cx="1656184" cy="4783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Объект 5">
                <a:extLst>
                  <a:ext uri="{FF2B5EF4-FFF2-40B4-BE49-F238E27FC236}">
                    <a16:creationId xmlns:a16="http://schemas.microsoft.com/office/drawing/2014/main" id="{59549603-E1CE-496F-9AE9-E51E5B6D2F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2779315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Объект 5">
                <a:extLst>
                  <a:ext uri="{FF2B5EF4-FFF2-40B4-BE49-F238E27FC236}">
                    <a16:creationId xmlns:a16="http://schemas.microsoft.com/office/drawing/2014/main" id="{59549603-E1CE-496F-9AE9-E51E5B6D2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779315"/>
                <a:ext cx="1656186" cy="4783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092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7" name="applause.wav"/>
          </p:stSnd>
        </p:sndAc>
      </p:transition>
    </mc:Fallback>
  </mc:AlternateContent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Заголовок 1">
            <a:extLst>
              <a:ext uri="{FF2B5EF4-FFF2-40B4-BE49-F238E27FC236}">
                <a16:creationId xmlns:a16="http://schemas.microsoft.com/office/drawing/2014/main" id="{D3D7EAB8-2B37-3C40-9AAD-E4C0D393EFA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en-US" dirty="0"/>
              <a:t>Z</a:t>
            </a:r>
            <a:r>
              <a:rPr lang="ru-RU" dirty="0"/>
              <a:t>-критерий для разности средних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15FD591-0D61-4275-97DB-EBEB2630A6D3}"/>
                  </a:ext>
                </a:extLst>
              </p:cNvPr>
              <p:cNvSpPr/>
              <p:nvPr/>
            </p:nvSpPr>
            <p:spPr>
              <a:xfrm>
                <a:off x="539994" y="692696"/>
                <a:ext cx="2991332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15FD591-0D61-4275-97DB-EBEB2630A6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4" y="692696"/>
                <a:ext cx="2991332" cy="600164"/>
              </a:xfrm>
              <a:prstGeom prst="rect">
                <a:avLst/>
              </a:prstGeom>
              <a:blipFill>
                <a:blip r:embed="rId3"/>
                <a:stretch>
                  <a:fillRect l="-2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Объект 5">
            <a:extLst>
              <a:ext uri="{FF2B5EF4-FFF2-40B4-BE49-F238E27FC236}">
                <a16:creationId xmlns:a16="http://schemas.microsoft.com/office/drawing/2014/main" id="{57C084B2-D6D0-4B17-B860-E93569BD233A}"/>
              </a:ext>
            </a:extLst>
          </p:cNvPr>
          <p:cNvSpPr txBox="1">
            <a:spLocks/>
          </p:cNvSpPr>
          <p:nvPr/>
        </p:nvSpPr>
        <p:spPr>
          <a:xfrm>
            <a:off x="539552" y="3329688"/>
            <a:ext cx="1074221" cy="4141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ЦПТ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2400" dirty="0">
              <a:solidFill>
                <a:srgbClr val="28516A"/>
              </a:solidFill>
            </a:endParaRPr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B87C698A-65B6-45B0-A3E1-1B1043654CC5}"/>
              </a:ext>
            </a:extLst>
          </p:cNvPr>
          <p:cNvGrpSpPr/>
          <p:nvPr/>
        </p:nvGrpSpPr>
        <p:grpSpPr>
          <a:xfrm>
            <a:off x="539994" y="5012696"/>
            <a:ext cx="3573286" cy="1199880"/>
            <a:chOff x="1033672" y="5039597"/>
            <a:chExt cx="3573286" cy="11998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Прямоугольник 22">
                  <a:extLst>
                    <a:ext uri="{FF2B5EF4-FFF2-40B4-BE49-F238E27FC236}">
                      <a16:creationId xmlns:a16="http://schemas.microsoft.com/office/drawing/2014/main" id="{264AA1E5-AB97-4CDE-B05A-67B8ED98E2D7}"/>
                    </a:ext>
                  </a:extLst>
                </p:cNvPr>
                <p:cNvSpPr/>
                <p:nvPr/>
              </p:nvSpPr>
              <p:spPr>
                <a:xfrm>
                  <a:off x="1033672" y="5039597"/>
                  <a:ext cx="3573286" cy="1199880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</m:e>
                            </m:rad>
                          </m:den>
                        </m:f>
                        <m:r>
                          <a:rPr lang="en-US" sz="2400" b="0" i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Прямоугольник 21">
                  <a:extLst>
                    <a:ext uri="{FF2B5EF4-FFF2-40B4-BE49-F238E27FC236}">
                      <a16:creationId xmlns:a16="http://schemas.microsoft.com/office/drawing/2014/main" id="{641471BD-A8A5-EB41-A223-E820EF2F61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672" y="5039597"/>
                  <a:ext cx="3573286" cy="119988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Прямоугольник 23">
                  <a:extLst>
                    <a:ext uri="{FF2B5EF4-FFF2-40B4-BE49-F238E27FC236}">
                      <a16:creationId xmlns:a16="http://schemas.microsoft.com/office/drawing/2014/main" id="{57B3C16A-7A0C-47BC-9F61-6A1B8BB4C00C}"/>
                    </a:ext>
                  </a:extLst>
                </p:cNvPr>
                <p:cNvSpPr/>
                <p:nvPr/>
              </p:nvSpPr>
              <p:spPr>
                <a:xfrm>
                  <a:off x="2908645" y="5550958"/>
                  <a:ext cx="43095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Прямоугольник 22">
                  <a:extLst>
                    <a:ext uri="{FF2B5EF4-FFF2-40B4-BE49-F238E27FC236}">
                      <a16:creationId xmlns:a16="http://schemas.microsoft.com/office/drawing/2014/main" id="{2B7FF9AC-3E8F-4B40-800C-53C05BF236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8645" y="5550958"/>
                  <a:ext cx="430951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Прямоугольник 26">
                  <a:extLst>
                    <a:ext uri="{FF2B5EF4-FFF2-40B4-BE49-F238E27FC236}">
                      <a16:creationId xmlns:a16="http://schemas.microsoft.com/office/drawing/2014/main" id="{708DA33A-7FF3-4F96-8F71-7217B965C467}"/>
                    </a:ext>
                  </a:extLst>
                </p:cNvPr>
                <p:cNvSpPr/>
                <p:nvPr/>
              </p:nvSpPr>
              <p:spPr>
                <a:xfrm>
                  <a:off x="2849993" y="5112427"/>
                  <a:ext cx="51155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𝑎𝑠𝑦</m:t>
                        </m:r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Прямоугольник 26">
                  <a:extLst>
                    <a:ext uri="{FF2B5EF4-FFF2-40B4-BE49-F238E27FC236}">
                      <a16:creationId xmlns:a16="http://schemas.microsoft.com/office/drawing/2014/main" id="{CCF31695-B7FB-1B4B-BA97-A17B6442DE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9993" y="5112427"/>
                  <a:ext cx="511550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3B448A0F-5C5F-426E-9732-E110EFBDBC05}"/>
              </a:ext>
            </a:extLst>
          </p:cNvPr>
          <p:cNvGrpSpPr/>
          <p:nvPr/>
        </p:nvGrpSpPr>
        <p:grpSpPr>
          <a:xfrm>
            <a:off x="539994" y="3572696"/>
            <a:ext cx="3848874" cy="843116"/>
            <a:chOff x="1045028" y="3605117"/>
            <a:chExt cx="3848874" cy="8431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529D845-53D2-4E11-8C9B-4479D32A70BC}"/>
                    </a:ext>
                  </a:extLst>
                </p:cNvPr>
                <p:cNvSpPr txBox="1"/>
                <p:nvPr/>
              </p:nvSpPr>
              <p:spPr>
                <a:xfrm>
                  <a:off x="1045028" y="3605117"/>
                  <a:ext cx="3848874" cy="8431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 ∼  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d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b="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E5B1CD9-39B2-974E-BFEF-E374163474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5028" y="3605117"/>
                  <a:ext cx="3848874" cy="843116"/>
                </a:xfrm>
                <a:prstGeom prst="rect">
                  <a:avLst/>
                </a:prstGeom>
                <a:blipFill>
                  <a:blip r:embed="rId7"/>
                  <a:stretch>
                    <a:fillRect l="-158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Прямоугольник 38">
                  <a:extLst>
                    <a:ext uri="{FF2B5EF4-FFF2-40B4-BE49-F238E27FC236}">
                      <a16:creationId xmlns:a16="http://schemas.microsoft.com/office/drawing/2014/main" id="{79FEEFB0-BC22-4DF5-B74C-DBF13BCC6C09}"/>
                    </a:ext>
                  </a:extLst>
                </p:cNvPr>
                <p:cNvSpPr/>
                <p:nvPr/>
              </p:nvSpPr>
              <p:spPr>
                <a:xfrm>
                  <a:off x="2208436" y="3687187"/>
                  <a:ext cx="51155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𝑎𝑠𝑦</m:t>
                        </m:r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Прямоугольник 23">
                  <a:extLst>
                    <a:ext uri="{FF2B5EF4-FFF2-40B4-BE49-F238E27FC236}">
                      <a16:creationId xmlns:a16="http://schemas.microsoft.com/office/drawing/2014/main" id="{7AEBE6C5-F435-3346-B289-5F82A1F3ED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8436" y="3687187"/>
                  <a:ext cx="511550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Прямоугольник 39">
                  <a:extLst>
                    <a:ext uri="{FF2B5EF4-FFF2-40B4-BE49-F238E27FC236}">
                      <a16:creationId xmlns:a16="http://schemas.microsoft.com/office/drawing/2014/main" id="{58E250BB-0740-4BB8-BBA7-7ECEFFE312E2}"/>
                    </a:ext>
                  </a:extLst>
                </p:cNvPr>
                <p:cNvSpPr/>
                <p:nvPr/>
              </p:nvSpPr>
              <p:spPr>
                <a:xfrm>
                  <a:off x="2242609" y="4082727"/>
                  <a:ext cx="43095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Прямоугольник 27">
                  <a:extLst>
                    <a:ext uri="{FF2B5EF4-FFF2-40B4-BE49-F238E27FC236}">
                      <a16:creationId xmlns:a16="http://schemas.microsoft.com/office/drawing/2014/main" id="{27D24DB1-9F98-ED4D-87A4-169DA97727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2609" y="4082727"/>
                  <a:ext cx="430951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Объект 5">
            <a:extLst>
              <a:ext uri="{FF2B5EF4-FFF2-40B4-BE49-F238E27FC236}">
                <a16:creationId xmlns:a16="http://schemas.microsoft.com/office/drawing/2014/main" id="{B49867F9-DE60-4362-97B6-3B5AE17FA074}"/>
              </a:ext>
            </a:extLst>
          </p:cNvPr>
          <p:cNvSpPr txBox="1">
            <a:spLocks/>
          </p:cNvSpPr>
          <p:nvPr/>
        </p:nvSpPr>
        <p:spPr>
          <a:xfrm>
            <a:off x="539552" y="4556210"/>
            <a:ext cx="3740874" cy="4883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Критерий для проверки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CFB4DF8D-8FD2-4E90-B545-D534396C033E}"/>
                  </a:ext>
                </a:extLst>
              </p:cNvPr>
              <p:cNvSpPr/>
              <p:nvPr/>
            </p:nvSpPr>
            <p:spPr>
              <a:xfrm>
                <a:off x="539994" y="1232696"/>
                <a:ext cx="3023264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CFB4DF8D-8FD2-4E90-B545-D534396C03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4" y="1232696"/>
                <a:ext cx="3023264" cy="6001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Объект 5">
            <a:extLst>
              <a:ext uri="{FF2B5EF4-FFF2-40B4-BE49-F238E27FC236}">
                <a16:creationId xmlns:a16="http://schemas.microsoft.com/office/drawing/2014/main" id="{3F2F0FC3-94CA-485A-8744-AA9EFB21959A}"/>
              </a:ext>
            </a:extLst>
          </p:cNvPr>
          <p:cNvSpPr txBox="1">
            <a:spLocks/>
          </p:cNvSpPr>
          <p:nvPr/>
        </p:nvSpPr>
        <p:spPr>
          <a:xfrm>
            <a:off x="539552" y="1772696"/>
            <a:ext cx="3653948" cy="4141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Выборки независимые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Объект 5">
                <a:extLst>
                  <a:ext uri="{FF2B5EF4-FFF2-40B4-BE49-F238E27FC236}">
                    <a16:creationId xmlns:a16="http://schemas.microsoft.com/office/drawing/2014/main" id="{2C8F3AC9-6877-4D9A-AC6D-BC76CD0A9A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2239315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7" name="Объект 5">
                <a:extLst>
                  <a:ext uri="{FF2B5EF4-FFF2-40B4-BE49-F238E27FC236}">
                    <a16:creationId xmlns:a16="http://schemas.microsoft.com/office/drawing/2014/main" id="{2C8F3AC9-6877-4D9A-AC6D-BC76CD0A9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239315"/>
                <a:ext cx="1656184" cy="4783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Объект 5">
                <a:extLst>
                  <a:ext uri="{FF2B5EF4-FFF2-40B4-BE49-F238E27FC236}">
                    <a16:creationId xmlns:a16="http://schemas.microsoft.com/office/drawing/2014/main" id="{D89E65AA-2000-4D64-8D8C-32F18C0AD0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2779315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8" name="Объект 5">
                <a:extLst>
                  <a:ext uri="{FF2B5EF4-FFF2-40B4-BE49-F238E27FC236}">
                    <a16:creationId xmlns:a16="http://schemas.microsoft.com/office/drawing/2014/main" id="{D89E65AA-2000-4D64-8D8C-32F18C0AD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779315"/>
                <a:ext cx="1656186" cy="4783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775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7" name="applause.wav"/>
          </p:stSnd>
        </p:sndAc>
      </p:transition>
    </mc:Fallback>
  </mc:AlternateContent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Заголовок 1">
            <a:extLst>
              <a:ext uri="{FF2B5EF4-FFF2-40B4-BE49-F238E27FC236}">
                <a16:creationId xmlns:a16="http://schemas.microsoft.com/office/drawing/2014/main" id="{D3D7EAB8-2B37-3C40-9AAD-E4C0D393EFA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en-US" dirty="0"/>
              <a:t>Z</a:t>
            </a:r>
            <a:r>
              <a:rPr lang="ru-RU" dirty="0"/>
              <a:t>-критерий для разности средних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84C6A51F-BFBD-40B7-A5E3-3E919915DAC0}"/>
                  </a:ext>
                </a:extLst>
              </p:cNvPr>
              <p:cNvSpPr/>
              <p:nvPr/>
            </p:nvSpPr>
            <p:spPr>
              <a:xfrm>
                <a:off x="539994" y="692696"/>
                <a:ext cx="2991332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84C6A51F-BFBD-40B7-A5E3-3E919915DA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4" y="692696"/>
                <a:ext cx="2991332" cy="600164"/>
              </a:xfrm>
              <a:prstGeom prst="rect">
                <a:avLst/>
              </a:prstGeom>
              <a:blipFill>
                <a:blip r:embed="rId3"/>
                <a:stretch>
                  <a:fillRect l="-2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Объект 5">
            <a:extLst>
              <a:ext uri="{FF2B5EF4-FFF2-40B4-BE49-F238E27FC236}">
                <a16:creationId xmlns:a16="http://schemas.microsoft.com/office/drawing/2014/main" id="{7BF6A181-3894-4D67-A8E4-8FC6DC8A7916}"/>
              </a:ext>
            </a:extLst>
          </p:cNvPr>
          <p:cNvSpPr txBox="1">
            <a:spLocks/>
          </p:cNvSpPr>
          <p:nvPr/>
        </p:nvSpPr>
        <p:spPr>
          <a:xfrm>
            <a:off x="539552" y="3329688"/>
            <a:ext cx="1074221" cy="4141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ЦПТ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2400" dirty="0">
              <a:solidFill>
                <a:srgbClr val="28516A"/>
              </a:solidFill>
            </a:endParaRPr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A959BC0E-C3FB-4253-9CD4-81AAD386FABA}"/>
              </a:ext>
            </a:extLst>
          </p:cNvPr>
          <p:cNvGrpSpPr/>
          <p:nvPr/>
        </p:nvGrpSpPr>
        <p:grpSpPr>
          <a:xfrm>
            <a:off x="539994" y="5012696"/>
            <a:ext cx="3573286" cy="1199880"/>
            <a:chOff x="1033672" y="5039597"/>
            <a:chExt cx="3573286" cy="11998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Прямоугольник 25">
                  <a:extLst>
                    <a:ext uri="{FF2B5EF4-FFF2-40B4-BE49-F238E27FC236}">
                      <a16:creationId xmlns:a16="http://schemas.microsoft.com/office/drawing/2014/main" id="{E196C8C0-48DD-497D-B76A-2341DE2B068D}"/>
                    </a:ext>
                  </a:extLst>
                </p:cNvPr>
                <p:cNvSpPr/>
                <p:nvPr/>
              </p:nvSpPr>
              <p:spPr>
                <a:xfrm>
                  <a:off x="1033672" y="5039597"/>
                  <a:ext cx="3573286" cy="1199880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</m:e>
                            </m:rad>
                          </m:den>
                        </m:f>
                        <m:r>
                          <a:rPr lang="en-US" sz="2400" b="0" i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Прямоугольник 21">
                  <a:extLst>
                    <a:ext uri="{FF2B5EF4-FFF2-40B4-BE49-F238E27FC236}">
                      <a16:creationId xmlns:a16="http://schemas.microsoft.com/office/drawing/2014/main" id="{641471BD-A8A5-EB41-A223-E820EF2F61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672" y="5039597"/>
                  <a:ext cx="3573286" cy="119988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Прямоугольник 26">
                  <a:extLst>
                    <a:ext uri="{FF2B5EF4-FFF2-40B4-BE49-F238E27FC236}">
                      <a16:creationId xmlns:a16="http://schemas.microsoft.com/office/drawing/2014/main" id="{F735FC00-5E3B-41B5-A6E6-46538F07398F}"/>
                    </a:ext>
                  </a:extLst>
                </p:cNvPr>
                <p:cNvSpPr/>
                <p:nvPr/>
              </p:nvSpPr>
              <p:spPr>
                <a:xfrm>
                  <a:off x="2908645" y="5550958"/>
                  <a:ext cx="43095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Прямоугольник 22">
                  <a:extLst>
                    <a:ext uri="{FF2B5EF4-FFF2-40B4-BE49-F238E27FC236}">
                      <a16:creationId xmlns:a16="http://schemas.microsoft.com/office/drawing/2014/main" id="{2B7FF9AC-3E8F-4B40-800C-53C05BF236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8645" y="5550958"/>
                  <a:ext cx="430951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Прямоугольник 27">
                  <a:extLst>
                    <a:ext uri="{FF2B5EF4-FFF2-40B4-BE49-F238E27FC236}">
                      <a16:creationId xmlns:a16="http://schemas.microsoft.com/office/drawing/2014/main" id="{9DF3BF45-3158-45B5-A699-11EEEF328A46}"/>
                    </a:ext>
                  </a:extLst>
                </p:cNvPr>
                <p:cNvSpPr/>
                <p:nvPr/>
              </p:nvSpPr>
              <p:spPr>
                <a:xfrm>
                  <a:off x="2849993" y="5112427"/>
                  <a:ext cx="51155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𝑎𝑠𝑦</m:t>
                        </m:r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Прямоугольник 26">
                  <a:extLst>
                    <a:ext uri="{FF2B5EF4-FFF2-40B4-BE49-F238E27FC236}">
                      <a16:creationId xmlns:a16="http://schemas.microsoft.com/office/drawing/2014/main" id="{CCF31695-B7FB-1B4B-BA97-A17B6442DE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9993" y="5112427"/>
                  <a:ext cx="511550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9D4B1557-4B5B-486F-9145-B3E90868E3AE}"/>
              </a:ext>
            </a:extLst>
          </p:cNvPr>
          <p:cNvGrpSpPr/>
          <p:nvPr/>
        </p:nvGrpSpPr>
        <p:grpSpPr>
          <a:xfrm>
            <a:off x="539994" y="3572696"/>
            <a:ext cx="3848874" cy="843116"/>
            <a:chOff x="1045028" y="3605117"/>
            <a:chExt cx="3848874" cy="8431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C6B8A24-58E6-426A-A5B8-C37BA4AE6DBA}"/>
                    </a:ext>
                  </a:extLst>
                </p:cNvPr>
                <p:cNvSpPr txBox="1"/>
                <p:nvPr/>
              </p:nvSpPr>
              <p:spPr>
                <a:xfrm>
                  <a:off x="1045028" y="3605117"/>
                  <a:ext cx="3848874" cy="8431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 ∼  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d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b="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E5B1CD9-39B2-974E-BFEF-E374163474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5028" y="3605117"/>
                  <a:ext cx="3848874" cy="843116"/>
                </a:xfrm>
                <a:prstGeom prst="rect">
                  <a:avLst/>
                </a:prstGeom>
                <a:blipFill>
                  <a:blip r:embed="rId7"/>
                  <a:stretch>
                    <a:fillRect l="-158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Прямоугольник 34">
                  <a:extLst>
                    <a:ext uri="{FF2B5EF4-FFF2-40B4-BE49-F238E27FC236}">
                      <a16:creationId xmlns:a16="http://schemas.microsoft.com/office/drawing/2014/main" id="{61D6B85F-8B02-407E-B0A6-14D5EC4FBF20}"/>
                    </a:ext>
                  </a:extLst>
                </p:cNvPr>
                <p:cNvSpPr/>
                <p:nvPr/>
              </p:nvSpPr>
              <p:spPr>
                <a:xfrm>
                  <a:off x="2208436" y="3687187"/>
                  <a:ext cx="51155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𝑎𝑠𝑦</m:t>
                        </m:r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Прямоугольник 23">
                  <a:extLst>
                    <a:ext uri="{FF2B5EF4-FFF2-40B4-BE49-F238E27FC236}">
                      <a16:creationId xmlns:a16="http://schemas.microsoft.com/office/drawing/2014/main" id="{7AEBE6C5-F435-3346-B289-5F82A1F3ED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8436" y="3687187"/>
                  <a:ext cx="511550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Прямоугольник 35">
                  <a:extLst>
                    <a:ext uri="{FF2B5EF4-FFF2-40B4-BE49-F238E27FC236}">
                      <a16:creationId xmlns:a16="http://schemas.microsoft.com/office/drawing/2014/main" id="{D835E87D-93D1-4711-981B-83FE5D820789}"/>
                    </a:ext>
                  </a:extLst>
                </p:cNvPr>
                <p:cNvSpPr/>
                <p:nvPr/>
              </p:nvSpPr>
              <p:spPr>
                <a:xfrm>
                  <a:off x="2242609" y="4082727"/>
                  <a:ext cx="43095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Прямоугольник 27">
                  <a:extLst>
                    <a:ext uri="{FF2B5EF4-FFF2-40B4-BE49-F238E27FC236}">
                      <a16:creationId xmlns:a16="http://schemas.microsoft.com/office/drawing/2014/main" id="{27D24DB1-9F98-ED4D-87A4-169DA97727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2609" y="4082727"/>
                  <a:ext cx="430951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9" name="Объект 5">
            <a:extLst>
              <a:ext uri="{FF2B5EF4-FFF2-40B4-BE49-F238E27FC236}">
                <a16:creationId xmlns:a16="http://schemas.microsoft.com/office/drawing/2014/main" id="{28417692-EE5A-4E10-A182-4B8DBB4D19C1}"/>
              </a:ext>
            </a:extLst>
          </p:cNvPr>
          <p:cNvSpPr txBox="1">
            <a:spLocks/>
          </p:cNvSpPr>
          <p:nvPr/>
        </p:nvSpPr>
        <p:spPr>
          <a:xfrm>
            <a:off x="539552" y="4556210"/>
            <a:ext cx="3740874" cy="4883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Критерий для проверки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1ACABE85-32C8-41A0-B258-4176F6ADF4C1}"/>
                  </a:ext>
                </a:extLst>
              </p:cNvPr>
              <p:cNvSpPr/>
              <p:nvPr/>
            </p:nvSpPr>
            <p:spPr>
              <a:xfrm>
                <a:off x="539994" y="1232696"/>
                <a:ext cx="3023264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1ACABE85-32C8-41A0-B258-4176F6ADF4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4" y="1232696"/>
                <a:ext cx="3023264" cy="6001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E1248EF6-1AAB-4A53-8E8C-CB4B64C8DB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60138" y="4220285"/>
            <a:ext cx="3632200" cy="1816100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3A4817B4-CDA8-43EC-9F79-0DB8E9B73E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60138" y="2349630"/>
            <a:ext cx="3632200" cy="1816100"/>
          </a:xfrm>
          <a:prstGeom prst="rect">
            <a:avLst/>
          </a:prstGeom>
        </p:spPr>
      </p:pic>
      <p:pic>
        <p:nvPicPr>
          <p:cNvPr id="56" name="Рисунок 55" descr="флажок установлен">
            <a:extLst>
              <a:ext uri="{FF2B5EF4-FFF2-40B4-BE49-F238E27FC236}">
                <a16:creationId xmlns:a16="http://schemas.microsoft.com/office/drawing/2014/main" id="{F07B2E69-ABFA-4097-A63C-D948780B7B3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229600" y="3897849"/>
            <a:ext cx="914400" cy="914400"/>
          </a:xfrm>
          <a:prstGeom prst="rect">
            <a:avLst/>
          </a:prstGeom>
        </p:spPr>
      </p:pic>
      <p:pic>
        <p:nvPicPr>
          <p:cNvPr id="57" name="Рисунок 56" descr="Флажок с крестиком">
            <a:extLst>
              <a:ext uri="{FF2B5EF4-FFF2-40B4-BE49-F238E27FC236}">
                <a16:creationId xmlns:a16="http://schemas.microsoft.com/office/drawing/2014/main" id="{E8A82563-DA80-4430-B6BC-A0D6F9D0508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229600" y="2036460"/>
            <a:ext cx="914400" cy="914400"/>
          </a:xfrm>
          <a:prstGeom prst="rect">
            <a:avLst/>
          </a:prstGeom>
        </p:spPr>
      </p:pic>
      <p:sp>
        <p:nvSpPr>
          <p:cNvPr id="58" name="Объект 5">
            <a:extLst>
              <a:ext uri="{FF2B5EF4-FFF2-40B4-BE49-F238E27FC236}">
                <a16:creationId xmlns:a16="http://schemas.microsoft.com/office/drawing/2014/main" id="{352A38EF-CC7B-4C2A-998E-53196F4D44E8}"/>
              </a:ext>
            </a:extLst>
          </p:cNvPr>
          <p:cNvSpPr txBox="1">
            <a:spLocks/>
          </p:cNvSpPr>
          <p:nvPr/>
        </p:nvSpPr>
        <p:spPr>
          <a:xfrm>
            <a:off x="539552" y="1772696"/>
            <a:ext cx="3653948" cy="4141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Выборки независимые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Объект 5">
                <a:extLst>
                  <a:ext uri="{FF2B5EF4-FFF2-40B4-BE49-F238E27FC236}">
                    <a16:creationId xmlns:a16="http://schemas.microsoft.com/office/drawing/2014/main" id="{50C05E7D-322F-4485-A245-2FDCE67DB3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2239315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9" name="Объект 5">
                <a:extLst>
                  <a:ext uri="{FF2B5EF4-FFF2-40B4-BE49-F238E27FC236}">
                    <a16:creationId xmlns:a16="http://schemas.microsoft.com/office/drawing/2014/main" id="{50C05E7D-322F-4485-A245-2FDCE67DB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239315"/>
                <a:ext cx="1656184" cy="4783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Объект 5">
                <a:extLst>
                  <a:ext uri="{FF2B5EF4-FFF2-40B4-BE49-F238E27FC236}">
                    <a16:creationId xmlns:a16="http://schemas.microsoft.com/office/drawing/2014/main" id="{02AF3FE3-8757-4865-873F-C72605ED6D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2779315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0" name="Объект 5">
                <a:extLst>
                  <a:ext uri="{FF2B5EF4-FFF2-40B4-BE49-F238E27FC236}">
                    <a16:creationId xmlns:a16="http://schemas.microsoft.com/office/drawing/2014/main" id="{02AF3FE3-8757-4865-873F-C72605ED6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779315"/>
                <a:ext cx="1656186" cy="4783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463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8" name="applause.wav"/>
          </p:stSnd>
        </p:sndAc>
      </p:transition>
    </mc:Fallback>
  </mc:AlternateContent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Заголовок 1">
            <a:extLst>
              <a:ext uri="{FF2B5EF4-FFF2-40B4-BE49-F238E27FC236}">
                <a16:creationId xmlns:a16="http://schemas.microsoft.com/office/drawing/2014/main" id="{D3D7EAB8-2B37-3C40-9AAD-E4C0D393EFA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en-US" dirty="0"/>
              <a:t>Z</a:t>
            </a:r>
            <a:r>
              <a:rPr lang="ru-RU" dirty="0"/>
              <a:t>-критерий для разности средних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7CD0D99-518C-8B4B-BC04-74D7D7EA23D7}"/>
                  </a:ext>
                </a:extLst>
              </p:cNvPr>
              <p:cNvSpPr/>
              <p:nvPr/>
            </p:nvSpPr>
            <p:spPr>
              <a:xfrm>
                <a:off x="539994" y="692696"/>
                <a:ext cx="2991332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7CD0D99-518C-8B4B-BC04-74D7D7EA23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4" y="692696"/>
                <a:ext cx="2991332" cy="600164"/>
              </a:xfrm>
              <a:prstGeom prst="rect">
                <a:avLst/>
              </a:prstGeom>
              <a:blipFill>
                <a:blip r:embed="rId3"/>
                <a:stretch>
                  <a:fillRect l="-2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Объект 5">
            <a:extLst>
              <a:ext uri="{FF2B5EF4-FFF2-40B4-BE49-F238E27FC236}">
                <a16:creationId xmlns:a16="http://schemas.microsoft.com/office/drawing/2014/main" id="{88ADBE25-3BFD-EF43-8370-CD13709EABFE}"/>
              </a:ext>
            </a:extLst>
          </p:cNvPr>
          <p:cNvSpPr txBox="1">
            <a:spLocks/>
          </p:cNvSpPr>
          <p:nvPr/>
        </p:nvSpPr>
        <p:spPr>
          <a:xfrm>
            <a:off x="539552" y="3329688"/>
            <a:ext cx="1074221" cy="4141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ЦПТ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2400" dirty="0">
              <a:solidFill>
                <a:srgbClr val="28516A"/>
              </a:solidFill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4D0182A1-30CC-44C9-9E62-FCD4BAA3A00A}"/>
              </a:ext>
            </a:extLst>
          </p:cNvPr>
          <p:cNvGrpSpPr/>
          <p:nvPr/>
        </p:nvGrpSpPr>
        <p:grpSpPr>
          <a:xfrm>
            <a:off x="539994" y="5012696"/>
            <a:ext cx="3573286" cy="1199880"/>
            <a:chOff x="1033672" y="5039597"/>
            <a:chExt cx="3573286" cy="11998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Прямоугольник 21">
                  <a:extLst>
                    <a:ext uri="{FF2B5EF4-FFF2-40B4-BE49-F238E27FC236}">
                      <a16:creationId xmlns:a16="http://schemas.microsoft.com/office/drawing/2014/main" id="{641471BD-A8A5-EB41-A223-E820EF2F619C}"/>
                    </a:ext>
                  </a:extLst>
                </p:cNvPr>
                <p:cNvSpPr/>
                <p:nvPr/>
              </p:nvSpPr>
              <p:spPr>
                <a:xfrm>
                  <a:off x="1033672" y="5039597"/>
                  <a:ext cx="3573286" cy="1199880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</m:e>
                            </m:rad>
                          </m:den>
                        </m:f>
                        <m:r>
                          <a:rPr lang="en-US" sz="2400" b="0" i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Прямоугольник 21">
                  <a:extLst>
                    <a:ext uri="{FF2B5EF4-FFF2-40B4-BE49-F238E27FC236}">
                      <a16:creationId xmlns:a16="http://schemas.microsoft.com/office/drawing/2014/main" id="{641471BD-A8A5-EB41-A223-E820EF2F61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672" y="5039597"/>
                  <a:ext cx="3573286" cy="119988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Прямоугольник 22">
                  <a:extLst>
                    <a:ext uri="{FF2B5EF4-FFF2-40B4-BE49-F238E27FC236}">
                      <a16:creationId xmlns:a16="http://schemas.microsoft.com/office/drawing/2014/main" id="{2B7FF9AC-3E8F-4B40-800C-53C05BF2369B}"/>
                    </a:ext>
                  </a:extLst>
                </p:cNvPr>
                <p:cNvSpPr/>
                <p:nvPr/>
              </p:nvSpPr>
              <p:spPr>
                <a:xfrm>
                  <a:off x="2908645" y="5550958"/>
                  <a:ext cx="43095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Прямоугольник 22">
                  <a:extLst>
                    <a:ext uri="{FF2B5EF4-FFF2-40B4-BE49-F238E27FC236}">
                      <a16:creationId xmlns:a16="http://schemas.microsoft.com/office/drawing/2014/main" id="{2B7FF9AC-3E8F-4B40-800C-53C05BF236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8645" y="5550958"/>
                  <a:ext cx="430951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Прямоугольник 26">
                  <a:extLst>
                    <a:ext uri="{FF2B5EF4-FFF2-40B4-BE49-F238E27FC236}">
                      <a16:creationId xmlns:a16="http://schemas.microsoft.com/office/drawing/2014/main" id="{CCF31695-B7FB-1B4B-BA97-A17B6442DEC6}"/>
                    </a:ext>
                  </a:extLst>
                </p:cNvPr>
                <p:cNvSpPr/>
                <p:nvPr/>
              </p:nvSpPr>
              <p:spPr>
                <a:xfrm>
                  <a:off x="2849993" y="5112427"/>
                  <a:ext cx="51155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𝑎𝑠𝑦</m:t>
                        </m:r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Прямоугольник 26">
                  <a:extLst>
                    <a:ext uri="{FF2B5EF4-FFF2-40B4-BE49-F238E27FC236}">
                      <a16:creationId xmlns:a16="http://schemas.microsoft.com/office/drawing/2014/main" id="{CCF31695-B7FB-1B4B-BA97-A17B6442DE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9993" y="5112427"/>
                  <a:ext cx="511550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4E3FF38B-E0BC-4117-9371-50E8D86C7502}"/>
              </a:ext>
            </a:extLst>
          </p:cNvPr>
          <p:cNvGrpSpPr/>
          <p:nvPr/>
        </p:nvGrpSpPr>
        <p:grpSpPr>
          <a:xfrm>
            <a:off x="539994" y="3572696"/>
            <a:ext cx="3848874" cy="843116"/>
            <a:chOff x="1045028" y="3605117"/>
            <a:chExt cx="3848874" cy="8431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E5B1CD9-39B2-974E-BFEF-E3741634749E}"/>
                    </a:ext>
                  </a:extLst>
                </p:cNvPr>
                <p:cNvSpPr txBox="1"/>
                <p:nvPr/>
              </p:nvSpPr>
              <p:spPr>
                <a:xfrm>
                  <a:off x="1045028" y="3605117"/>
                  <a:ext cx="3848874" cy="8431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 ∼  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d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b="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E5B1CD9-39B2-974E-BFEF-E374163474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5028" y="3605117"/>
                  <a:ext cx="3848874" cy="843116"/>
                </a:xfrm>
                <a:prstGeom prst="rect">
                  <a:avLst/>
                </a:prstGeom>
                <a:blipFill>
                  <a:blip r:embed="rId7"/>
                  <a:stretch>
                    <a:fillRect l="-158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Прямоугольник 23">
                  <a:extLst>
                    <a:ext uri="{FF2B5EF4-FFF2-40B4-BE49-F238E27FC236}">
                      <a16:creationId xmlns:a16="http://schemas.microsoft.com/office/drawing/2014/main" id="{7AEBE6C5-F435-3346-B289-5F82A1F3ED82}"/>
                    </a:ext>
                  </a:extLst>
                </p:cNvPr>
                <p:cNvSpPr/>
                <p:nvPr/>
              </p:nvSpPr>
              <p:spPr>
                <a:xfrm>
                  <a:off x="2208436" y="3687187"/>
                  <a:ext cx="51155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𝑎𝑠𝑦</m:t>
                        </m:r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Прямоугольник 23">
                  <a:extLst>
                    <a:ext uri="{FF2B5EF4-FFF2-40B4-BE49-F238E27FC236}">
                      <a16:creationId xmlns:a16="http://schemas.microsoft.com/office/drawing/2014/main" id="{7AEBE6C5-F435-3346-B289-5F82A1F3ED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8436" y="3687187"/>
                  <a:ext cx="511550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Прямоугольник 27">
                  <a:extLst>
                    <a:ext uri="{FF2B5EF4-FFF2-40B4-BE49-F238E27FC236}">
                      <a16:creationId xmlns:a16="http://schemas.microsoft.com/office/drawing/2014/main" id="{27D24DB1-9F98-ED4D-87A4-169DA9772796}"/>
                    </a:ext>
                  </a:extLst>
                </p:cNvPr>
                <p:cNvSpPr/>
                <p:nvPr/>
              </p:nvSpPr>
              <p:spPr>
                <a:xfrm>
                  <a:off x="2242609" y="4082727"/>
                  <a:ext cx="43095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Прямоугольник 27">
                  <a:extLst>
                    <a:ext uri="{FF2B5EF4-FFF2-40B4-BE49-F238E27FC236}">
                      <a16:creationId xmlns:a16="http://schemas.microsoft.com/office/drawing/2014/main" id="{27D24DB1-9F98-ED4D-87A4-169DA97727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2609" y="4082727"/>
                  <a:ext cx="430951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Объект 5">
            <a:extLst>
              <a:ext uri="{FF2B5EF4-FFF2-40B4-BE49-F238E27FC236}">
                <a16:creationId xmlns:a16="http://schemas.microsoft.com/office/drawing/2014/main" id="{528B3AF5-C82B-6743-9643-E006C38110DD}"/>
              </a:ext>
            </a:extLst>
          </p:cNvPr>
          <p:cNvSpPr txBox="1">
            <a:spLocks/>
          </p:cNvSpPr>
          <p:nvPr/>
        </p:nvSpPr>
        <p:spPr>
          <a:xfrm>
            <a:off x="539552" y="4556210"/>
            <a:ext cx="3740874" cy="4883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Критерий для проверки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5FD9C2C0-2DFF-284D-AEC4-42DB9EB07D2F}"/>
                  </a:ext>
                </a:extLst>
              </p:cNvPr>
              <p:cNvSpPr/>
              <p:nvPr/>
            </p:nvSpPr>
            <p:spPr>
              <a:xfrm>
                <a:off x="539994" y="1232696"/>
                <a:ext cx="3023264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5FD9C2C0-2DFF-284D-AEC4-42DB9EB07D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4" y="1232696"/>
                <a:ext cx="3023264" cy="6001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">
            <a:extLst>
              <a:ext uri="{FF2B5EF4-FFF2-40B4-BE49-F238E27FC236}">
                <a16:creationId xmlns:a16="http://schemas.microsoft.com/office/drawing/2014/main" id="{C4A46C8D-F9E9-5844-8047-D197C743C570}"/>
              </a:ext>
            </a:extLst>
          </p:cNvPr>
          <p:cNvSpPr/>
          <p:nvPr/>
        </p:nvSpPr>
        <p:spPr>
          <a:xfrm>
            <a:off x="4195634" y="700251"/>
            <a:ext cx="4596704" cy="1085908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DBDE1B-EB9A-9A42-ABE4-8900441C6427}"/>
              </a:ext>
            </a:extLst>
          </p:cNvPr>
          <p:cNvSpPr txBox="1"/>
          <p:nvPr/>
        </p:nvSpPr>
        <p:spPr>
          <a:xfrm>
            <a:off x="4790765" y="827707"/>
            <a:ext cx="4245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Критерий асимптотический</a:t>
            </a:r>
            <a:r>
              <a:rPr lang="en-US" sz="2400" dirty="0">
                <a:solidFill>
                  <a:srgbClr val="C0504D"/>
                </a:solidFill>
              </a:rPr>
              <a:t>, </a:t>
            </a:r>
            <a:r>
              <a:rPr lang="ru-RU" sz="2400" dirty="0">
                <a:solidFill>
                  <a:srgbClr val="C0504D"/>
                </a:solidFill>
              </a:rPr>
              <a:t>т</a:t>
            </a:r>
            <a:r>
              <a:rPr lang="en-US" sz="2400" dirty="0">
                <a:solidFill>
                  <a:srgbClr val="C0504D"/>
                </a:solidFill>
              </a:rPr>
              <a:t>.</a:t>
            </a:r>
            <a:r>
              <a:rPr lang="ru-RU" sz="2400" dirty="0">
                <a:solidFill>
                  <a:srgbClr val="C0504D"/>
                </a:solidFill>
              </a:rPr>
              <a:t>к</a:t>
            </a:r>
            <a:r>
              <a:rPr lang="en-US" sz="2400" dirty="0">
                <a:solidFill>
                  <a:srgbClr val="C0504D"/>
                </a:solidFill>
              </a:rPr>
              <a:t>.</a:t>
            </a:r>
            <a:r>
              <a:rPr lang="ru-RU" sz="2400" dirty="0">
                <a:solidFill>
                  <a:srgbClr val="C0504D"/>
                </a:solidFill>
              </a:rPr>
              <a:t> использует ЦПТ</a:t>
            </a:r>
          </a:p>
        </p:txBody>
      </p:sp>
      <p:sp>
        <p:nvSpPr>
          <p:cNvPr id="33" name="Shape">
            <a:extLst>
              <a:ext uri="{FF2B5EF4-FFF2-40B4-BE49-F238E27FC236}">
                <a16:creationId xmlns:a16="http://schemas.microsoft.com/office/drawing/2014/main" id="{42652F5D-431E-7641-8D1C-AA5BE3AF2919}"/>
              </a:ext>
            </a:extLst>
          </p:cNvPr>
          <p:cNvSpPr/>
          <p:nvPr/>
        </p:nvSpPr>
        <p:spPr>
          <a:xfrm>
            <a:off x="4425329" y="906559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0A4ECA95-B986-5047-98C9-D088FCE94D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60138" y="4220285"/>
            <a:ext cx="3632200" cy="181610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30A12928-BE3E-A447-84EE-0949BC0807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60138" y="2349630"/>
            <a:ext cx="3632200" cy="1816100"/>
          </a:xfrm>
          <a:prstGeom prst="rect">
            <a:avLst/>
          </a:prstGeom>
        </p:spPr>
      </p:pic>
      <p:pic>
        <p:nvPicPr>
          <p:cNvPr id="26" name="Рисунок 25" descr="флажок установлен">
            <a:extLst>
              <a:ext uri="{FF2B5EF4-FFF2-40B4-BE49-F238E27FC236}">
                <a16:creationId xmlns:a16="http://schemas.microsoft.com/office/drawing/2014/main" id="{78180BE1-020E-44C7-AD37-C1255280039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229600" y="3897849"/>
            <a:ext cx="914400" cy="914400"/>
          </a:xfrm>
          <a:prstGeom prst="rect">
            <a:avLst/>
          </a:prstGeom>
        </p:spPr>
      </p:pic>
      <p:pic>
        <p:nvPicPr>
          <p:cNvPr id="30" name="Рисунок 29" descr="Флажок с крестиком">
            <a:extLst>
              <a:ext uri="{FF2B5EF4-FFF2-40B4-BE49-F238E27FC236}">
                <a16:creationId xmlns:a16="http://schemas.microsoft.com/office/drawing/2014/main" id="{51D73C1F-E787-4E05-856E-D576E231299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229600" y="2036460"/>
            <a:ext cx="914400" cy="914400"/>
          </a:xfrm>
          <a:prstGeom prst="rect">
            <a:avLst/>
          </a:prstGeom>
        </p:spPr>
      </p:pic>
      <p:sp>
        <p:nvSpPr>
          <p:cNvPr id="39" name="Объект 5">
            <a:extLst>
              <a:ext uri="{FF2B5EF4-FFF2-40B4-BE49-F238E27FC236}">
                <a16:creationId xmlns:a16="http://schemas.microsoft.com/office/drawing/2014/main" id="{BD7393F3-84D1-41B0-A4B8-481DC52E1006}"/>
              </a:ext>
            </a:extLst>
          </p:cNvPr>
          <p:cNvSpPr txBox="1">
            <a:spLocks/>
          </p:cNvSpPr>
          <p:nvPr/>
        </p:nvSpPr>
        <p:spPr>
          <a:xfrm>
            <a:off x="539552" y="1772696"/>
            <a:ext cx="3653948" cy="4141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Выборки независимые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Объект 5">
                <a:extLst>
                  <a:ext uri="{FF2B5EF4-FFF2-40B4-BE49-F238E27FC236}">
                    <a16:creationId xmlns:a16="http://schemas.microsoft.com/office/drawing/2014/main" id="{1A69B831-481E-442E-89B2-5910321015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2239315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0" name="Объект 5">
                <a:extLst>
                  <a:ext uri="{FF2B5EF4-FFF2-40B4-BE49-F238E27FC236}">
                    <a16:creationId xmlns:a16="http://schemas.microsoft.com/office/drawing/2014/main" id="{1A69B831-481E-442E-89B2-591032101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239315"/>
                <a:ext cx="1656184" cy="4783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Объект 5">
                <a:extLst>
                  <a:ext uri="{FF2B5EF4-FFF2-40B4-BE49-F238E27FC236}">
                    <a16:creationId xmlns:a16="http://schemas.microsoft.com/office/drawing/2014/main" id="{103FBA08-DC65-419E-8373-7360A0EC81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2779315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1" name="Объект 5">
                <a:extLst>
                  <a:ext uri="{FF2B5EF4-FFF2-40B4-BE49-F238E27FC236}">
                    <a16:creationId xmlns:a16="http://schemas.microsoft.com/office/drawing/2014/main" id="{103FBA08-DC65-419E-8373-7360A0EC8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779315"/>
                <a:ext cx="1656186" cy="4783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628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8" name="applause.wav"/>
          </p:stSnd>
        </p:sndAc>
      </p:transition>
    </mc:Fallback>
  </mc:AlternateContent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4C0EC2F9-6A9B-AB45-97CA-E9C7C30DFE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Точные критерии для разности средних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625ECF7E-914C-4BED-B688-D8DB858616B4}"/>
                  </a:ext>
                </a:extLst>
              </p:cNvPr>
              <p:cNvSpPr/>
              <p:nvPr/>
            </p:nvSpPr>
            <p:spPr>
              <a:xfrm>
                <a:off x="539552" y="692696"/>
                <a:ext cx="3224857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625ECF7E-914C-4BED-B688-D8DB858616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3224857" cy="600164"/>
              </a:xfrm>
              <a:prstGeom prst="rect">
                <a:avLst/>
              </a:prstGeom>
              <a:blipFill>
                <a:blip r:embed="rId3"/>
                <a:stretch>
                  <a:fillRect l="-3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6EDA79C4-9AF8-4A80-9E53-882C7CAF530C}"/>
                  </a:ext>
                </a:extLst>
              </p:cNvPr>
              <p:cNvSpPr/>
              <p:nvPr/>
            </p:nvSpPr>
            <p:spPr>
              <a:xfrm>
                <a:off x="539552" y="1232696"/>
                <a:ext cx="3189463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ru-RU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6EDA79C4-9AF8-4A80-9E53-882C7CAF53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3189463" cy="6001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Объект 5">
                <a:extLst>
                  <a:ext uri="{FF2B5EF4-FFF2-40B4-BE49-F238E27FC236}">
                    <a16:creationId xmlns:a16="http://schemas.microsoft.com/office/drawing/2014/main" id="{1ABCFC2A-B068-4996-8CC6-0D630E7D5F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41979" y="692696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Объект 5">
                <a:extLst>
                  <a:ext uri="{FF2B5EF4-FFF2-40B4-BE49-F238E27FC236}">
                    <a16:creationId xmlns:a16="http://schemas.microsoft.com/office/drawing/2014/main" id="{1ABCFC2A-B068-4996-8CC6-0D630E7D5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979" y="692696"/>
                <a:ext cx="1656184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3DC3956A-52F7-4BCD-A360-18982E5BB3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41979" y="1232696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3DC3956A-52F7-4BCD-A360-18982E5BB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979" y="1232696"/>
                <a:ext cx="1656186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Объект 5">
            <a:extLst>
              <a:ext uri="{FF2B5EF4-FFF2-40B4-BE49-F238E27FC236}">
                <a16:creationId xmlns:a16="http://schemas.microsoft.com/office/drawing/2014/main" id="{80F64056-B739-4CCB-B09B-5CC9DB9F1881}"/>
              </a:ext>
            </a:extLst>
          </p:cNvPr>
          <p:cNvSpPr txBox="1">
            <a:spLocks/>
          </p:cNvSpPr>
          <p:nvPr/>
        </p:nvSpPr>
        <p:spPr>
          <a:xfrm>
            <a:off x="539552" y="1772696"/>
            <a:ext cx="3653948" cy="4141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Выборки независимые</a:t>
            </a:r>
            <a:endParaRPr lang="ru-RU" sz="24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06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4C0EC2F9-6A9B-AB45-97CA-E9C7C30DFE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Точные критерии для разности средних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7CD0D99-518C-8B4B-BC04-74D7D7EA23D7}"/>
                  </a:ext>
                </a:extLst>
              </p:cNvPr>
              <p:cNvSpPr/>
              <p:nvPr/>
            </p:nvSpPr>
            <p:spPr>
              <a:xfrm>
                <a:off x="539552" y="692696"/>
                <a:ext cx="3224857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7CD0D99-518C-8B4B-BC04-74D7D7EA23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3224857" cy="600164"/>
              </a:xfrm>
              <a:prstGeom prst="rect">
                <a:avLst/>
              </a:prstGeom>
              <a:blipFill>
                <a:blip r:embed="rId3"/>
                <a:stretch>
                  <a:fillRect l="-3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5FD9C2C0-2DFF-284D-AEC4-42DB9EB07D2F}"/>
                  </a:ext>
                </a:extLst>
              </p:cNvPr>
              <p:cNvSpPr/>
              <p:nvPr/>
            </p:nvSpPr>
            <p:spPr>
              <a:xfrm>
                <a:off x="539552" y="1232696"/>
                <a:ext cx="3189463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ru-RU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5FD9C2C0-2DFF-284D-AEC4-42DB9EB07D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3189463" cy="6001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Хорошие свойства:…">
            <a:extLst>
              <a:ext uri="{FF2B5EF4-FFF2-40B4-BE49-F238E27FC236}">
                <a16:creationId xmlns:a16="http://schemas.microsoft.com/office/drawing/2014/main" id="{10CB3092-039B-F14A-9B53-A1939F6BD081}"/>
              </a:ext>
            </a:extLst>
          </p:cNvPr>
          <p:cNvSpPr txBox="1"/>
          <p:nvPr/>
        </p:nvSpPr>
        <p:spPr>
          <a:xfrm>
            <a:off x="1118416" y="4715647"/>
            <a:ext cx="1563552" cy="7386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457200"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дисперсии известны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10" name="Хорошие свойства:…">
            <a:extLst>
              <a:ext uri="{FF2B5EF4-FFF2-40B4-BE49-F238E27FC236}">
                <a16:creationId xmlns:a16="http://schemas.microsoft.com/office/drawing/2014/main" id="{B2CE2B74-C4B7-7B4F-9593-C51FFBB6B5B7}"/>
              </a:ext>
            </a:extLst>
          </p:cNvPr>
          <p:cNvSpPr txBox="1"/>
          <p:nvPr/>
        </p:nvSpPr>
        <p:spPr>
          <a:xfrm>
            <a:off x="3316420" y="5173626"/>
            <a:ext cx="2569265" cy="11079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457200"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дисперсии неизвестны</a:t>
            </a:r>
            <a:r>
              <a:rPr lang="en-US" sz="2400" dirty="0">
                <a:solidFill>
                  <a:srgbClr val="373737"/>
                </a:solidFill>
                <a:ea typeface="Cambria Math" panose="02040503050406030204" pitchFamily="18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 </a:t>
            </a:r>
            <a:b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</a:b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но равны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12" name="Хорошие свойства:…">
            <a:extLst>
              <a:ext uri="{FF2B5EF4-FFF2-40B4-BE49-F238E27FC236}">
                <a16:creationId xmlns:a16="http://schemas.microsoft.com/office/drawing/2014/main" id="{C558F0CA-59BA-E74D-8BAC-290CD6549921}"/>
              </a:ext>
            </a:extLst>
          </p:cNvPr>
          <p:cNvSpPr txBox="1"/>
          <p:nvPr/>
        </p:nvSpPr>
        <p:spPr>
          <a:xfrm>
            <a:off x="6196344" y="4715647"/>
            <a:ext cx="2520277" cy="11079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457200"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дисперсии неизвестны</a:t>
            </a:r>
            <a:r>
              <a:rPr lang="en-US" sz="2400" dirty="0">
                <a:solidFill>
                  <a:srgbClr val="373737"/>
                </a:solidFill>
                <a:ea typeface="Cambria Math" panose="02040503050406030204" pitchFamily="18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 различаются</a:t>
            </a:r>
            <a:endParaRPr lang="ru-RU" sz="2400" dirty="0">
              <a:solidFill>
                <a:srgbClr val="373737"/>
              </a:solidFill>
            </a:endParaRP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ADC0E28B-26A4-944F-ABA3-D0AB74C43750}"/>
              </a:ext>
            </a:extLst>
          </p:cNvPr>
          <p:cNvGrpSpPr/>
          <p:nvPr/>
        </p:nvGrpSpPr>
        <p:grpSpPr>
          <a:xfrm>
            <a:off x="2339752" y="2780928"/>
            <a:ext cx="4488079" cy="2355370"/>
            <a:chOff x="2356733" y="2931324"/>
            <a:chExt cx="4488079" cy="23553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Прямоугольник 13">
                  <a:extLst>
                    <a:ext uri="{FF2B5EF4-FFF2-40B4-BE49-F238E27FC236}">
                      <a16:creationId xmlns:a16="http://schemas.microsoft.com/office/drawing/2014/main" id="{4D5E28EB-530B-FA48-B589-8AF770A8DAA0}"/>
                    </a:ext>
                  </a:extLst>
                </p:cNvPr>
                <p:cNvSpPr/>
                <p:nvPr/>
              </p:nvSpPr>
              <p:spPr>
                <a:xfrm>
                  <a:off x="3163365" y="2931324"/>
                  <a:ext cx="2707216" cy="12551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acc>
                              <m:accPr>
                                <m:chr m:val="̅"/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40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240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</m:e>
                            </m:rad>
                          </m:den>
                        </m:f>
                      </m:oMath>
                    </m:oMathPara>
                  </a14:m>
                  <a:endParaRPr lang="ru-RU" sz="2400" dirty="0">
                    <a:solidFill>
                      <a:srgbClr val="54748B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Прямоугольник 13">
                  <a:extLst>
                    <a:ext uri="{FF2B5EF4-FFF2-40B4-BE49-F238E27FC236}">
                      <a16:creationId xmlns:a16="http://schemas.microsoft.com/office/drawing/2014/main" id="{4D5E28EB-530B-FA48-B589-8AF770A8DA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3365" y="2931324"/>
                  <a:ext cx="2707216" cy="125515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70B2DB67-44E5-5E41-9BD4-5E4AC6009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56733" y="3987117"/>
              <a:ext cx="976668" cy="777076"/>
            </a:xfrm>
            <a:prstGeom prst="straightConnector1">
              <a:avLst/>
            </a:prstGeom>
            <a:ln w="34925">
              <a:solidFill>
                <a:srgbClr val="2851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99731B0E-EA1A-3348-8AFE-E8AFDA614375}"/>
                </a:ext>
              </a:extLst>
            </p:cNvPr>
            <p:cNvCxnSpPr>
              <a:cxnSpLocks/>
            </p:cNvCxnSpPr>
            <p:nvPr/>
          </p:nvCxnSpPr>
          <p:spPr>
            <a:xfrm>
              <a:off x="4600772" y="4445392"/>
              <a:ext cx="0" cy="841302"/>
            </a:xfrm>
            <a:prstGeom prst="straightConnector1">
              <a:avLst/>
            </a:prstGeom>
            <a:ln w="34925">
              <a:solidFill>
                <a:srgbClr val="2851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60B24A3D-E659-0E49-9013-678887B96BE8}"/>
                </a:ext>
              </a:extLst>
            </p:cNvPr>
            <p:cNvCxnSpPr>
              <a:cxnSpLocks/>
            </p:cNvCxnSpPr>
            <p:nvPr/>
          </p:nvCxnSpPr>
          <p:spPr>
            <a:xfrm>
              <a:off x="5868144" y="3987117"/>
              <a:ext cx="976668" cy="777076"/>
            </a:xfrm>
            <a:prstGeom prst="straightConnector1">
              <a:avLst/>
            </a:prstGeom>
            <a:ln w="34925">
              <a:solidFill>
                <a:srgbClr val="2851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Объект 5">
            <a:extLst>
              <a:ext uri="{FF2B5EF4-FFF2-40B4-BE49-F238E27FC236}">
                <a16:creationId xmlns:a16="http://schemas.microsoft.com/office/drawing/2014/main" id="{0868B7C8-1185-E348-860D-988AEEAC8819}"/>
              </a:ext>
            </a:extLst>
          </p:cNvPr>
          <p:cNvSpPr txBox="1">
            <a:spLocks/>
          </p:cNvSpPr>
          <p:nvPr/>
        </p:nvSpPr>
        <p:spPr>
          <a:xfrm>
            <a:off x="2561393" y="2388242"/>
            <a:ext cx="3882815" cy="4492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Критерий для проверки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Объект 5">
                <a:extLst>
                  <a:ext uri="{FF2B5EF4-FFF2-40B4-BE49-F238E27FC236}">
                    <a16:creationId xmlns:a16="http://schemas.microsoft.com/office/drawing/2014/main" id="{B9D8DF73-8A11-4049-A09A-224B3CB1C3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41979" y="692696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Объект 5">
                <a:extLst>
                  <a:ext uri="{FF2B5EF4-FFF2-40B4-BE49-F238E27FC236}">
                    <a16:creationId xmlns:a16="http://schemas.microsoft.com/office/drawing/2014/main" id="{B9D8DF73-8A11-4049-A09A-224B3CB1C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979" y="692696"/>
                <a:ext cx="1656184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Объект 5">
                <a:extLst>
                  <a:ext uri="{FF2B5EF4-FFF2-40B4-BE49-F238E27FC236}">
                    <a16:creationId xmlns:a16="http://schemas.microsoft.com/office/drawing/2014/main" id="{F57B280E-F68D-B64B-B2EF-56E6F1825E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41979" y="1232696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Объект 5">
                <a:extLst>
                  <a:ext uri="{FF2B5EF4-FFF2-40B4-BE49-F238E27FC236}">
                    <a16:creationId xmlns:a16="http://schemas.microsoft.com/office/drawing/2014/main" id="{F57B280E-F68D-B64B-B2EF-56E6F1825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979" y="1232696"/>
                <a:ext cx="1656186" cy="4783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Объект 5">
            <a:extLst>
              <a:ext uri="{FF2B5EF4-FFF2-40B4-BE49-F238E27FC236}">
                <a16:creationId xmlns:a16="http://schemas.microsoft.com/office/drawing/2014/main" id="{ED5F9C08-6D1D-F748-960C-C5CF2766F2C9}"/>
              </a:ext>
            </a:extLst>
          </p:cNvPr>
          <p:cNvSpPr txBox="1">
            <a:spLocks/>
          </p:cNvSpPr>
          <p:nvPr/>
        </p:nvSpPr>
        <p:spPr>
          <a:xfrm>
            <a:off x="539552" y="1772696"/>
            <a:ext cx="3653948" cy="4141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Выборки независимые</a:t>
            </a:r>
            <a:endParaRPr lang="ru-RU" sz="24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09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4C0EC2F9-6A9B-AB45-97CA-E9C7C30DFE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Точные критерии для разности средних</a:t>
            </a:r>
          </a:p>
        </p:txBody>
      </p:sp>
      <p:sp>
        <p:nvSpPr>
          <p:cNvPr id="10" name="Объект 5">
            <a:extLst>
              <a:ext uri="{FF2B5EF4-FFF2-40B4-BE49-F238E27FC236}">
                <a16:creationId xmlns:a16="http://schemas.microsoft.com/office/drawing/2014/main" id="{04646D45-37A0-4F8D-92C7-6AAE244906DC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3797965" cy="4440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Критерий для проверки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7BDD7B2C-E39E-42F2-A07E-634776F8159D}"/>
              </a:ext>
            </a:extLst>
          </p:cNvPr>
          <p:cNvGrpSpPr/>
          <p:nvPr/>
        </p:nvGrpSpPr>
        <p:grpSpPr>
          <a:xfrm>
            <a:off x="2763365" y="1412776"/>
            <a:ext cx="3653949" cy="1199880"/>
            <a:chOff x="4860032" y="1153365"/>
            <a:chExt cx="3653949" cy="11998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Прямоугольник 18">
                  <a:extLst>
                    <a:ext uri="{FF2B5EF4-FFF2-40B4-BE49-F238E27FC236}">
                      <a16:creationId xmlns:a16="http://schemas.microsoft.com/office/drawing/2014/main" id="{59718856-7CD0-477A-8B0F-0DA1A0FCA452}"/>
                    </a:ext>
                  </a:extLst>
                </p:cNvPr>
                <p:cNvSpPr/>
                <p:nvPr/>
              </p:nvSpPr>
              <p:spPr>
                <a:xfrm>
                  <a:off x="4860032" y="1153365"/>
                  <a:ext cx="3653949" cy="1199880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</m:e>
                            </m:rad>
                          </m:den>
                        </m:f>
                        <m:r>
                          <a:rPr lang="en-US" sz="2400" b="0" i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Прямоугольник 21">
                  <a:extLst>
                    <a:ext uri="{FF2B5EF4-FFF2-40B4-BE49-F238E27FC236}">
                      <a16:creationId xmlns:a16="http://schemas.microsoft.com/office/drawing/2014/main" id="{641471BD-A8A5-EB41-A223-E820EF2F61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0032" y="1153365"/>
                  <a:ext cx="3653949" cy="119988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Прямоугольник 19">
                  <a:extLst>
                    <a:ext uri="{FF2B5EF4-FFF2-40B4-BE49-F238E27FC236}">
                      <a16:creationId xmlns:a16="http://schemas.microsoft.com/office/drawing/2014/main" id="{20550A69-6880-4C04-9805-CCFD45EA0B62}"/>
                    </a:ext>
                  </a:extLst>
                </p:cNvPr>
                <p:cNvSpPr/>
                <p:nvPr/>
              </p:nvSpPr>
              <p:spPr>
                <a:xfrm>
                  <a:off x="6911195" y="1653058"/>
                  <a:ext cx="43095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Прямоугольник 22">
                  <a:extLst>
                    <a:ext uri="{FF2B5EF4-FFF2-40B4-BE49-F238E27FC236}">
                      <a16:creationId xmlns:a16="http://schemas.microsoft.com/office/drawing/2014/main" id="{2B7FF9AC-3E8F-4B40-800C-53C05BF236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1195" y="1653058"/>
                  <a:ext cx="430951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4B05024-C413-4B85-8621-6F200ACBFEA9}"/>
              </a:ext>
            </a:extLst>
          </p:cNvPr>
          <p:cNvSpPr txBox="1"/>
          <p:nvPr/>
        </p:nvSpPr>
        <p:spPr>
          <a:xfrm>
            <a:off x="6652457" y="1517883"/>
            <a:ext cx="2456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dirty="0">
                <a:solidFill>
                  <a:srgbClr val="C0504D"/>
                </a:solidFill>
              </a:rPr>
              <a:t>Нормальное распределение</a:t>
            </a:r>
          </a:p>
        </p:txBody>
      </p:sp>
      <p:sp>
        <p:nvSpPr>
          <p:cNvPr id="22" name="Хорошие свойства:…">
            <a:extLst>
              <a:ext uri="{FF2B5EF4-FFF2-40B4-BE49-F238E27FC236}">
                <a16:creationId xmlns:a16="http://schemas.microsoft.com/office/drawing/2014/main" id="{36C46734-1F97-4506-ABDB-333504809D1E}"/>
              </a:ext>
            </a:extLst>
          </p:cNvPr>
          <p:cNvSpPr txBox="1"/>
          <p:nvPr/>
        </p:nvSpPr>
        <p:spPr>
          <a:xfrm>
            <a:off x="683568" y="1631922"/>
            <a:ext cx="1563552" cy="7386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defTabSz="457200"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дисперсии известны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23" name="Rectangle 38">
            <a:extLst>
              <a:ext uri="{FF2B5EF4-FFF2-40B4-BE49-F238E27FC236}">
                <a16:creationId xmlns:a16="http://schemas.microsoft.com/office/drawing/2014/main" id="{31BFC660-2D2C-49D1-8399-7CF8048C4CB7}"/>
              </a:ext>
            </a:extLst>
          </p:cNvPr>
          <p:cNvSpPr/>
          <p:nvPr/>
        </p:nvSpPr>
        <p:spPr>
          <a:xfrm>
            <a:off x="555209" y="1365668"/>
            <a:ext cx="2000567" cy="1306723"/>
          </a:xfrm>
          <a:prstGeom prst="rect">
            <a:avLst/>
          </a:prstGeom>
          <a:noFill/>
          <a:ln w="41275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95199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4C0EC2F9-6A9B-AB45-97CA-E9C7C30DFE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Точные критерии для разности средних</a:t>
            </a:r>
          </a:p>
        </p:txBody>
      </p:sp>
      <p:sp>
        <p:nvSpPr>
          <p:cNvPr id="16" name="Объект 5">
            <a:extLst>
              <a:ext uri="{FF2B5EF4-FFF2-40B4-BE49-F238E27FC236}">
                <a16:creationId xmlns:a16="http://schemas.microsoft.com/office/drawing/2014/main" id="{C4B446D5-7DB8-4EE1-A102-79E8B49970A9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3797965" cy="4440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Критерий для проверки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04E9FF40-84EB-46EE-806C-C758931EEBCB}"/>
              </a:ext>
            </a:extLst>
          </p:cNvPr>
          <p:cNvGrpSpPr/>
          <p:nvPr/>
        </p:nvGrpSpPr>
        <p:grpSpPr>
          <a:xfrm>
            <a:off x="2735122" y="2979021"/>
            <a:ext cx="4069126" cy="1199880"/>
            <a:chOff x="4860032" y="2707534"/>
            <a:chExt cx="4069126" cy="11998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Прямоугольник 17">
                  <a:extLst>
                    <a:ext uri="{FF2B5EF4-FFF2-40B4-BE49-F238E27FC236}">
                      <a16:creationId xmlns:a16="http://schemas.microsoft.com/office/drawing/2014/main" id="{EB1508E9-DABF-4482-BA29-EB63A1DEC325}"/>
                    </a:ext>
                  </a:extLst>
                </p:cNvPr>
                <p:cNvSpPr/>
                <p:nvPr/>
              </p:nvSpPr>
              <p:spPr>
                <a:xfrm>
                  <a:off x="4860032" y="2707534"/>
                  <a:ext cx="4069126" cy="1199880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</m:e>
                            </m:rad>
                          </m:den>
                        </m:f>
                        <m:r>
                          <a:rPr lang="en-US" sz="2400" b="0" i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−2) </m:t>
                        </m:r>
                      </m:oMath>
                    </m:oMathPara>
                  </a14:m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Прямоугольник 24">
                  <a:extLst>
                    <a:ext uri="{FF2B5EF4-FFF2-40B4-BE49-F238E27FC236}">
                      <a16:creationId xmlns:a16="http://schemas.microsoft.com/office/drawing/2014/main" id="{9748EFCD-4C28-A74B-BBD0-C7234FB34F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0032" y="2707534"/>
                  <a:ext cx="4069126" cy="119988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Прямоугольник 18">
                  <a:extLst>
                    <a:ext uri="{FF2B5EF4-FFF2-40B4-BE49-F238E27FC236}">
                      <a16:creationId xmlns:a16="http://schemas.microsoft.com/office/drawing/2014/main" id="{1B0F6243-CF23-4000-BA98-BF6799F5B97D}"/>
                    </a:ext>
                  </a:extLst>
                </p:cNvPr>
                <p:cNvSpPr/>
                <p:nvPr/>
              </p:nvSpPr>
              <p:spPr>
                <a:xfrm>
                  <a:off x="6728952" y="3230754"/>
                  <a:ext cx="43095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Прямоугольник 23">
                  <a:extLst>
                    <a:ext uri="{FF2B5EF4-FFF2-40B4-BE49-F238E27FC236}">
                      <a16:creationId xmlns:a16="http://schemas.microsoft.com/office/drawing/2014/main" id="{20CDFFD8-C376-FA40-BAC3-46C395F3FE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8952" y="3230754"/>
                  <a:ext cx="430951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D28C8EA-1C10-4A1D-9A38-A4067291FC93}"/>
              </a:ext>
            </a:extLst>
          </p:cNvPr>
          <p:cNvSpPr txBox="1"/>
          <p:nvPr/>
        </p:nvSpPr>
        <p:spPr>
          <a:xfrm>
            <a:off x="6652457" y="3163463"/>
            <a:ext cx="2456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dirty="0">
                <a:solidFill>
                  <a:srgbClr val="C0504D"/>
                </a:solidFill>
              </a:rPr>
              <a:t>Распределение </a:t>
            </a:r>
          </a:p>
          <a:p>
            <a:pPr algn="r"/>
            <a:r>
              <a:rPr lang="ru-RU" sz="2400" dirty="0">
                <a:solidFill>
                  <a:srgbClr val="C0504D"/>
                </a:solidFill>
              </a:rPr>
              <a:t>Стьюдента</a:t>
            </a:r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EE1AF598-75C6-4C02-82B9-4A142524FC56}"/>
              </a:ext>
            </a:extLst>
          </p:cNvPr>
          <p:cNvGrpSpPr/>
          <p:nvPr/>
        </p:nvGrpSpPr>
        <p:grpSpPr>
          <a:xfrm>
            <a:off x="2763365" y="1412776"/>
            <a:ext cx="3653949" cy="1199880"/>
            <a:chOff x="4860032" y="1153365"/>
            <a:chExt cx="3653949" cy="11998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Прямоугольник 23">
                  <a:extLst>
                    <a:ext uri="{FF2B5EF4-FFF2-40B4-BE49-F238E27FC236}">
                      <a16:creationId xmlns:a16="http://schemas.microsoft.com/office/drawing/2014/main" id="{9CE295FB-BC85-4AF9-BE18-186AD4696B87}"/>
                    </a:ext>
                  </a:extLst>
                </p:cNvPr>
                <p:cNvSpPr/>
                <p:nvPr/>
              </p:nvSpPr>
              <p:spPr>
                <a:xfrm>
                  <a:off x="4860032" y="1153365"/>
                  <a:ext cx="3653949" cy="1199880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</m:e>
                            </m:rad>
                          </m:den>
                        </m:f>
                        <m:r>
                          <a:rPr lang="en-US" sz="2400" b="0" i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Прямоугольник 21">
                  <a:extLst>
                    <a:ext uri="{FF2B5EF4-FFF2-40B4-BE49-F238E27FC236}">
                      <a16:creationId xmlns:a16="http://schemas.microsoft.com/office/drawing/2014/main" id="{641471BD-A8A5-EB41-A223-E820EF2F61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0032" y="1153365"/>
                  <a:ext cx="3653949" cy="119988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Прямоугольник 24">
                  <a:extLst>
                    <a:ext uri="{FF2B5EF4-FFF2-40B4-BE49-F238E27FC236}">
                      <a16:creationId xmlns:a16="http://schemas.microsoft.com/office/drawing/2014/main" id="{D501FD93-04FB-41DC-8021-A0C052D72611}"/>
                    </a:ext>
                  </a:extLst>
                </p:cNvPr>
                <p:cNvSpPr/>
                <p:nvPr/>
              </p:nvSpPr>
              <p:spPr>
                <a:xfrm>
                  <a:off x="6911195" y="1653058"/>
                  <a:ext cx="43095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Прямоугольник 22">
                  <a:extLst>
                    <a:ext uri="{FF2B5EF4-FFF2-40B4-BE49-F238E27FC236}">
                      <a16:creationId xmlns:a16="http://schemas.microsoft.com/office/drawing/2014/main" id="{2B7FF9AC-3E8F-4B40-800C-53C05BF236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1195" y="1653058"/>
                  <a:ext cx="430951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A3FC207-B75F-4766-BA63-EDB0C8921C24}"/>
              </a:ext>
            </a:extLst>
          </p:cNvPr>
          <p:cNvSpPr txBox="1"/>
          <p:nvPr/>
        </p:nvSpPr>
        <p:spPr>
          <a:xfrm>
            <a:off x="6652457" y="1517883"/>
            <a:ext cx="2456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dirty="0">
                <a:solidFill>
                  <a:srgbClr val="C0504D"/>
                </a:solidFill>
              </a:rPr>
              <a:t>Нормальное распределение</a:t>
            </a:r>
          </a:p>
        </p:txBody>
      </p:sp>
      <p:sp>
        <p:nvSpPr>
          <p:cNvPr id="30" name="Хорошие свойства:…">
            <a:extLst>
              <a:ext uri="{FF2B5EF4-FFF2-40B4-BE49-F238E27FC236}">
                <a16:creationId xmlns:a16="http://schemas.microsoft.com/office/drawing/2014/main" id="{4DBCF90A-63D6-47EC-96B2-26F572C9D1A5}"/>
              </a:ext>
            </a:extLst>
          </p:cNvPr>
          <p:cNvSpPr txBox="1"/>
          <p:nvPr/>
        </p:nvSpPr>
        <p:spPr>
          <a:xfrm>
            <a:off x="683568" y="1631922"/>
            <a:ext cx="1563552" cy="7386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defTabSz="457200"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дисперсии известны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33" name="Хорошие свойства:…">
            <a:extLst>
              <a:ext uri="{FF2B5EF4-FFF2-40B4-BE49-F238E27FC236}">
                <a16:creationId xmlns:a16="http://schemas.microsoft.com/office/drawing/2014/main" id="{9DA7654C-BB04-45E3-B9F7-D30F6831672A}"/>
              </a:ext>
            </a:extLst>
          </p:cNvPr>
          <p:cNvSpPr txBox="1"/>
          <p:nvPr/>
        </p:nvSpPr>
        <p:spPr>
          <a:xfrm>
            <a:off x="683568" y="3024963"/>
            <a:ext cx="2569265" cy="11079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defTabSz="457200"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дисперсии неизвестны</a:t>
            </a:r>
            <a:r>
              <a:rPr lang="en-US" sz="2400" dirty="0">
                <a:solidFill>
                  <a:srgbClr val="373737"/>
                </a:solidFill>
                <a:ea typeface="Cambria Math" panose="02040503050406030204" pitchFamily="18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 </a:t>
            </a:r>
            <a:b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</a:b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но равны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34" name="Rectangle 38">
            <a:extLst>
              <a:ext uri="{FF2B5EF4-FFF2-40B4-BE49-F238E27FC236}">
                <a16:creationId xmlns:a16="http://schemas.microsoft.com/office/drawing/2014/main" id="{E984EC5A-FB34-4379-9857-7A50C3808C96}"/>
              </a:ext>
            </a:extLst>
          </p:cNvPr>
          <p:cNvSpPr/>
          <p:nvPr/>
        </p:nvSpPr>
        <p:spPr>
          <a:xfrm>
            <a:off x="555209" y="1365668"/>
            <a:ext cx="2000567" cy="1306723"/>
          </a:xfrm>
          <a:prstGeom prst="rect">
            <a:avLst/>
          </a:prstGeom>
          <a:noFill/>
          <a:ln w="41275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5" name="Rectangle 39">
            <a:extLst>
              <a:ext uri="{FF2B5EF4-FFF2-40B4-BE49-F238E27FC236}">
                <a16:creationId xmlns:a16="http://schemas.microsoft.com/office/drawing/2014/main" id="{20961CD2-0069-481C-801B-C439AB92FB78}"/>
              </a:ext>
            </a:extLst>
          </p:cNvPr>
          <p:cNvSpPr/>
          <p:nvPr/>
        </p:nvSpPr>
        <p:spPr>
          <a:xfrm>
            <a:off x="555209" y="2946274"/>
            <a:ext cx="2000567" cy="1306723"/>
          </a:xfrm>
          <a:prstGeom prst="rect">
            <a:avLst/>
          </a:prstGeom>
          <a:noFill/>
          <a:ln w="41275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8833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4C0EC2F9-6A9B-AB45-97CA-E9C7C30DFE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Точные критерии для разности средних</a:t>
            </a:r>
          </a:p>
        </p:txBody>
      </p:sp>
      <p:sp>
        <p:nvSpPr>
          <p:cNvPr id="22" name="Объект 5">
            <a:extLst>
              <a:ext uri="{FF2B5EF4-FFF2-40B4-BE49-F238E27FC236}">
                <a16:creationId xmlns:a16="http://schemas.microsoft.com/office/drawing/2014/main" id="{638D6BB9-F1E9-4261-A546-4321DAB1A473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3797965" cy="4440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Критерий для проверки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971B5C4D-51E0-4161-9AB7-2008482BA6C2}"/>
              </a:ext>
            </a:extLst>
          </p:cNvPr>
          <p:cNvGrpSpPr/>
          <p:nvPr/>
        </p:nvGrpSpPr>
        <p:grpSpPr>
          <a:xfrm>
            <a:off x="2735122" y="2979021"/>
            <a:ext cx="4069126" cy="1199880"/>
            <a:chOff x="4860032" y="2707534"/>
            <a:chExt cx="4069126" cy="11998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Прямоугольник 23">
                  <a:extLst>
                    <a:ext uri="{FF2B5EF4-FFF2-40B4-BE49-F238E27FC236}">
                      <a16:creationId xmlns:a16="http://schemas.microsoft.com/office/drawing/2014/main" id="{8E0A2BDA-3882-44E3-8F31-673AF08008CB}"/>
                    </a:ext>
                  </a:extLst>
                </p:cNvPr>
                <p:cNvSpPr/>
                <p:nvPr/>
              </p:nvSpPr>
              <p:spPr>
                <a:xfrm>
                  <a:off x="4860032" y="2707534"/>
                  <a:ext cx="4069126" cy="1199880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</m:e>
                            </m:rad>
                          </m:den>
                        </m:f>
                        <m:r>
                          <a:rPr lang="en-US" sz="2400" b="0" i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−2) </m:t>
                        </m:r>
                      </m:oMath>
                    </m:oMathPara>
                  </a14:m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Прямоугольник 24">
                  <a:extLst>
                    <a:ext uri="{FF2B5EF4-FFF2-40B4-BE49-F238E27FC236}">
                      <a16:creationId xmlns:a16="http://schemas.microsoft.com/office/drawing/2014/main" id="{9748EFCD-4C28-A74B-BBD0-C7234FB34F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0032" y="2707534"/>
                  <a:ext cx="4069126" cy="119988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Прямоугольник 24">
                  <a:extLst>
                    <a:ext uri="{FF2B5EF4-FFF2-40B4-BE49-F238E27FC236}">
                      <a16:creationId xmlns:a16="http://schemas.microsoft.com/office/drawing/2014/main" id="{75C8CA40-1DF7-483B-890E-5EB4FAD2D4FA}"/>
                    </a:ext>
                  </a:extLst>
                </p:cNvPr>
                <p:cNvSpPr/>
                <p:nvPr/>
              </p:nvSpPr>
              <p:spPr>
                <a:xfrm>
                  <a:off x="6728952" y="3230754"/>
                  <a:ext cx="43095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Прямоугольник 23">
                  <a:extLst>
                    <a:ext uri="{FF2B5EF4-FFF2-40B4-BE49-F238E27FC236}">
                      <a16:creationId xmlns:a16="http://schemas.microsoft.com/office/drawing/2014/main" id="{20CDFFD8-C376-FA40-BAC3-46C395F3FE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8952" y="3230754"/>
                  <a:ext cx="430951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55251C5-C8E0-4B5C-94C7-BD137B344434}"/>
              </a:ext>
            </a:extLst>
          </p:cNvPr>
          <p:cNvSpPr txBox="1"/>
          <p:nvPr/>
        </p:nvSpPr>
        <p:spPr>
          <a:xfrm>
            <a:off x="6652457" y="3163463"/>
            <a:ext cx="2456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dirty="0">
                <a:solidFill>
                  <a:srgbClr val="C0504D"/>
                </a:solidFill>
              </a:rPr>
              <a:t>Распределение </a:t>
            </a:r>
          </a:p>
          <a:p>
            <a:pPr algn="r"/>
            <a:r>
              <a:rPr lang="ru-RU" sz="2400" dirty="0">
                <a:solidFill>
                  <a:srgbClr val="C0504D"/>
                </a:solidFill>
              </a:rPr>
              <a:t>Стьюдента</a:t>
            </a:r>
          </a:p>
        </p:txBody>
      </p: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EB1894AE-BF9F-4170-B9CF-AB03FD1DDE88}"/>
              </a:ext>
            </a:extLst>
          </p:cNvPr>
          <p:cNvGrpSpPr/>
          <p:nvPr/>
        </p:nvGrpSpPr>
        <p:grpSpPr>
          <a:xfrm>
            <a:off x="2763365" y="1412776"/>
            <a:ext cx="3653949" cy="1199880"/>
            <a:chOff x="4860032" y="1153365"/>
            <a:chExt cx="3653949" cy="11998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Прямоугольник 28">
                  <a:extLst>
                    <a:ext uri="{FF2B5EF4-FFF2-40B4-BE49-F238E27FC236}">
                      <a16:creationId xmlns:a16="http://schemas.microsoft.com/office/drawing/2014/main" id="{B83841D1-7FF7-47DB-81BB-EE1E36B103B9}"/>
                    </a:ext>
                  </a:extLst>
                </p:cNvPr>
                <p:cNvSpPr/>
                <p:nvPr/>
              </p:nvSpPr>
              <p:spPr>
                <a:xfrm>
                  <a:off x="4860032" y="1153365"/>
                  <a:ext cx="3653949" cy="1199880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</m:e>
                            </m:rad>
                          </m:den>
                        </m:f>
                        <m:r>
                          <a:rPr lang="en-US" sz="2400" b="0" i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Прямоугольник 21">
                  <a:extLst>
                    <a:ext uri="{FF2B5EF4-FFF2-40B4-BE49-F238E27FC236}">
                      <a16:creationId xmlns:a16="http://schemas.microsoft.com/office/drawing/2014/main" id="{641471BD-A8A5-EB41-A223-E820EF2F61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0032" y="1153365"/>
                  <a:ext cx="3653949" cy="119988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Прямоугольник 29">
                  <a:extLst>
                    <a:ext uri="{FF2B5EF4-FFF2-40B4-BE49-F238E27FC236}">
                      <a16:creationId xmlns:a16="http://schemas.microsoft.com/office/drawing/2014/main" id="{26E7BB77-7537-4CF0-86C8-131DE563E1B5}"/>
                    </a:ext>
                  </a:extLst>
                </p:cNvPr>
                <p:cNvSpPr/>
                <p:nvPr/>
              </p:nvSpPr>
              <p:spPr>
                <a:xfrm>
                  <a:off x="6911195" y="1653058"/>
                  <a:ext cx="43095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Прямоугольник 22">
                  <a:extLst>
                    <a:ext uri="{FF2B5EF4-FFF2-40B4-BE49-F238E27FC236}">
                      <a16:creationId xmlns:a16="http://schemas.microsoft.com/office/drawing/2014/main" id="{2B7FF9AC-3E8F-4B40-800C-53C05BF236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1195" y="1653058"/>
                  <a:ext cx="430951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86A704B-9A8D-4446-A54D-5C766AB65506}"/>
              </a:ext>
            </a:extLst>
          </p:cNvPr>
          <p:cNvSpPr txBox="1"/>
          <p:nvPr/>
        </p:nvSpPr>
        <p:spPr>
          <a:xfrm>
            <a:off x="6652457" y="1517883"/>
            <a:ext cx="2456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dirty="0">
                <a:solidFill>
                  <a:srgbClr val="C0504D"/>
                </a:solidFill>
              </a:rPr>
              <a:t>Нормальное распределение</a:t>
            </a:r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E9383B3B-597E-45EF-8F62-55A2972E58B4}"/>
              </a:ext>
            </a:extLst>
          </p:cNvPr>
          <p:cNvGrpSpPr/>
          <p:nvPr/>
        </p:nvGrpSpPr>
        <p:grpSpPr>
          <a:xfrm>
            <a:off x="2699792" y="4605384"/>
            <a:ext cx="3238259" cy="1199880"/>
            <a:chOff x="5125546" y="4485529"/>
            <a:chExt cx="3238259" cy="11998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Прямоугольник 33">
                  <a:extLst>
                    <a:ext uri="{FF2B5EF4-FFF2-40B4-BE49-F238E27FC236}">
                      <a16:creationId xmlns:a16="http://schemas.microsoft.com/office/drawing/2014/main" id="{B117D9AC-D840-4C38-8E40-46C6E261440C}"/>
                    </a:ext>
                  </a:extLst>
                </p:cNvPr>
                <p:cNvSpPr/>
                <p:nvPr/>
              </p:nvSpPr>
              <p:spPr>
                <a:xfrm>
                  <a:off x="5125546" y="4485529"/>
                  <a:ext cx="3238259" cy="1199880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</m:e>
                            </m:rad>
                          </m:den>
                        </m:f>
                        <m:r>
                          <a:rPr lang="en-US" sz="2400" b="0" i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</m:oMath>
                    </m:oMathPara>
                  </a14:m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Прямоугольник 30">
                  <a:extLst>
                    <a:ext uri="{FF2B5EF4-FFF2-40B4-BE49-F238E27FC236}">
                      <a16:creationId xmlns:a16="http://schemas.microsoft.com/office/drawing/2014/main" id="{3D21DC8C-505B-E24D-A788-43928EBBF4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5546" y="4485529"/>
                  <a:ext cx="3238259" cy="119988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Прямоугольник 34">
                  <a:extLst>
                    <a:ext uri="{FF2B5EF4-FFF2-40B4-BE49-F238E27FC236}">
                      <a16:creationId xmlns:a16="http://schemas.microsoft.com/office/drawing/2014/main" id="{DCBE85F8-1949-4711-83AF-259411CBBD32}"/>
                    </a:ext>
                  </a:extLst>
                </p:cNvPr>
                <p:cNvSpPr/>
                <p:nvPr/>
              </p:nvSpPr>
              <p:spPr>
                <a:xfrm>
                  <a:off x="7126670" y="4993360"/>
                  <a:ext cx="43095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Прямоугольник 25">
                  <a:extLst>
                    <a:ext uri="{FF2B5EF4-FFF2-40B4-BE49-F238E27FC236}">
                      <a16:creationId xmlns:a16="http://schemas.microsoft.com/office/drawing/2014/main" id="{FA067243-66C6-5B44-8635-82903251F2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6670" y="4993360"/>
                  <a:ext cx="430951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C59C3C7A-A3C7-463A-9595-BAB9F2C019D7}"/>
              </a:ext>
            </a:extLst>
          </p:cNvPr>
          <p:cNvSpPr txBox="1"/>
          <p:nvPr/>
        </p:nvSpPr>
        <p:spPr>
          <a:xfrm>
            <a:off x="6300192" y="4797152"/>
            <a:ext cx="2808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dirty="0">
                <a:solidFill>
                  <a:srgbClr val="C0504D"/>
                </a:solidFill>
              </a:rPr>
              <a:t>Распределение Уэлча</a:t>
            </a:r>
          </a:p>
        </p:txBody>
      </p:sp>
      <p:sp>
        <p:nvSpPr>
          <p:cNvPr id="43" name="Хорошие свойства:…">
            <a:extLst>
              <a:ext uri="{FF2B5EF4-FFF2-40B4-BE49-F238E27FC236}">
                <a16:creationId xmlns:a16="http://schemas.microsoft.com/office/drawing/2014/main" id="{E2A6DF4C-E7A8-4AE8-AAEC-249783DD6988}"/>
              </a:ext>
            </a:extLst>
          </p:cNvPr>
          <p:cNvSpPr txBox="1"/>
          <p:nvPr/>
        </p:nvSpPr>
        <p:spPr>
          <a:xfrm>
            <a:off x="683568" y="1631922"/>
            <a:ext cx="1563552" cy="7386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defTabSz="457200"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дисперсии известны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44" name="Хорошие свойства:…">
            <a:extLst>
              <a:ext uri="{FF2B5EF4-FFF2-40B4-BE49-F238E27FC236}">
                <a16:creationId xmlns:a16="http://schemas.microsoft.com/office/drawing/2014/main" id="{F02CB3C7-B49A-41A0-9D9C-70522088B923}"/>
              </a:ext>
            </a:extLst>
          </p:cNvPr>
          <p:cNvSpPr txBox="1"/>
          <p:nvPr/>
        </p:nvSpPr>
        <p:spPr>
          <a:xfrm>
            <a:off x="683568" y="3024963"/>
            <a:ext cx="2569265" cy="11079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defTabSz="457200"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дисперсии неизвестны</a:t>
            </a:r>
            <a:r>
              <a:rPr lang="en-US" sz="2400" dirty="0">
                <a:solidFill>
                  <a:srgbClr val="373737"/>
                </a:solidFill>
                <a:ea typeface="Cambria Math" panose="02040503050406030204" pitchFamily="18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 </a:t>
            </a:r>
            <a:b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</a:b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но равны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45" name="Хорошие свойства:…">
            <a:extLst>
              <a:ext uri="{FF2B5EF4-FFF2-40B4-BE49-F238E27FC236}">
                <a16:creationId xmlns:a16="http://schemas.microsoft.com/office/drawing/2014/main" id="{16EAE653-0015-4D06-AE57-3CDCBCB97807}"/>
              </a:ext>
            </a:extLst>
          </p:cNvPr>
          <p:cNvSpPr txBox="1"/>
          <p:nvPr/>
        </p:nvSpPr>
        <p:spPr>
          <a:xfrm>
            <a:off x="683571" y="4823971"/>
            <a:ext cx="2520277" cy="7386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defTabSz="457200"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дисперсии неизвестны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58" name="Rectangle 38">
            <a:extLst>
              <a:ext uri="{FF2B5EF4-FFF2-40B4-BE49-F238E27FC236}">
                <a16:creationId xmlns:a16="http://schemas.microsoft.com/office/drawing/2014/main" id="{A342223A-4619-441D-A38E-1D3150224639}"/>
              </a:ext>
            </a:extLst>
          </p:cNvPr>
          <p:cNvSpPr/>
          <p:nvPr/>
        </p:nvSpPr>
        <p:spPr>
          <a:xfrm>
            <a:off x="555209" y="1365668"/>
            <a:ext cx="2000567" cy="1306723"/>
          </a:xfrm>
          <a:prstGeom prst="rect">
            <a:avLst/>
          </a:prstGeom>
          <a:noFill/>
          <a:ln w="41275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59" name="Rectangle 39">
            <a:extLst>
              <a:ext uri="{FF2B5EF4-FFF2-40B4-BE49-F238E27FC236}">
                <a16:creationId xmlns:a16="http://schemas.microsoft.com/office/drawing/2014/main" id="{D2B2E703-7DB0-47A6-AF69-0AF1AB335963}"/>
              </a:ext>
            </a:extLst>
          </p:cNvPr>
          <p:cNvSpPr/>
          <p:nvPr/>
        </p:nvSpPr>
        <p:spPr>
          <a:xfrm>
            <a:off x="555209" y="2946274"/>
            <a:ext cx="2000567" cy="1306723"/>
          </a:xfrm>
          <a:prstGeom prst="rect">
            <a:avLst/>
          </a:prstGeom>
          <a:noFill/>
          <a:ln w="41275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60" name="Rectangle 41">
            <a:extLst>
              <a:ext uri="{FF2B5EF4-FFF2-40B4-BE49-F238E27FC236}">
                <a16:creationId xmlns:a16="http://schemas.microsoft.com/office/drawing/2014/main" id="{92867D52-6E1E-4B5A-81A2-F64A0A4EA2C8}"/>
              </a:ext>
            </a:extLst>
          </p:cNvPr>
          <p:cNvSpPr/>
          <p:nvPr/>
        </p:nvSpPr>
        <p:spPr>
          <a:xfrm>
            <a:off x="555209" y="4539942"/>
            <a:ext cx="2000567" cy="1306723"/>
          </a:xfrm>
          <a:prstGeom prst="rect">
            <a:avLst/>
          </a:prstGeom>
          <a:noFill/>
          <a:ln w="41275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03896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План</a:t>
            </a:r>
          </a:p>
        </p:txBody>
      </p:sp>
      <p:sp>
        <p:nvSpPr>
          <p:cNvPr id="5" name="Содержимое 2">
            <a:extLst>
              <a:ext uri="{FF2B5EF4-FFF2-40B4-BE49-F238E27FC236}">
                <a16:creationId xmlns:a16="http://schemas.microsoft.com/office/drawing/2014/main" id="{7FDC5718-0925-4B31-9C03-F2A6765140F7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496944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Что такое гипотезы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None/>
            </a:pP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038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Что значит проверить гипотезу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E1F2421-08D8-DE45-9E7D-B7D8EC740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113" y="1433554"/>
            <a:ext cx="3617822" cy="2405852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471AEC8-648E-7A45-9B38-63D59900FE7A}"/>
              </a:ext>
            </a:extLst>
          </p:cNvPr>
          <p:cNvSpPr/>
          <p:nvPr/>
        </p:nvSpPr>
        <p:spPr>
          <a:xfrm>
            <a:off x="4860032" y="3887470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pPr algn="r"/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memepedia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.</a:t>
            </a:r>
            <a:r>
              <a:rPr lang="en" sz="1100" dirty="0">
                <a:solidFill>
                  <a:schemeClr val="bg1">
                    <a:lumMod val="75000"/>
                  </a:schemeClr>
                </a:solidFill>
              </a:rPr>
              <a:t>com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24F63C48-EB77-46DB-A054-E8193BC25AFB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496944" cy="561869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Собрали данные о предсказаниях осьминога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Данные не противоречат тому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что он провидец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Это не означает, что осьминог правда пророк. Если мы соберём ещё данных, они могут начать этому противоречить. </a:t>
            </a:r>
          </a:p>
        </p:txBody>
      </p:sp>
    </p:spTree>
    <p:extLst>
      <p:ext uri="{BB962C8B-B14F-4D97-AF65-F5344CB8AC3E}">
        <p14:creationId xmlns:p14="http://schemas.microsoft.com/office/powerpoint/2010/main" val="28482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4C0EC2F9-6A9B-AB45-97CA-E9C7C30DFE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Точные критерии для разности средних</a:t>
            </a:r>
          </a:p>
        </p:txBody>
      </p:sp>
      <p:sp>
        <p:nvSpPr>
          <p:cNvPr id="29" name="Объект 5">
            <a:extLst>
              <a:ext uri="{FF2B5EF4-FFF2-40B4-BE49-F238E27FC236}">
                <a16:creationId xmlns:a16="http://schemas.microsoft.com/office/drawing/2014/main" id="{528B3AF5-C82B-6743-9643-E006C38110DD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3797965" cy="4440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Критерий для проверки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C1086565-2DCD-4046-97BA-A86FF0E7816C}"/>
              </a:ext>
            </a:extLst>
          </p:cNvPr>
          <p:cNvGrpSpPr/>
          <p:nvPr/>
        </p:nvGrpSpPr>
        <p:grpSpPr>
          <a:xfrm>
            <a:off x="2735122" y="2979021"/>
            <a:ext cx="4069126" cy="1199880"/>
            <a:chOff x="4860032" y="2707534"/>
            <a:chExt cx="4069126" cy="11998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Прямоугольник 24">
                  <a:extLst>
                    <a:ext uri="{FF2B5EF4-FFF2-40B4-BE49-F238E27FC236}">
                      <a16:creationId xmlns:a16="http://schemas.microsoft.com/office/drawing/2014/main" id="{9748EFCD-4C28-A74B-BBD0-C7234FB34F69}"/>
                    </a:ext>
                  </a:extLst>
                </p:cNvPr>
                <p:cNvSpPr/>
                <p:nvPr/>
              </p:nvSpPr>
              <p:spPr>
                <a:xfrm>
                  <a:off x="4860032" y="2707534"/>
                  <a:ext cx="4069126" cy="1199880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</m:e>
                            </m:rad>
                          </m:den>
                        </m:f>
                        <m:r>
                          <a:rPr lang="en-US" sz="2400" b="0" i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−2) </m:t>
                        </m:r>
                      </m:oMath>
                    </m:oMathPara>
                  </a14:m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Прямоугольник 24">
                  <a:extLst>
                    <a:ext uri="{FF2B5EF4-FFF2-40B4-BE49-F238E27FC236}">
                      <a16:creationId xmlns:a16="http://schemas.microsoft.com/office/drawing/2014/main" id="{9748EFCD-4C28-A74B-BBD0-C7234FB34F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0032" y="2707534"/>
                  <a:ext cx="4069126" cy="119988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Прямоугольник 23">
                  <a:extLst>
                    <a:ext uri="{FF2B5EF4-FFF2-40B4-BE49-F238E27FC236}">
                      <a16:creationId xmlns:a16="http://schemas.microsoft.com/office/drawing/2014/main" id="{20CDFFD8-C376-FA40-BAC3-46C395F3FE8E}"/>
                    </a:ext>
                  </a:extLst>
                </p:cNvPr>
                <p:cNvSpPr/>
                <p:nvPr/>
              </p:nvSpPr>
              <p:spPr>
                <a:xfrm>
                  <a:off x="6728952" y="3230754"/>
                  <a:ext cx="43095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Прямоугольник 23">
                  <a:extLst>
                    <a:ext uri="{FF2B5EF4-FFF2-40B4-BE49-F238E27FC236}">
                      <a16:creationId xmlns:a16="http://schemas.microsoft.com/office/drawing/2014/main" id="{20CDFFD8-C376-FA40-BAC3-46C395F3FE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8952" y="3230754"/>
                  <a:ext cx="430951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1FC3228-8D1D-4B43-9B0C-48FC6768A121}"/>
              </a:ext>
            </a:extLst>
          </p:cNvPr>
          <p:cNvSpPr txBox="1"/>
          <p:nvPr/>
        </p:nvSpPr>
        <p:spPr>
          <a:xfrm>
            <a:off x="6652457" y="3163463"/>
            <a:ext cx="2456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dirty="0">
                <a:solidFill>
                  <a:srgbClr val="C0504D"/>
                </a:solidFill>
              </a:rPr>
              <a:t>Распределение </a:t>
            </a:r>
          </a:p>
          <a:p>
            <a:pPr algn="r"/>
            <a:r>
              <a:rPr lang="ru-RU" sz="2400" dirty="0">
                <a:solidFill>
                  <a:srgbClr val="C0504D"/>
                </a:solidFill>
              </a:rPr>
              <a:t>Стьюдента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91E73983-EB9F-4D5A-BE5E-4C710C560D9C}"/>
              </a:ext>
            </a:extLst>
          </p:cNvPr>
          <p:cNvGrpSpPr/>
          <p:nvPr/>
        </p:nvGrpSpPr>
        <p:grpSpPr>
          <a:xfrm>
            <a:off x="2763365" y="1412776"/>
            <a:ext cx="3653949" cy="1199880"/>
            <a:chOff x="4860032" y="1153365"/>
            <a:chExt cx="3653949" cy="11998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Прямоугольник 21">
                  <a:extLst>
                    <a:ext uri="{FF2B5EF4-FFF2-40B4-BE49-F238E27FC236}">
                      <a16:creationId xmlns:a16="http://schemas.microsoft.com/office/drawing/2014/main" id="{641471BD-A8A5-EB41-A223-E820EF2F619C}"/>
                    </a:ext>
                  </a:extLst>
                </p:cNvPr>
                <p:cNvSpPr/>
                <p:nvPr/>
              </p:nvSpPr>
              <p:spPr>
                <a:xfrm>
                  <a:off x="4860032" y="1153365"/>
                  <a:ext cx="3653949" cy="1199880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</m:e>
                            </m:rad>
                          </m:den>
                        </m:f>
                        <m:r>
                          <a:rPr lang="en-US" sz="2400" b="0" i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Прямоугольник 21">
                  <a:extLst>
                    <a:ext uri="{FF2B5EF4-FFF2-40B4-BE49-F238E27FC236}">
                      <a16:creationId xmlns:a16="http://schemas.microsoft.com/office/drawing/2014/main" id="{641471BD-A8A5-EB41-A223-E820EF2F61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0032" y="1153365"/>
                  <a:ext cx="3653949" cy="119988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Прямоугольник 22">
                  <a:extLst>
                    <a:ext uri="{FF2B5EF4-FFF2-40B4-BE49-F238E27FC236}">
                      <a16:creationId xmlns:a16="http://schemas.microsoft.com/office/drawing/2014/main" id="{2B7FF9AC-3E8F-4B40-800C-53C05BF2369B}"/>
                    </a:ext>
                  </a:extLst>
                </p:cNvPr>
                <p:cNvSpPr/>
                <p:nvPr/>
              </p:nvSpPr>
              <p:spPr>
                <a:xfrm>
                  <a:off x="6911195" y="1653058"/>
                  <a:ext cx="43095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Прямоугольник 22">
                  <a:extLst>
                    <a:ext uri="{FF2B5EF4-FFF2-40B4-BE49-F238E27FC236}">
                      <a16:creationId xmlns:a16="http://schemas.microsoft.com/office/drawing/2014/main" id="{2B7FF9AC-3E8F-4B40-800C-53C05BF236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1195" y="1653058"/>
                  <a:ext cx="430951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2D83032-31AB-E244-8C5B-F7088EDFC158}"/>
              </a:ext>
            </a:extLst>
          </p:cNvPr>
          <p:cNvSpPr txBox="1"/>
          <p:nvPr/>
        </p:nvSpPr>
        <p:spPr>
          <a:xfrm>
            <a:off x="6652457" y="1517883"/>
            <a:ext cx="2456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dirty="0">
                <a:solidFill>
                  <a:srgbClr val="C0504D"/>
                </a:solidFill>
              </a:rPr>
              <a:t>Нормальное распределение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78B4DBA7-58C6-40A6-82FF-29E8B7811A34}"/>
              </a:ext>
            </a:extLst>
          </p:cNvPr>
          <p:cNvGrpSpPr/>
          <p:nvPr/>
        </p:nvGrpSpPr>
        <p:grpSpPr>
          <a:xfrm>
            <a:off x="2699792" y="4605384"/>
            <a:ext cx="3238259" cy="1199880"/>
            <a:chOff x="5125546" y="4485529"/>
            <a:chExt cx="3238259" cy="11998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Прямоугольник 30">
                  <a:extLst>
                    <a:ext uri="{FF2B5EF4-FFF2-40B4-BE49-F238E27FC236}">
                      <a16:creationId xmlns:a16="http://schemas.microsoft.com/office/drawing/2014/main" id="{3D21DC8C-505B-E24D-A788-43928EBBF44E}"/>
                    </a:ext>
                  </a:extLst>
                </p:cNvPr>
                <p:cNvSpPr/>
                <p:nvPr/>
              </p:nvSpPr>
              <p:spPr>
                <a:xfrm>
                  <a:off x="5125546" y="4485529"/>
                  <a:ext cx="3238259" cy="1199880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</m:e>
                            </m:rad>
                          </m:den>
                        </m:f>
                        <m:r>
                          <a:rPr lang="en-US" sz="2400" b="0" i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</m:oMath>
                    </m:oMathPara>
                  </a14:m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Прямоугольник 30">
                  <a:extLst>
                    <a:ext uri="{FF2B5EF4-FFF2-40B4-BE49-F238E27FC236}">
                      <a16:creationId xmlns:a16="http://schemas.microsoft.com/office/drawing/2014/main" id="{3D21DC8C-505B-E24D-A788-43928EBBF4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5546" y="4485529"/>
                  <a:ext cx="3238259" cy="119988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Прямоугольник 25">
                  <a:extLst>
                    <a:ext uri="{FF2B5EF4-FFF2-40B4-BE49-F238E27FC236}">
                      <a16:creationId xmlns:a16="http://schemas.microsoft.com/office/drawing/2014/main" id="{FA067243-66C6-5B44-8635-82903251F2AF}"/>
                    </a:ext>
                  </a:extLst>
                </p:cNvPr>
                <p:cNvSpPr/>
                <p:nvPr/>
              </p:nvSpPr>
              <p:spPr>
                <a:xfrm>
                  <a:off x="7126670" y="4993360"/>
                  <a:ext cx="43095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Прямоугольник 25">
                  <a:extLst>
                    <a:ext uri="{FF2B5EF4-FFF2-40B4-BE49-F238E27FC236}">
                      <a16:creationId xmlns:a16="http://schemas.microsoft.com/office/drawing/2014/main" id="{FA067243-66C6-5B44-8635-82903251F2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6670" y="4993360"/>
                  <a:ext cx="430951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058DDBF-102A-A74F-A633-4797487F8D61}"/>
              </a:ext>
            </a:extLst>
          </p:cNvPr>
          <p:cNvSpPr txBox="1"/>
          <p:nvPr/>
        </p:nvSpPr>
        <p:spPr>
          <a:xfrm>
            <a:off x="6300192" y="4797152"/>
            <a:ext cx="2808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dirty="0">
                <a:solidFill>
                  <a:srgbClr val="C0504D"/>
                </a:solidFill>
              </a:rPr>
              <a:t>Распределение Уэлча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C1784139-FEA7-EA40-A20A-7E875290CA6C}"/>
                  </a:ext>
                </a:extLst>
              </p:cNvPr>
              <p:cNvSpPr/>
              <p:nvPr/>
            </p:nvSpPr>
            <p:spPr>
              <a:xfrm>
                <a:off x="4742059" y="5284684"/>
                <a:ext cx="3235180" cy="167334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0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solidFill>
                                            <a:srgbClr val="37373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solidFill>
                                                <a:srgbClr val="373737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373737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373737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rgbClr val="373737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373737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373737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373737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sz="2000" i="1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2000" i="1">
                                          <a:solidFill>
                                            <a:srgbClr val="37373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solidFill>
                                                <a:srgbClr val="373737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373737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373737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rgbClr val="373737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373737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373737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373737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000" i="1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</m:t>
                              </m:r>
                            </m:den>
                          </m:f>
                          <m:r>
                            <a:rPr lang="en-US" sz="20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000" i="1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ru-RU" sz="20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C1784139-FEA7-EA40-A20A-7E875290CA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059" y="5284684"/>
                <a:ext cx="3235180" cy="16733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Хорошие свойства:…">
            <a:extLst>
              <a:ext uri="{FF2B5EF4-FFF2-40B4-BE49-F238E27FC236}">
                <a16:creationId xmlns:a16="http://schemas.microsoft.com/office/drawing/2014/main" id="{F57BEAD6-035C-DF4E-AB93-1D4E0684C780}"/>
              </a:ext>
            </a:extLst>
          </p:cNvPr>
          <p:cNvSpPr txBox="1"/>
          <p:nvPr/>
        </p:nvSpPr>
        <p:spPr>
          <a:xfrm>
            <a:off x="683568" y="1631922"/>
            <a:ext cx="1563552" cy="7386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defTabSz="457200"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дисперсии известны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37" name="Хорошие свойства:…">
            <a:extLst>
              <a:ext uri="{FF2B5EF4-FFF2-40B4-BE49-F238E27FC236}">
                <a16:creationId xmlns:a16="http://schemas.microsoft.com/office/drawing/2014/main" id="{882D7495-3FAE-DF4F-A6DD-192B10310668}"/>
              </a:ext>
            </a:extLst>
          </p:cNvPr>
          <p:cNvSpPr txBox="1"/>
          <p:nvPr/>
        </p:nvSpPr>
        <p:spPr>
          <a:xfrm>
            <a:off x="683568" y="3024963"/>
            <a:ext cx="2569265" cy="11079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defTabSz="457200"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дисперсии неизвестны</a:t>
            </a:r>
            <a:r>
              <a:rPr lang="en-US" sz="2400" dirty="0">
                <a:solidFill>
                  <a:srgbClr val="373737"/>
                </a:solidFill>
                <a:ea typeface="Cambria Math" panose="02040503050406030204" pitchFamily="18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 </a:t>
            </a:r>
            <a:b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</a:b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но равны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38" name="Хорошие свойства:…">
            <a:extLst>
              <a:ext uri="{FF2B5EF4-FFF2-40B4-BE49-F238E27FC236}">
                <a16:creationId xmlns:a16="http://schemas.microsoft.com/office/drawing/2014/main" id="{823BD340-1B8B-5146-ACDE-A8B8AC6CB186}"/>
              </a:ext>
            </a:extLst>
          </p:cNvPr>
          <p:cNvSpPr txBox="1"/>
          <p:nvPr/>
        </p:nvSpPr>
        <p:spPr>
          <a:xfrm>
            <a:off x="683571" y="4823971"/>
            <a:ext cx="2520277" cy="7386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defTabSz="457200"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дисперсии неизвестны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99D5A5E-CFA8-8D47-8B1D-A4508279E98A}"/>
              </a:ext>
            </a:extLst>
          </p:cNvPr>
          <p:cNvSpPr/>
          <p:nvPr/>
        </p:nvSpPr>
        <p:spPr>
          <a:xfrm>
            <a:off x="555209" y="1365668"/>
            <a:ext cx="2000567" cy="1306723"/>
          </a:xfrm>
          <a:prstGeom prst="rect">
            <a:avLst/>
          </a:prstGeom>
          <a:noFill/>
          <a:ln w="41275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5B6AB0A-3427-5642-BC37-E6FE7C6F0E69}"/>
              </a:ext>
            </a:extLst>
          </p:cNvPr>
          <p:cNvSpPr/>
          <p:nvPr/>
        </p:nvSpPr>
        <p:spPr>
          <a:xfrm>
            <a:off x="555209" y="2946274"/>
            <a:ext cx="2000567" cy="1306723"/>
          </a:xfrm>
          <a:prstGeom prst="rect">
            <a:avLst/>
          </a:prstGeom>
          <a:noFill/>
          <a:ln w="41275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E815D46-29F6-EE43-9D44-DE339993594E}"/>
              </a:ext>
            </a:extLst>
          </p:cNvPr>
          <p:cNvSpPr/>
          <p:nvPr/>
        </p:nvSpPr>
        <p:spPr>
          <a:xfrm>
            <a:off x="555209" y="4539942"/>
            <a:ext cx="2000567" cy="1306723"/>
          </a:xfrm>
          <a:prstGeom prst="rect">
            <a:avLst/>
          </a:prstGeom>
          <a:noFill/>
          <a:ln w="41275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40335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Пример (стоимость недвижимости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):</a:t>
            </a:r>
            <a:endParaRPr lang="ru-RU" sz="3200" b="1" dirty="0">
              <a:solidFill>
                <a:srgbClr val="28516A"/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D669BFD5-53E0-44E8-9F45-7878C7B1D1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7992888" cy="2732312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54748B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До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коронакризиса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один квадратный метр в Москве стоил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105 </m:t>
                    </m:r>
                    <m:r>
                      <a:rPr lang="ru-RU" sz="2400" i="1" dirty="0" err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тыс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рублей при стандартном отклонении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в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40 </m:t>
                    </m:r>
                    <m:r>
                      <a:rPr lang="ru-RU" sz="2400" i="1" dirty="0" err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тыс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D669BFD5-53E0-44E8-9F45-7878C7B1D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7992888" cy="2732312"/>
              </a:xfrm>
              <a:prstGeom prst="rect">
                <a:avLst/>
              </a:prstGeom>
              <a:blipFill>
                <a:blip r:embed="rId3"/>
                <a:stretch>
                  <a:fillRect l="-2212" t="-3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720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Пример (стоимость недвижимости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):</a:t>
            </a:r>
            <a:endParaRPr lang="ru-RU" sz="3200" b="1" dirty="0">
              <a:solidFill>
                <a:srgbClr val="28516A"/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E6F83C83-B0F9-4E2A-8AA3-FA932C680F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7992888" cy="2732312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54748B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До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коронакризиса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один квадратный метр в Москве стоил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105 </m:t>
                    </m:r>
                    <m:r>
                      <a:rPr lang="ru-RU" sz="2400" i="1" dirty="0" err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тыс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рублей при стандартном отклонении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в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40 </m:t>
                    </m:r>
                    <m:r>
                      <a:rPr lang="ru-RU" sz="2400" i="1" dirty="0" err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тыс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54748B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После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коронакризиса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один квадратный метр стоит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90 </m:t>
                    </m:r>
                    <m:r>
                      <a:rPr lang="ru-RU" sz="2400" i="1" dirty="0" err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тыс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ru-RU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рублей при стандартном отклонении в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50 </m:t>
                    </m:r>
                    <m:r>
                      <a:rPr lang="ru-RU" sz="2400" i="1" dirty="0" err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тыс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>
                  <a:solidFill>
                    <a:srgbClr val="54748B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E6F83C83-B0F9-4E2A-8AA3-FA932C680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7992888" cy="2732312"/>
              </a:xfrm>
              <a:prstGeom prst="rect">
                <a:avLst/>
              </a:prstGeom>
              <a:blipFill>
                <a:blip r:embed="rId3"/>
                <a:stretch>
                  <a:fillRect l="-2212" t="-3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477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Пример (стоимость недвижимости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):</a:t>
            </a:r>
            <a:endParaRPr lang="ru-RU" sz="3200" b="1" dirty="0">
              <a:solidFill>
                <a:srgbClr val="28516A"/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Объект 5">
                <a:extLst>
                  <a:ext uri="{FF2B5EF4-FFF2-40B4-BE49-F238E27FC236}">
                    <a16:creationId xmlns:a16="http://schemas.microsoft.com/office/drawing/2014/main" id="{F8717C72-5071-F345-88F5-101C97836D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7992888" cy="2732312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54748B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До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коронакризиса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один квадратный метр в Москве стоил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105 </m:t>
                    </m:r>
                    <m:r>
                      <a:rPr lang="ru-RU" sz="2400" i="1" dirty="0" err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тыс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рублей при стандартном отклонении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в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40 </m:t>
                    </m:r>
                    <m:r>
                      <a:rPr lang="ru-RU" sz="2400" i="1" dirty="0" err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тыс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54748B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После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коронакризиса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один квадратный метр стоит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90 </m:t>
                    </m:r>
                    <m:r>
                      <a:rPr lang="ru-RU" sz="2400" i="1" dirty="0" err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тыс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ru-RU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рублей при стандартном отклонении в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50 </m:t>
                    </m:r>
                    <m:r>
                      <a:rPr lang="ru-RU" sz="2400" i="1" dirty="0" err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тыс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>
                  <a:solidFill>
                    <a:srgbClr val="54748B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54748B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Упала ли стоимость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err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i="1" dirty="0" err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400" i="1" dirty="0" err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err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i="1" dirty="0" err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30</m:t>
                    </m:r>
                    <m:r>
                      <a:rPr lang="ru-RU" sz="2400" b="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</a:rPr>
                  <a:t>  </a:t>
                </a:r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20" name="Объект 5">
                <a:extLst>
                  <a:ext uri="{FF2B5EF4-FFF2-40B4-BE49-F238E27FC236}">
                    <a16:creationId xmlns:a16="http://schemas.microsoft.com/office/drawing/2014/main" id="{F8717C72-5071-F345-88F5-101C97836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7992888" cy="2732312"/>
              </a:xfrm>
              <a:prstGeom prst="rect">
                <a:avLst/>
              </a:prstGeom>
              <a:blipFill>
                <a:blip r:embed="rId3"/>
                <a:stretch>
                  <a:fillRect l="-2212" t="-3348" b="-40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064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Пример (</a:t>
            </a:r>
            <a:r>
              <a:rPr lang="ru-RU" sz="3200" b="1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стоимость недвижимости</a:t>
            </a:r>
            <a:r>
              <a:rPr lang="en-US" sz="3200" b="1">
                <a:solidFill>
                  <a:srgbClr val="28516A"/>
                </a:solidFill>
                <a:latin typeface="+mn-lt"/>
                <a:ea typeface="+mn-ea"/>
                <a:cs typeface="+mn-cs"/>
              </a:rPr>
              <a:t>):</a:t>
            </a:r>
            <a:endParaRPr lang="ru-RU" sz="3200" b="1" dirty="0">
              <a:solidFill>
                <a:srgbClr val="28516A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B32AA2AB-015F-4FEC-8E5E-7E71C24033F3}"/>
              </a:ext>
            </a:extLst>
          </p:cNvPr>
          <p:cNvCxnSpPr>
            <a:cxnSpLocks/>
          </p:cNvCxnSpPr>
          <p:nvPr/>
        </p:nvCxnSpPr>
        <p:spPr>
          <a:xfrm flipV="1">
            <a:off x="2312242" y="1716287"/>
            <a:ext cx="455932" cy="832746"/>
          </a:xfrm>
          <a:prstGeom prst="straightConnector1">
            <a:avLst/>
          </a:prstGeom>
          <a:ln w="3175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бъект 5">
            <a:extLst>
              <a:ext uri="{FF2B5EF4-FFF2-40B4-BE49-F238E27FC236}">
                <a16:creationId xmlns:a16="http://schemas.microsoft.com/office/drawing/2014/main" id="{5BD78589-4A35-452F-9380-4F7E7D3C6B76}"/>
              </a:ext>
            </a:extLst>
          </p:cNvPr>
          <p:cNvSpPr txBox="1">
            <a:spLocks/>
          </p:cNvSpPr>
          <p:nvPr/>
        </p:nvSpPr>
        <p:spPr>
          <a:xfrm>
            <a:off x="842189" y="2616530"/>
            <a:ext cx="1808391" cy="864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28516A"/>
                </a:solidFill>
              </a:rPr>
              <a:t>выборка нормальна?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75BEE8-7EB0-4E8C-96B0-F43DB00683CE}"/>
              </a:ext>
            </a:extLst>
          </p:cNvPr>
          <p:cNvSpPr txBox="1"/>
          <p:nvPr/>
        </p:nvSpPr>
        <p:spPr>
          <a:xfrm>
            <a:off x="1854358" y="1858271"/>
            <a:ext cx="74965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нет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1AE743-3F68-490F-8F87-9DF23BC3D89E}"/>
              </a:ext>
            </a:extLst>
          </p:cNvPr>
          <p:cNvSpPr txBox="1"/>
          <p:nvPr/>
        </p:nvSpPr>
        <p:spPr>
          <a:xfrm>
            <a:off x="1849477" y="3733020"/>
            <a:ext cx="74965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да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178FABD1-555D-4A0F-974D-E82C87B0FDF3}"/>
              </a:ext>
            </a:extLst>
          </p:cNvPr>
          <p:cNvCxnSpPr>
            <a:cxnSpLocks/>
          </p:cNvCxnSpPr>
          <p:nvPr/>
        </p:nvCxnSpPr>
        <p:spPr>
          <a:xfrm>
            <a:off x="2312242" y="3451888"/>
            <a:ext cx="455932" cy="832746"/>
          </a:xfrm>
          <a:prstGeom prst="straightConnector1">
            <a:avLst/>
          </a:prstGeom>
          <a:ln w="3175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05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Пример (стоимость недвижимости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):</a:t>
            </a:r>
            <a:endParaRPr lang="ru-RU" sz="3200" b="1" dirty="0">
              <a:solidFill>
                <a:srgbClr val="28516A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43F600EA-3107-42C4-9F01-A589ECBDA159}"/>
              </a:ext>
            </a:extLst>
          </p:cNvPr>
          <p:cNvCxnSpPr>
            <a:cxnSpLocks/>
          </p:cNvCxnSpPr>
          <p:nvPr/>
        </p:nvCxnSpPr>
        <p:spPr>
          <a:xfrm flipV="1">
            <a:off x="2312242" y="1716287"/>
            <a:ext cx="455932" cy="832746"/>
          </a:xfrm>
          <a:prstGeom prst="straightConnector1">
            <a:avLst/>
          </a:prstGeom>
          <a:ln w="3175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бъект 5">
            <a:extLst>
              <a:ext uri="{FF2B5EF4-FFF2-40B4-BE49-F238E27FC236}">
                <a16:creationId xmlns:a16="http://schemas.microsoft.com/office/drawing/2014/main" id="{AFCA5F0D-F000-4DB3-B0A5-27401C91A02D}"/>
              </a:ext>
            </a:extLst>
          </p:cNvPr>
          <p:cNvSpPr txBox="1">
            <a:spLocks/>
          </p:cNvSpPr>
          <p:nvPr/>
        </p:nvSpPr>
        <p:spPr>
          <a:xfrm>
            <a:off x="842189" y="2616530"/>
            <a:ext cx="1808391" cy="864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28516A"/>
                </a:solidFill>
              </a:rPr>
              <a:t>выборка нормальна?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91EBEA-D607-431B-ADDA-827ECE53589D}"/>
              </a:ext>
            </a:extLst>
          </p:cNvPr>
          <p:cNvSpPr txBox="1"/>
          <p:nvPr/>
        </p:nvSpPr>
        <p:spPr>
          <a:xfrm>
            <a:off x="1854358" y="1858271"/>
            <a:ext cx="74965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нет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E37132-7962-48DA-94D7-75293D82BE6F}"/>
              </a:ext>
            </a:extLst>
          </p:cNvPr>
          <p:cNvSpPr txBox="1"/>
          <p:nvPr/>
        </p:nvSpPr>
        <p:spPr>
          <a:xfrm>
            <a:off x="1849477" y="3733020"/>
            <a:ext cx="74965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да</a:t>
            </a:r>
          </a:p>
        </p:txBody>
      </p:sp>
      <p:sp>
        <p:nvSpPr>
          <p:cNvPr id="19" name="Объект 5">
            <a:extLst>
              <a:ext uri="{FF2B5EF4-FFF2-40B4-BE49-F238E27FC236}">
                <a16:creationId xmlns:a16="http://schemas.microsoft.com/office/drawing/2014/main" id="{AD1008F3-A0AE-4C30-A1FD-056B166EB0D5}"/>
              </a:ext>
            </a:extLst>
          </p:cNvPr>
          <p:cNvSpPr txBox="1">
            <a:spLocks/>
          </p:cNvSpPr>
          <p:nvPr/>
        </p:nvSpPr>
        <p:spPr>
          <a:xfrm>
            <a:off x="2873825" y="1294610"/>
            <a:ext cx="2301813" cy="4216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2400" dirty="0">
                <a:solidFill>
                  <a:srgbClr val="373737"/>
                </a:solidFill>
              </a:rPr>
              <a:t>Z-</a:t>
            </a:r>
            <a:r>
              <a:rPr lang="ru-RU" sz="2400" dirty="0">
                <a:solidFill>
                  <a:srgbClr val="373737"/>
                </a:solidFill>
              </a:rPr>
              <a:t>тест (ЦПТ)</a:t>
            </a:r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10A9C481-2C2B-4E30-9098-BC6891CF172E}"/>
              </a:ext>
            </a:extLst>
          </p:cNvPr>
          <p:cNvCxnSpPr>
            <a:cxnSpLocks/>
          </p:cNvCxnSpPr>
          <p:nvPr/>
        </p:nvCxnSpPr>
        <p:spPr>
          <a:xfrm>
            <a:off x="2312242" y="3451888"/>
            <a:ext cx="455932" cy="832746"/>
          </a:xfrm>
          <a:prstGeom prst="straightConnector1">
            <a:avLst/>
          </a:prstGeom>
          <a:ln w="3175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60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Пример (стоимость недвижимости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):</a:t>
            </a:r>
            <a:endParaRPr lang="ru-RU" sz="3200" b="1" dirty="0">
              <a:solidFill>
                <a:srgbClr val="28516A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AA9333E4-36CF-4868-B631-CABD828B5674}"/>
              </a:ext>
            </a:extLst>
          </p:cNvPr>
          <p:cNvCxnSpPr>
            <a:cxnSpLocks/>
          </p:cNvCxnSpPr>
          <p:nvPr/>
        </p:nvCxnSpPr>
        <p:spPr>
          <a:xfrm flipV="1">
            <a:off x="2312242" y="1716287"/>
            <a:ext cx="455932" cy="832746"/>
          </a:xfrm>
          <a:prstGeom prst="straightConnector1">
            <a:avLst/>
          </a:prstGeom>
          <a:ln w="3175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бъект 5">
            <a:extLst>
              <a:ext uri="{FF2B5EF4-FFF2-40B4-BE49-F238E27FC236}">
                <a16:creationId xmlns:a16="http://schemas.microsoft.com/office/drawing/2014/main" id="{A6893128-B2C9-4F48-B7A3-EFC04645CBBC}"/>
              </a:ext>
            </a:extLst>
          </p:cNvPr>
          <p:cNvSpPr txBox="1">
            <a:spLocks/>
          </p:cNvSpPr>
          <p:nvPr/>
        </p:nvSpPr>
        <p:spPr>
          <a:xfrm>
            <a:off x="2873825" y="3955944"/>
            <a:ext cx="1512168" cy="864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28516A"/>
                </a:solidFill>
              </a:rPr>
              <a:t>дисперсия известна?</a:t>
            </a:r>
          </a:p>
        </p:txBody>
      </p:sp>
      <p:sp>
        <p:nvSpPr>
          <p:cNvPr id="27" name="Объект 5">
            <a:extLst>
              <a:ext uri="{FF2B5EF4-FFF2-40B4-BE49-F238E27FC236}">
                <a16:creationId xmlns:a16="http://schemas.microsoft.com/office/drawing/2014/main" id="{F480453B-86DB-43AD-998B-399165FE485B}"/>
              </a:ext>
            </a:extLst>
          </p:cNvPr>
          <p:cNvSpPr txBox="1">
            <a:spLocks/>
          </p:cNvSpPr>
          <p:nvPr/>
        </p:nvSpPr>
        <p:spPr>
          <a:xfrm>
            <a:off x="842189" y="2616530"/>
            <a:ext cx="1808391" cy="864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28516A"/>
                </a:solidFill>
              </a:rPr>
              <a:t>выборка нормальна?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C860DA-FF10-4BA0-A26D-C78B2C8394CD}"/>
              </a:ext>
            </a:extLst>
          </p:cNvPr>
          <p:cNvSpPr txBox="1"/>
          <p:nvPr/>
        </p:nvSpPr>
        <p:spPr>
          <a:xfrm>
            <a:off x="1854358" y="1858271"/>
            <a:ext cx="74965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нет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32626BB-5F27-4E06-8837-AE5D7F354D4A}"/>
              </a:ext>
            </a:extLst>
          </p:cNvPr>
          <p:cNvSpPr txBox="1"/>
          <p:nvPr/>
        </p:nvSpPr>
        <p:spPr>
          <a:xfrm>
            <a:off x="1849477" y="3733020"/>
            <a:ext cx="74965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да</a:t>
            </a:r>
          </a:p>
        </p:txBody>
      </p:sp>
      <p:sp>
        <p:nvSpPr>
          <p:cNvPr id="30" name="Объект 5">
            <a:extLst>
              <a:ext uri="{FF2B5EF4-FFF2-40B4-BE49-F238E27FC236}">
                <a16:creationId xmlns:a16="http://schemas.microsoft.com/office/drawing/2014/main" id="{F72B42F5-E5B5-4F17-B5D7-522E9188DDB3}"/>
              </a:ext>
            </a:extLst>
          </p:cNvPr>
          <p:cNvSpPr txBox="1">
            <a:spLocks/>
          </p:cNvSpPr>
          <p:nvPr/>
        </p:nvSpPr>
        <p:spPr>
          <a:xfrm>
            <a:off x="2873825" y="1294610"/>
            <a:ext cx="2301813" cy="4216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2400" dirty="0">
                <a:solidFill>
                  <a:srgbClr val="373737"/>
                </a:solidFill>
              </a:rPr>
              <a:t>Z-</a:t>
            </a:r>
            <a:r>
              <a:rPr lang="ru-RU" sz="2400" dirty="0">
                <a:solidFill>
                  <a:srgbClr val="373737"/>
                </a:solidFill>
              </a:rPr>
              <a:t>тест (ЦПТ)</a:t>
            </a: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54EBFA44-AA16-4073-8757-6AEF3302767A}"/>
              </a:ext>
            </a:extLst>
          </p:cNvPr>
          <p:cNvCxnSpPr>
            <a:cxnSpLocks/>
          </p:cNvCxnSpPr>
          <p:nvPr/>
        </p:nvCxnSpPr>
        <p:spPr>
          <a:xfrm>
            <a:off x="2312242" y="3451888"/>
            <a:ext cx="455932" cy="832746"/>
          </a:xfrm>
          <a:prstGeom prst="straightConnector1">
            <a:avLst/>
          </a:prstGeom>
          <a:ln w="3175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1DFBE97A-B45F-4B18-8B2E-5FBD664FB03C}"/>
              </a:ext>
            </a:extLst>
          </p:cNvPr>
          <p:cNvCxnSpPr>
            <a:cxnSpLocks/>
          </p:cNvCxnSpPr>
          <p:nvPr/>
        </p:nvCxnSpPr>
        <p:spPr>
          <a:xfrm flipV="1">
            <a:off x="4442589" y="3450010"/>
            <a:ext cx="455932" cy="832746"/>
          </a:xfrm>
          <a:prstGeom prst="straightConnector1">
            <a:avLst/>
          </a:prstGeom>
          <a:ln w="3175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78FE3B7-1F68-4E86-BAE2-F3F9627B77E6}"/>
              </a:ext>
            </a:extLst>
          </p:cNvPr>
          <p:cNvSpPr txBox="1"/>
          <p:nvPr/>
        </p:nvSpPr>
        <p:spPr>
          <a:xfrm>
            <a:off x="4643826" y="3747407"/>
            <a:ext cx="74965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нет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6AD4BE-AFFF-4BC6-9C44-699E2F22DA7D}"/>
              </a:ext>
            </a:extLst>
          </p:cNvPr>
          <p:cNvSpPr txBox="1"/>
          <p:nvPr/>
        </p:nvSpPr>
        <p:spPr>
          <a:xfrm>
            <a:off x="4638607" y="4494033"/>
            <a:ext cx="74965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да</a:t>
            </a:r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A9E9A627-721F-4152-9EAE-FC68ACAC172A}"/>
              </a:ext>
            </a:extLst>
          </p:cNvPr>
          <p:cNvCxnSpPr>
            <a:cxnSpLocks/>
          </p:cNvCxnSpPr>
          <p:nvPr/>
        </p:nvCxnSpPr>
        <p:spPr>
          <a:xfrm>
            <a:off x="4442589" y="4414136"/>
            <a:ext cx="455932" cy="832746"/>
          </a:xfrm>
          <a:prstGeom prst="straightConnector1">
            <a:avLst/>
          </a:prstGeom>
          <a:ln w="3175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93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Пример (стоимость недвижимости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):</a:t>
            </a:r>
            <a:endParaRPr lang="ru-RU" sz="3200" b="1" dirty="0">
              <a:solidFill>
                <a:srgbClr val="28516A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FB43724-7080-4BFD-9F2F-305B41C5092B}"/>
              </a:ext>
            </a:extLst>
          </p:cNvPr>
          <p:cNvCxnSpPr>
            <a:cxnSpLocks/>
          </p:cNvCxnSpPr>
          <p:nvPr/>
        </p:nvCxnSpPr>
        <p:spPr>
          <a:xfrm flipV="1">
            <a:off x="2312242" y="1716287"/>
            <a:ext cx="455932" cy="832746"/>
          </a:xfrm>
          <a:prstGeom prst="straightConnector1">
            <a:avLst/>
          </a:prstGeom>
          <a:ln w="3175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бъект 5">
            <a:extLst>
              <a:ext uri="{FF2B5EF4-FFF2-40B4-BE49-F238E27FC236}">
                <a16:creationId xmlns:a16="http://schemas.microsoft.com/office/drawing/2014/main" id="{39B87A7D-DCF9-45C5-8302-728143E785BD}"/>
              </a:ext>
            </a:extLst>
          </p:cNvPr>
          <p:cNvSpPr txBox="1">
            <a:spLocks/>
          </p:cNvSpPr>
          <p:nvPr/>
        </p:nvSpPr>
        <p:spPr>
          <a:xfrm>
            <a:off x="2873825" y="3955944"/>
            <a:ext cx="1512168" cy="864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28516A"/>
                </a:solidFill>
              </a:rPr>
              <a:t>дисперсия известна?</a:t>
            </a:r>
          </a:p>
        </p:txBody>
      </p:sp>
      <p:sp>
        <p:nvSpPr>
          <p:cNvPr id="29" name="Объект 5">
            <a:extLst>
              <a:ext uri="{FF2B5EF4-FFF2-40B4-BE49-F238E27FC236}">
                <a16:creationId xmlns:a16="http://schemas.microsoft.com/office/drawing/2014/main" id="{C023C8C3-6022-412A-9269-BE177172DEF2}"/>
              </a:ext>
            </a:extLst>
          </p:cNvPr>
          <p:cNvSpPr txBox="1">
            <a:spLocks/>
          </p:cNvSpPr>
          <p:nvPr/>
        </p:nvSpPr>
        <p:spPr>
          <a:xfrm>
            <a:off x="842189" y="2616530"/>
            <a:ext cx="1808391" cy="864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28516A"/>
                </a:solidFill>
              </a:rPr>
              <a:t>выборка нормальна?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FC775F-6178-4D6B-8506-DA051381C136}"/>
              </a:ext>
            </a:extLst>
          </p:cNvPr>
          <p:cNvSpPr txBox="1"/>
          <p:nvPr/>
        </p:nvSpPr>
        <p:spPr>
          <a:xfrm>
            <a:off x="1854358" y="1858271"/>
            <a:ext cx="74965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нет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2F86C4-8B4F-485E-99DA-38B2F6C0EB99}"/>
              </a:ext>
            </a:extLst>
          </p:cNvPr>
          <p:cNvSpPr txBox="1"/>
          <p:nvPr/>
        </p:nvSpPr>
        <p:spPr>
          <a:xfrm>
            <a:off x="1849477" y="3733020"/>
            <a:ext cx="74965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да</a:t>
            </a:r>
          </a:p>
        </p:txBody>
      </p:sp>
      <p:sp>
        <p:nvSpPr>
          <p:cNvPr id="32" name="Объект 5">
            <a:extLst>
              <a:ext uri="{FF2B5EF4-FFF2-40B4-BE49-F238E27FC236}">
                <a16:creationId xmlns:a16="http://schemas.microsoft.com/office/drawing/2014/main" id="{C6C07484-7127-45A6-92AF-C8B14CCA868A}"/>
              </a:ext>
            </a:extLst>
          </p:cNvPr>
          <p:cNvSpPr txBox="1">
            <a:spLocks/>
          </p:cNvSpPr>
          <p:nvPr/>
        </p:nvSpPr>
        <p:spPr>
          <a:xfrm>
            <a:off x="2873825" y="1294610"/>
            <a:ext cx="2301813" cy="4216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2400" dirty="0">
                <a:solidFill>
                  <a:srgbClr val="373737"/>
                </a:solidFill>
              </a:rPr>
              <a:t>Z-</a:t>
            </a:r>
            <a:r>
              <a:rPr lang="ru-RU" sz="2400" dirty="0">
                <a:solidFill>
                  <a:srgbClr val="373737"/>
                </a:solidFill>
              </a:rPr>
              <a:t>тест (ЦПТ)</a:t>
            </a:r>
          </a:p>
        </p:txBody>
      </p:sp>
      <p:sp>
        <p:nvSpPr>
          <p:cNvPr id="33" name="Объект 5">
            <a:extLst>
              <a:ext uri="{FF2B5EF4-FFF2-40B4-BE49-F238E27FC236}">
                <a16:creationId xmlns:a16="http://schemas.microsoft.com/office/drawing/2014/main" id="{2BD35E46-1403-4C56-ACD9-B630AB57C22C}"/>
              </a:ext>
            </a:extLst>
          </p:cNvPr>
          <p:cNvSpPr txBox="1">
            <a:spLocks/>
          </p:cNvSpPr>
          <p:nvPr/>
        </p:nvSpPr>
        <p:spPr>
          <a:xfrm>
            <a:off x="4356374" y="5366486"/>
            <a:ext cx="2426169" cy="4616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2400" dirty="0">
                <a:solidFill>
                  <a:srgbClr val="373737"/>
                </a:solidFill>
              </a:rPr>
              <a:t>Z-</a:t>
            </a:r>
            <a:r>
              <a:rPr lang="ru-RU" sz="2400" dirty="0">
                <a:solidFill>
                  <a:srgbClr val="373737"/>
                </a:solidFill>
              </a:rPr>
              <a:t>тест (точный)</a:t>
            </a:r>
          </a:p>
        </p:txBody>
      </p: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D7910387-B8E2-4A22-9354-7B22ECBADCF7}"/>
              </a:ext>
            </a:extLst>
          </p:cNvPr>
          <p:cNvCxnSpPr>
            <a:cxnSpLocks/>
          </p:cNvCxnSpPr>
          <p:nvPr/>
        </p:nvCxnSpPr>
        <p:spPr>
          <a:xfrm>
            <a:off x="2312242" y="3451888"/>
            <a:ext cx="455932" cy="832746"/>
          </a:xfrm>
          <a:prstGeom prst="straightConnector1">
            <a:avLst/>
          </a:prstGeom>
          <a:ln w="3175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EB7DF353-076C-43A3-B1E7-56F14562FA5D}"/>
              </a:ext>
            </a:extLst>
          </p:cNvPr>
          <p:cNvCxnSpPr>
            <a:cxnSpLocks/>
          </p:cNvCxnSpPr>
          <p:nvPr/>
        </p:nvCxnSpPr>
        <p:spPr>
          <a:xfrm flipV="1">
            <a:off x="4442589" y="3450010"/>
            <a:ext cx="455932" cy="832746"/>
          </a:xfrm>
          <a:prstGeom prst="straightConnector1">
            <a:avLst/>
          </a:prstGeom>
          <a:ln w="3175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60AF919-17B5-4FD5-830A-8B29D0A8A54F}"/>
              </a:ext>
            </a:extLst>
          </p:cNvPr>
          <p:cNvSpPr txBox="1"/>
          <p:nvPr/>
        </p:nvSpPr>
        <p:spPr>
          <a:xfrm>
            <a:off x="4643826" y="3747407"/>
            <a:ext cx="74965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нет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9CAA3D7-AB27-4688-90CC-B78AB10031A8}"/>
              </a:ext>
            </a:extLst>
          </p:cNvPr>
          <p:cNvSpPr txBox="1"/>
          <p:nvPr/>
        </p:nvSpPr>
        <p:spPr>
          <a:xfrm>
            <a:off x="4638607" y="4494033"/>
            <a:ext cx="74965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да</a:t>
            </a:r>
          </a:p>
        </p:txBody>
      </p: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23173BA5-063A-4FB9-A422-3C50D2165525}"/>
              </a:ext>
            </a:extLst>
          </p:cNvPr>
          <p:cNvCxnSpPr>
            <a:cxnSpLocks/>
          </p:cNvCxnSpPr>
          <p:nvPr/>
        </p:nvCxnSpPr>
        <p:spPr>
          <a:xfrm>
            <a:off x="4442589" y="4414136"/>
            <a:ext cx="455932" cy="832746"/>
          </a:xfrm>
          <a:prstGeom prst="straightConnector1">
            <a:avLst/>
          </a:prstGeom>
          <a:ln w="3175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06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Пример (стоимость недвижимости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):</a:t>
            </a:r>
            <a:endParaRPr lang="ru-RU" sz="3200" b="1" dirty="0">
              <a:solidFill>
                <a:srgbClr val="28516A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0969A9C1-9CAC-4CB0-A98B-1D71255301E3}"/>
              </a:ext>
            </a:extLst>
          </p:cNvPr>
          <p:cNvCxnSpPr>
            <a:cxnSpLocks/>
          </p:cNvCxnSpPr>
          <p:nvPr/>
        </p:nvCxnSpPr>
        <p:spPr>
          <a:xfrm flipV="1">
            <a:off x="2312242" y="1716287"/>
            <a:ext cx="455932" cy="832746"/>
          </a:xfrm>
          <a:prstGeom prst="straightConnector1">
            <a:avLst/>
          </a:prstGeom>
          <a:ln w="3175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бъект 5">
            <a:extLst>
              <a:ext uri="{FF2B5EF4-FFF2-40B4-BE49-F238E27FC236}">
                <a16:creationId xmlns:a16="http://schemas.microsoft.com/office/drawing/2014/main" id="{B229E93F-7ABD-4D9F-9E1A-FA710F4E5A26}"/>
              </a:ext>
            </a:extLst>
          </p:cNvPr>
          <p:cNvSpPr txBox="1">
            <a:spLocks/>
          </p:cNvSpPr>
          <p:nvPr/>
        </p:nvSpPr>
        <p:spPr>
          <a:xfrm>
            <a:off x="2873825" y="3955944"/>
            <a:ext cx="1512168" cy="864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28516A"/>
                </a:solidFill>
              </a:rPr>
              <a:t>дисперсия известна?</a:t>
            </a:r>
          </a:p>
        </p:txBody>
      </p:sp>
      <p:sp>
        <p:nvSpPr>
          <p:cNvPr id="30" name="Объект 5">
            <a:extLst>
              <a:ext uri="{FF2B5EF4-FFF2-40B4-BE49-F238E27FC236}">
                <a16:creationId xmlns:a16="http://schemas.microsoft.com/office/drawing/2014/main" id="{8E568170-ABB1-476A-B83D-A46B12E9E664}"/>
              </a:ext>
            </a:extLst>
          </p:cNvPr>
          <p:cNvSpPr txBox="1">
            <a:spLocks/>
          </p:cNvSpPr>
          <p:nvPr/>
        </p:nvSpPr>
        <p:spPr>
          <a:xfrm>
            <a:off x="842189" y="2616530"/>
            <a:ext cx="1808391" cy="864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28516A"/>
                </a:solidFill>
              </a:rPr>
              <a:t>выборка нормальна?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CAA39E-C070-462D-A2A9-C971DDA6780C}"/>
              </a:ext>
            </a:extLst>
          </p:cNvPr>
          <p:cNvSpPr txBox="1"/>
          <p:nvPr/>
        </p:nvSpPr>
        <p:spPr>
          <a:xfrm>
            <a:off x="1854358" y="1858271"/>
            <a:ext cx="74965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нет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56C03C-2C1D-41C6-AB97-9110E6DDD78E}"/>
              </a:ext>
            </a:extLst>
          </p:cNvPr>
          <p:cNvSpPr txBox="1"/>
          <p:nvPr/>
        </p:nvSpPr>
        <p:spPr>
          <a:xfrm>
            <a:off x="1849477" y="3733020"/>
            <a:ext cx="74965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да</a:t>
            </a:r>
          </a:p>
        </p:txBody>
      </p:sp>
      <p:sp>
        <p:nvSpPr>
          <p:cNvPr id="33" name="Объект 5">
            <a:extLst>
              <a:ext uri="{FF2B5EF4-FFF2-40B4-BE49-F238E27FC236}">
                <a16:creationId xmlns:a16="http://schemas.microsoft.com/office/drawing/2014/main" id="{5B23E1C4-0D23-4812-A7A8-F9CAB86AC4FB}"/>
              </a:ext>
            </a:extLst>
          </p:cNvPr>
          <p:cNvSpPr txBox="1">
            <a:spLocks/>
          </p:cNvSpPr>
          <p:nvPr/>
        </p:nvSpPr>
        <p:spPr>
          <a:xfrm>
            <a:off x="4588980" y="2587788"/>
            <a:ext cx="1512168" cy="864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28516A"/>
                </a:solidFill>
              </a:rPr>
              <a:t>дисперсии равны?</a:t>
            </a:r>
          </a:p>
        </p:txBody>
      </p:sp>
      <p:sp>
        <p:nvSpPr>
          <p:cNvPr id="35" name="Объект 5">
            <a:extLst>
              <a:ext uri="{FF2B5EF4-FFF2-40B4-BE49-F238E27FC236}">
                <a16:creationId xmlns:a16="http://schemas.microsoft.com/office/drawing/2014/main" id="{A84993F8-0A65-48C6-B21F-F53E4C990DCA}"/>
              </a:ext>
            </a:extLst>
          </p:cNvPr>
          <p:cNvSpPr txBox="1">
            <a:spLocks/>
          </p:cNvSpPr>
          <p:nvPr/>
        </p:nvSpPr>
        <p:spPr>
          <a:xfrm>
            <a:off x="2873825" y="1294610"/>
            <a:ext cx="2301813" cy="4216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2400" dirty="0">
                <a:solidFill>
                  <a:srgbClr val="373737"/>
                </a:solidFill>
              </a:rPr>
              <a:t>Z-</a:t>
            </a:r>
            <a:r>
              <a:rPr lang="ru-RU" sz="2400" dirty="0">
                <a:solidFill>
                  <a:srgbClr val="373737"/>
                </a:solidFill>
              </a:rPr>
              <a:t>тест (ЦПТ)</a:t>
            </a:r>
          </a:p>
        </p:txBody>
      </p:sp>
      <p:sp>
        <p:nvSpPr>
          <p:cNvPr id="36" name="Объект 5">
            <a:extLst>
              <a:ext uri="{FF2B5EF4-FFF2-40B4-BE49-F238E27FC236}">
                <a16:creationId xmlns:a16="http://schemas.microsoft.com/office/drawing/2014/main" id="{BFFD1D5A-0C27-4812-AD40-7B824E5FBBFB}"/>
              </a:ext>
            </a:extLst>
          </p:cNvPr>
          <p:cNvSpPr txBox="1">
            <a:spLocks/>
          </p:cNvSpPr>
          <p:nvPr/>
        </p:nvSpPr>
        <p:spPr>
          <a:xfrm>
            <a:off x="4356374" y="5366486"/>
            <a:ext cx="2426169" cy="4616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2400" dirty="0">
                <a:solidFill>
                  <a:srgbClr val="373737"/>
                </a:solidFill>
              </a:rPr>
              <a:t>Z-</a:t>
            </a:r>
            <a:r>
              <a:rPr lang="ru-RU" sz="2400" dirty="0">
                <a:solidFill>
                  <a:srgbClr val="373737"/>
                </a:solidFill>
              </a:rPr>
              <a:t>тест (точный)</a:t>
            </a:r>
          </a:p>
        </p:txBody>
      </p: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ECCB741D-0792-477C-8B66-FE86147F91F9}"/>
              </a:ext>
            </a:extLst>
          </p:cNvPr>
          <p:cNvCxnSpPr>
            <a:cxnSpLocks/>
          </p:cNvCxnSpPr>
          <p:nvPr/>
        </p:nvCxnSpPr>
        <p:spPr>
          <a:xfrm>
            <a:off x="2312242" y="3451888"/>
            <a:ext cx="455932" cy="832746"/>
          </a:xfrm>
          <a:prstGeom prst="straightConnector1">
            <a:avLst/>
          </a:prstGeom>
          <a:ln w="3175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0C92C85B-10B2-4878-BD66-722BE1529F7B}"/>
              </a:ext>
            </a:extLst>
          </p:cNvPr>
          <p:cNvCxnSpPr>
            <a:cxnSpLocks/>
          </p:cNvCxnSpPr>
          <p:nvPr/>
        </p:nvCxnSpPr>
        <p:spPr>
          <a:xfrm flipV="1">
            <a:off x="4442589" y="3450010"/>
            <a:ext cx="455932" cy="832746"/>
          </a:xfrm>
          <a:prstGeom prst="straightConnector1">
            <a:avLst/>
          </a:prstGeom>
          <a:ln w="3175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31C6DD2-FCBE-4407-B281-D0CA3568A75B}"/>
              </a:ext>
            </a:extLst>
          </p:cNvPr>
          <p:cNvSpPr txBox="1"/>
          <p:nvPr/>
        </p:nvSpPr>
        <p:spPr>
          <a:xfrm>
            <a:off x="4643826" y="3747407"/>
            <a:ext cx="74965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нет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4049F62-938F-4ACE-8F7E-966D19A831FD}"/>
              </a:ext>
            </a:extLst>
          </p:cNvPr>
          <p:cNvSpPr txBox="1"/>
          <p:nvPr/>
        </p:nvSpPr>
        <p:spPr>
          <a:xfrm>
            <a:off x="4638607" y="4494033"/>
            <a:ext cx="74965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да</a:t>
            </a:r>
          </a:p>
        </p:txBody>
      </p: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97CE25EF-6746-4F16-9EBD-8D99B766907C}"/>
              </a:ext>
            </a:extLst>
          </p:cNvPr>
          <p:cNvCxnSpPr>
            <a:cxnSpLocks/>
          </p:cNvCxnSpPr>
          <p:nvPr/>
        </p:nvCxnSpPr>
        <p:spPr>
          <a:xfrm>
            <a:off x="4442589" y="4414136"/>
            <a:ext cx="455932" cy="832746"/>
          </a:xfrm>
          <a:prstGeom prst="straightConnector1">
            <a:avLst/>
          </a:prstGeom>
          <a:ln w="3175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43B9014-EEDD-4E33-AA10-C60B431B6DA1}"/>
              </a:ext>
            </a:extLst>
          </p:cNvPr>
          <p:cNvSpPr txBox="1"/>
          <p:nvPr/>
        </p:nvSpPr>
        <p:spPr>
          <a:xfrm>
            <a:off x="6132494" y="1985130"/>
            <a:ext cx="74965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нет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BE3677-4A40-415E-B05A-1B3EAF6547D3}"/>
              </a:ext>
            </a:extLst>
          </p:cNvPr>
          <p:cNvSpPr txBox="1"/>
          <p:nvPr/>
        </p:nvSpPr>
        <p:spPr>
          <a:xfrm>
            <a:off x="6116634" y="3253526"/>
            <a:ext cx="74965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да</a:t>
            </a:r>
          </a:p>
        </p:txBody>
      </p:sp>
      <p:cxnSp>
        <p:nvCxnSpPr>
          <p:cNvPr id="52" name="Прямая со стрелкой 3">
            <a:extLst>
              <a:ext uri="{FF2B5EF4-FFF2-40B4-BE49-F238E27FC236}">
                <a16:creationId xmlns:a16="http://schemas.microsoft.com/office/drawing/2014/main" id="{E675FB06-2D7A-493E-BD65-E7706EE406BA}"/>
              </a:ext>
            </a:extLst>
          </p:cNvPr>
          <p:cNvCxnSpPr>
            <a:cxnSpLocks/>
          </p:cNvCxnSpPr>
          <p:nvPr/>
        </p:nvCxnSpPr>
        <p:spPr>
          <a:xfrm flipV="1">
            <a:off x="5924270" y="1703623"/>
            <a:ext cx="455932" cy="832746"/>
          </a:xfrm>
          <a:prstGeom prst="straightConnector1">
            <a:avLst/>
          </a:prstGeom>
          <a:ln w="3175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25">
            <a:extLst>
              <a:ext uri="{FF2B5EF4-FFF2-40B4-BE49-F238E27FC236}">
                <a16:creationId xmlns:a16="http://schemas.microsoft.com/office/drawing/2014/main" id="{F93C42AC-18CA-4B1A-853D-EB8CBFA3515A}"/>
              </a:ext>
            </a:extLst>
          </p:cNvPr>
          <p:cNvCxnSpPr>
            <a:cxnSpLocks/>
          </p:cNvCxnSpPr>
          <p:nvPr/>
        </p:nvCxnSpPr>
        <p:spPr>
          <a:xfrm>
            <a:off x="5924270" y="3225963"/>
            <a:ext cx="455932" cy="832746"/>
          </a:xfrm>
          <a:prstGeom prst="straightConnector1">
            <a:avLst/>
          </a:prstGeom>
          <a:ln w="3175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88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Пример (стоимость недвижимости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):</a:t>
            </a:r>
            <a:endParaRPr lang="ru-RU" sz="3200" b="1" dirty="0">
              <a:solidFill>
                <a:srgbClr val="28516A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8E882523-BCC5-40EB-B248-5160339BA056}"/>
              </a:ext>
            </a:extLst>
          </p:cNvPr>
          <p:cNvCxnSpPr>
            <a:cxnSpLocks/>
          </p:cNvCxnSpPr>
          <p:nvPr/>
        </p:nvCxnSpPr>
        <p:spPr>
          <a:xfrm flipV="1">
            <a:off x="2312242" y="1716287"/>
            <a:ext cx="455932" cy="832746"/>
          </a:xfrm>
          <a:prstGeom prst="straightConnector1">
            <a:avLst/>
          </a:prstGeom>
          <a:ln w="3175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бъект 5">
            <a:extLst>
              <a:ext uri="{FF2B5EF4-FFF2-40B4-BE49-F238E27FC236}">
                <a16:creationId xmlns:a16="http://schemas.microsoft.com/office/drawing/2014/main" id="{051F5E38-BF2E-4D17-9420-93BCD561126B}"/>
              </a:ext>
            </a:extLst>
          </p:cNvPr>
          <p:cNvSpPr txBox="1">
            <a:spLocks/>
          </p:cNvSpPr>
          <p:nvPr/>
        </p:nvSpPr>
        <p:spPr>
          <a:xfrm>
            <a:off x="2873825" y="3955944"/>
            <a:ext cx="1512168" cy="864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28516A"/>
                </a:solidFill>
              </a:rPr>
              <a:t>дисперсия известна?</a:t>
            </a:r>
          </a:p>
        </p:txBody>
      </p:sp>
      <p:sp>
        <p:nvSpPr>
          <p:cNvPr id="30" name="Объект 5">
            <a:extLst>
              <a:ext uri="{FF2B5EF4-FFF2-40B4-BE49-F238E27FC236}">
                <a16:creationId xmlns:a16="http://schemas.microsoft.com/office/drawing/2014/main" id="{B16A7C97-3D2B-413A-BA55-8C8175348857}"/>
              </a:ext>
            </a:extLst>
          </p:cNvPr>
          <p:cNvSpPr txBox="1">
            <a:spLocks/>
          </p:cNvSpPr>
          <p:nvPr/>
        </p:nvSpPr>
        <p:spPr>
          <a:xfrm>
            <a:off x="842189" y="2616530"/>
            <a:ext cx="1808391" cy="864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28516A"/>
                </a:solidFill>
              </a:rPr>
              <a:t>выборка нормальна?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3D0075-8275-45DA-8DDB-2CD0111F4041}"/>
              </a:ext>
            </a:extLst>
          </p:cNvPr>
          <p:cNvSpPr txBox="1"/>
          <p:nvPr/>
        </p:nvSpPr>
        <p:spPr>
          <a:xfrm>
            <a:off x="1854358" y="1858271"/>
            <a:ext cx="74965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нет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29DD64-A62C-4E85-953F-0ED38CD26B42}"/>
              </a:ext>
            </a:extLst>
          </p:cNvPr>
          <p:cNvSpPr txBox="1"/>
          <p:nvPr/>
        </p:nvSpPr>
        <p:spPr>
          <a:xfrm>
            <a:off x="1849477" y="3733020"/>
            <a:ext cx="74965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да</a:t>
            </a:r>
          </a:p>
        </p:txBody>
      </p:sp>
      <p:sp>
        <p:nvSpPr>
          <p:cNvPr id="35" name="Объект 5">
            <a:extLst>
              <a:ext uri="{FF2B5EF4-FFF2-40B4-BE49-F238E27FC236}">
                <a16:creationId xmlns:a16="http://schemas.microsoft.com/office/drawing/2014/main" id="{8C108B60-4085-45A3-AA81-9EA647C725E8}"/>
              </a:ext>
            </a:extLst>
          </p:cNvPr>
          <p:cNvSpPr txBox="1">
            <a:spLocks/>
          </p:cNvSpPr>
          <p:nvPr/>
        </p:nvSpPr>
        <p:spPr>
          <a:xfrm>
            <a:off x="4588980" y="2587788"/>
            <a:ext cx="1512168" cy="864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28516A"/>
                </a:solidFill>
              </a:rPr>
              <a:t>дисперсии равны?</a:t>
            </a:r>
          </a:p>
        </p:txBody>
      </p:sp>
      <p:sp>
        <p:nvSpPr>
          <p:cNvPr id="36" name="Объект 5">
            <a:extLst>
              <a:ext uri="{FF2B5EF4-FFF2-40B4-BE49-F238E27FC236}">
                <a16:creationId xmlns:a16="http://schemas.microsoft.com/office/drawing/2014/main" id="{206D0E77-32A8-4EA9-8653-E92B851C0621}"/>
              </a:ext>
            </a:extLst>
          </p:cNvPr>
          <p:cNvSpPr txBox="1">
            <a:spLocks/>
          </p:cNvSpPr>
          <p:nvPr/>
        </p:nvSpPr>
        <p:spPr>
          <a:xfrm>
            <a:off x="2873825" y="1294610"/>
            <a:ext cx="2301813" cy="4216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2400" dirty="0">
                <a:solidFill>
                  <a:srgbClr val="373737"/>
                </a:solidFill>
              </a:rPr>
              <a:t>Z-</a:t>
            </a:r>
            <a:r>
              <a:rPr lang="ru-RU" sz="2400" dirty="0">
                <a:solidFill>
                  <a:srgbClr val="373737"/>
                </a:solidFill>
              </a:rPr>
              <a:t>тест (ЦПТ)</a:t>
            </a:r>
          </a:p>
        </p:txBody>
      </p:sp>
      <p:sp>
        <p:nvSpPr>
          <p:cNvPr id="37" name="Объект 5">
            <a:extLst>
              <a:ext uri="{FF2B5EF4-FFF2-40B4-BE49-F238E27FC236}">
                <a16:creationId xmlns:a16="http://schemas.microsoft.com/office/drawing/2014/main" id="{6F42548D-F054-461E-8EA3-2AC2ACDFFD71}"/>
              </a:ext>
            </a:extLst>
          </p:cNvPr>
          <p:cNvSpPr txBox="1">
            <a:spLocks/>
          </p:cNvSpPr>
          <p:nvPr/>
        </p:nvSpPr>
        <p:spPr>
          <a:xfrm>
            <a:off x="4356374" y="5366486"/>
            <a:ext cx="2426169" cy="4616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2400" dirty="0">
                <a:solidFill>
                  <a:srgbClr val="373737"/>
                </a:solidFill>
              </a:rPr>
              <a:t>Z-</a:t>
            </a:r>
            <a:r>
              <a:rPr lang="ru-RU" sz="2400" dirty="0">
                <a:solidFill>
                  <a:srgbClr val="373737"/>
                </a:solidFill>
              </a:rPr>
              <a:t>тест (точный)</a:t>
            </a:r>
          </a:p>
        </p:txBody>
      </p:sp>
      <p:sp>
        <p:nvSpPr>
          <p:cNvPr id="38" name="Объект 5">
            <a:extLst>
              <a:ext uri="{FF2B5EF4-FFF2-40B4-BE49-F238E27FC236}">
                <a16:creationId xmlns:a16="http://schemas.microsoft.com/office/drawing/2014/main" id="{669470CB-972D-4E4D-96B2-8DE97061E75C}"/>
              </a:ext>
            </a:extLst>
          </p:cNvPr>
          <p:cNvSpPr txBox="1">
            <a:spLocks/>
          </p:cNvSpPr>
          <p:nvPr/>
        </p:nvSpPr>
        <p:spPr>
          <a:xfrm>
            <a:off x="6602110" y="3662580"/>
            <a:ext cx="1512168" cy="1291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Тест Стьюдента (точный)</a:t>
            </a:r>
          </a:p>
        </p:txBody>
      </p: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F058A201-BF78-4C56-AADB-FEDC21D8FEAC}"/>
              </a:ext>
            </a:extLst>
          </p:cNvPr>
          <p:cNvCxnSpPr>
            <a:cxnSpLocks/>
          </p:cNvCxnSpPr>
          <p:nvPr/>
        </p:nvCxnSpPr>
        <p:spPr>
          <a:xfrm>
            <a:off x="2312242" y="3451888"/>
            <a:ext cx="455932" cy="832746"/>
          </a:xfrm>
          <a:prstGeom prst="straightConnector1">
            <a:avLst/>
          </a:prstGeom>
          <a:ln w="3175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A228358E-3726-4E07-ADD5-10C33C6A98AD}"/>
              </a:ext>
            </a:extLst>
          </p:cNvPr>
          <p:cNvCxnSpPr>
            <a:cxnSpLocks/>
          </p:cNvCxnSpPr>
          <p:nvPr/>
        </p:nvCxnSpPr>
        <p:spPr>
          <a:xfrm flipV="1">
            <a:off x="4442589" y="3450010"/>
            <a:ext cx="455932" cy="832746"/>
          </a:xfrm>
          <a:prstGeom prst="straightConnector1">
            <a:avLst/>
          </a:prstGeom>
          <a:ln w="3175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41630ED-5D24-4D9D-8607-D2612C9694D8}"/>
              </a:ext>
            </a:extLst>
          </p:cNvPr>
          <p:cNvSpPr txBox="1"/>
          <p:nvPr/>
        </p:nvSpPr>
        <p:spPr>
          <a:xfrm>
            <a:off x="4643826" y="3747407"/>
            <a:ext cx="74965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нет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9FFB8DB-9532-4C3B-AFBF-FF0C694FBC50}"/>
              </a:ext>
            </a:extLst>
          </p:cNvPr>
          <p:cNvSpPr txBox="1"/>
          <p:nvPr/>
        </p:nvSpPr>
        <p:spPr>
          <a:xfrm>
            <a:off x="4638607" y="4494033"/>
            <a:ext cx="74965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да</a:t>
            </a:r>
          </a:p>
        </p:txBody>
      </p: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EE48754C-BAD2-4D5E-AD5A-98621C2801D0}"/>
              </a:ext>
            </a:extLst>
          </p:cNvPr>
          <p:cNvCxnSpPr>
            <a:cxnSpLocks/>
          </p:cNvCxnSpPr>
          <p:nvPr/>
        </p:nvCxnSpPr>
        <p:spPr>
          <a:xfrm>
            <a:off x="4442589" y="4414136"/>
            <a:ext cx="455932" cy="832746"/>
          </a:xfrm>
          <a:prstGeom prst="straightConnector1">
            <a:avLst/>
          </a:prstGeom>
          <a:ln w="3175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788A155-1099-4B99-A7DC-5A9903A36C69}"/>
              </a:ext>
            </a:extLst>
          </p:cNvPr>
          <p:cNvSpPr txBox="1"/>
          <p:nvPr/>
        </p:nvSpPr>
        <p:spPr>
          <a:xfrm>
            <a:off x="6132494" y="1985130"/>
            <a:ext cx="74965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нет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EB5C038-92AE-4B48-AB94-60608D47C265}"/>
              </a:ext>
            </a:extLst>
          </p:cNvPr>
          <p:cNvSpPr txBox="1"/>
          <p:nvPr/>
        </p:nvSpPr>
        <p:spPr>
          <a:xfrm>
            <a:off x="6116634" y="3253526"/>
            <a:ext cx="74965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да</a:t>
            </a:r>
          </a:p>
        </p:txBody>
      </p:sp>
      <p:cxnSp>
        <p:nvCxnSpPr>
          <p:cNvPr id="55" name="Прямая со стрелкой 3">
            <a:extLst>
              <a:ext uri="{FF2B5EF4-FFF2-40B4-BE49-F238E27FC236}">
                <a16:creationId xmlns:a16="http://schemas.microsoft.com/office/drawing/2014/main" id="{8762928C-DBE6-483D-B2F0-2BD83897D341}"/>
              </a:ext>
            </a:extLst>
          </p:cNvPr>
          <p:cNvCxnSpPr>
            <a:cxnSpLocks/>
          </p:cNvCxnSpPr>
          <p:nvPr/>
        </p:nvCxnSpPr>
        <p:spPr>
          <a:xfrm flipV="1">
            <a:off x="5924270" y="1703623"/>
            <a:ext cx="455932" cy="832746"/>
          </a:xfrm>
          <a:prstGeom prst="straightConnector1">
            <a:avLst/>
          </a:prstGeom>
          <a:ln w="3175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 стрелкой 25">
            <a:extLst>
              <a:ext uri="{FF2B5EF4-FFF2-40B4-BE49-F238E27FC236}">
                <a16:creationId xmlns:a16="http://schemas.microsoft.com/office/drawing/2014/main" id="{378227DA-D299-4BF1-8AFB-C2CFE0FE4A5D}"/>
              </a:ext>
            </a:extLst>
          </p:cNvPr>
          <p:cNvCxnSpPr>
            <a:cxnSpLocks/>
          </p:cNvCxnSpPr>
          <p:nvPr/>
        </p:nvCxnSpPr>
        <p:spPr>
          <a:xfrm>
            <a:off x="5924270" y="3225963"/>
            <a:ext cx="455932" cy="832746"/>
          </a:xfrm>
          <a:prstGeom prst="straightConnector1">
            <a:avLst/>
          </a:prstGeom>
          <a:ln w="3175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63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Объект 5">
            <a:extLst>
              <a:ext uri="{FF2B5EF4-FFF2-40B4-BE49-F238E27FC236}">
                <a16:creationId xmlns:a16="http://schemas.microsoft.com/office/drawing/2014/main" id="{15ED1311-EA47-6240-9167-D5C3DA0BE20C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496944" cy="561869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Собрали данные о предсказаниях осьминога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Данные не противоречат тому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что он провидец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Это не означает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что осьминог правда пророк.</a:t>
            </a:r>
            <a:r>
              <a:rPr lang="en-US" sz="2400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Если мы соберём ещё данных, они могут начать этому противоречить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Что значит проверить гипотезу</a:t>
            </a:r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E157C989-4A39-476F-A5FC-A3D961C0F1D1}"/>
              </a:ext>
            </a:extLst>
          </p:cNvPr>
          <p:cNvSpPr/>
          <p:nvPr/>
        </p:nvSpPr>
        <p:spPr>
          <a:xfrm>
            <a:off x="2051720" y="1844675"/>
            <a:ext cx="5472608" cy="1638339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61749D-F623-4299-B066-B465AA88B743}"/>
              </a:ext>
            </a:extLst>
          </p:cNvPr>
          <p:cNvSpPr txBox="1"/>
          <p:nvPr/>
        </p:nvSpPr>
        <p:spPr>
          <a:xfrm>
            <a:off x="2726549" y="2068326"/>
            <a:ext cx="45097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Если данные не противоречат утверждению, это не является доказательством его верности</a:t>
            </a: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98C19FF1-1FB2-A642-84DE-52C669F0249E}"/>
              </a:ext>
            </a:extLst>
          </p:cNvPr>
          <p:cNvSpPr/>
          <p:nvPr/>
        </p:nvSpPr>
        <p:spPr>
          <a:xfrm>
            <a:off x="2302258" y="2131815"/>
            <a:ext cx="288132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404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Пример (стоимость недвижимости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):</a:t>
            </a:r>
            <a:endParaRPr lang="ru-RU" sz="3200" b="1" dirty="0">
              <a:solidFill>
                <a:srgbClr val="28516A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7BEC3CE0-C33C-5248-90FF-7C1F1A96B84E}"/>
              </a:ext>
            </a:extLst>
          </p:cNvPr>
          <p:cNvCxnSpPr>
            <a:cxnSpLocks/>
          </p:cNvCxnSpPr>
          <p:nvPr/>
        </p:nvCxnSpPr>
        <p:spPr>
          <a:xfrm flipV="1">
            <a:off x="2312242" y="1716287"/>
            <a:ext cx="455932" cy="832746"/>
          </a:xfrm>
          <a:prstGeom prst="straightConnector1">
            <a:avLst/>
          </a:prstGeom>
          <a:ln w="3175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бъект 5">
            <a:extLst>
              <a:ext uri="{FF2B5EF4-FFF2-40B4-BE49-F238E27FC236}">
                <a16:creationId xmlns:a16="http://schemas.microsoft.com/office/drawing/2014/main" id="{6C7852A7-E38B-6A41-A989-4C1AD044A9B9}"/>
              </a:ext>
            </a:extLst>
          </p:cNvPr>
          <p:cNvSpPr txBox="1">
            <a:spLocks/>
          </p:cNvSpPr>
          <p:nvPr/>
        </p:nvSpPr>
        <p:spPr>
          <a:xfrm>
            <a:off x="2873825" y="3955944"/>
            <a:ext cx="1512168" cy="864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28516A"/>
                </a:solidFill>
              </a:rPr>
              <a:t>дисперсия известна?</a:t>
            </a:r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DCF05D44-B31C-1E4A-8963-CEB8A8A8E518}"/>
              </a:ext>
            </a:extLst>
          </p:cNvPr>
          <p:cNvSpPr txBox="1">
            <a:spLocks/>
          </p:cNvSpPr>
          <p:nvPr/>
        </p:nvSpPr>
        <p:spPr>
          <a:xfrm>
            <a:off x="842189" y="2616530"/>
            <a:ext cx="1808391" cy="864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28516A"/>
                </a:solidFill>
              </a:rPr>
              <a:t>выборка нормальна?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9F0B0E-547C-C345-9581-B81F763B24CF}"/>
              </a:ext>
            </a:extLst>
          </p:cNvPr>
          <p:cNvSpPr txBox="1"/>
          <p:nvPr/>
        </p:nvSpPr>
        <p:spPr>
          <a:xfrm>
            <a:off x="1854358" y="1858271"/>
            <a:ext cx="74965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нет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43D7E9-4EF0-3043-8CEE-C4D105AABC8F}"/>
              </a:ext>
            </a:extLst>
          </p:cNvPr>
          <p:cNvSpPr txBox="1"/>
          <p:nvPr/>
        </p:nvSpPr>
        <p:spPr>
          <a:xfrm>
            <a:off x="1849477" y="3733020"/>
            <a:ext cx="74965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да</a:t>
            </a:r>
          </a:p>
        </p:txBody>
      </p:sp>
      <p:sp>
        <p:nvSpPr>
          <p:cNvPr id="21" name="Объект 5">
            <a:extLst>
              <a:ext uri="{FF2B5EF4-FFF2-40B4-BE49-F238E27FC236}">
                <a16:creationId xmlns:a16="http://schemas.microsoft.com/office/drawing/2014/main" id="{0E2F688A-821E-E54B-8AA5-55865F6008DF}"/>
              </a:ext>
            </a:extLst>
          </p:cNvPr>
          <p:cNvSpPr txBox="1">
            <a:spLocks/>
          </p:cNvSpPr>
          <p:nvPr/>
        </p:nvSpPr>
        <p:spPr>
          <a:xfrm>
            <a:off x="4588980" y="2587788"/>
            <a:ext cx="1512168" cy="864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28516A"/>
                </a:solidFill>
              </a:rPr>
              <a:t>дисперсии равны?</a:t>
            </a:r>
          </a:p>
        </p:txBody>
      </p:sp>
      <p:sp>
        <p:nvSpPr>
          <p:cNvPr id="30" name="Объект 5">
            <a:extLst>
              <a:ext uri="{FF2B5EF4-FFF2-40B4-BE49-F238E27FC236}">
                <a16:creationId xmlns:a16="http://schemas.microsoft.com/office/drawing/2014/main" id="{B83E0EC4-A3D5-BA4A-908F-4F9A4C1A9E37}"/>
              </a:ext>
            </a:extLst>
          </p:cNvPr>
          <p:cNvSpPr txBox="1">
            <a:spLocks/>
          </p:cNvSpPr>
          <p:nvPr/>
        </p:nvSpPr>
        <p:spPr>
          <a:xfrm>
            <a:off x="2873825" y="1294610"/>
            <a:ext cx="2301813" cy="4216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2400" dirty="0">
                <a:solidFill>
                  <a:srgbClr val="373737"/>
                </a:solidFill>
              </a:rPr>
              <a:t>Z-</a:t>
            </a:r>
            <a:r>
              <a:rPr lang="ru-RU" sz="2400" dirty="0">
                <a:solidFill>
                  <a:srgbClr val="373737"/>
                </a:solidFill>
              </a:rPr>
              <a:t>тест (ЦПТ)</a:t>
            </a:r>
          </a:p>
        </p:txBody>
      </p:sp>
      <p:sp>
        <p:nvSpPr>
          <p:cNvPr id="31" name="Объект 5">
            <a:extLst>
              <a:ext uri="{FF2B5EF4-FFF2-40B4-BE49-F238E27FC236}">
                <a16:creationId xmlns:a16="http://schemas.microsoft.com/office/drawing/2014/main" id="{7B275B2A-49BA-EC42-B676-CC1B2FCB0FC2}"/>
              </a:ext>
            </a:extLst>
          </p:cNvPr>
          <p:cNvSpPr txBox="1">
            <a:spLocks/>
          </p:cNvSpPr>
          <p:nvPr/>
        </p:nvSpPr>
        <p:spPr>
          <a:xfrm>
            <a:off x="4356374" y="5366486"/>
            <a:ext cx="2426169" cy="4616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2400" dirty="0">
                <a:solidFill>
                  <a:srgbClr val="373737"/>
                </a:solidFill>
              </a:rPr>
              <a:t>Z-</a:t>
            </a:r>
            <a:r>
              <a:rPr lang="ru-RU" sz="2400" dirty="0">
                <a:solidFill>
                  <a:srgbClr val="373737"/>
                </a:solidFill>
              </a:rPr>
              <a:t>тест (точный)</a:t>
            </a:r>
          </a:p>
        </p:txBody>
      </p:sp>
      <p:sp>
        <p:nvSpPr>
          <p:cNvPr id="32" name="Объект 5">
            <a:extLst>
              <a:ext uri="{FF2B5EF4-FFF2-40B4-BE49-F238E27FC236}">
                <a16:creationId xmlns:a16="http://schemas.microsoft.com/office/drawing/2014/main" id="{4EA86758-F517-FC4E-BA14-BC6292F548F1}"/>
              </a:ext>
            </a:extLst>
          </p:cNvPr>
          <p:cNvSpPr txBox="1">
            <a:spLocks/>
          </p:cNvSpPr>
          <p:nvPr/>
        </p:nvSpPr>
        <p:spPr>
          <a:xfrm>
            <a:off x="6602110" y="3662580"/>
            <a:ext cx="1512168" cy="1291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Тест Стьюдента (точный)</a:t>
            </a:r>
          </a:p>
        </p:txBody>
      </p:sp>
      <p:sp>
        <p:nvSpPr>
          <p:cNvPr id="33" name="Объект 5">
            <a:extLst>
              <a:ext uri="{FF2B5EF4-FFF2-40B4-BE49-F238E27FC236}">
                <a16:creationId xmlns:a16="http://schemas.microsoft.com/office/drawing/2014/main" id="{B9590EE1-B845-E847-AE11-7F0A4009FAA4}"/>
              </a:ext>
            </a:extLst>
          </p:cNvPr>
          <p:cNvSpPr txBox="1">
            <a:spLocks/>
          </p:cNvSpPr>
          <p:nvPr/>
        </p:nvSpPr>
        <p:spPr>
          <a:xfrm>
            <a:off x="6588224" y="1125538"/>
            <a:ext cx="1910827" cy="864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Тест Уэлча (примерный)</a:t>
            </a:r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D8D584BC-A8E7-4569-9AAB-199F643562D1}"/>
              </a:ext>
            </a:extLst>
          </p:cNvPr>
          <p:cNvCxnSpPr>
            <a:cxnSpLocks/>
          </p:cNvCxnSpPr>
          <p:nvPr/>
        </p:nvCxnSpPr>
        <p:spPr>
          <a:xfrm>
            <a:off x="2312242" y="3451888"/>
            <a:ext cx="455932" cy="832746"/>
          </a:xfrm>
          <a:prstGeom prst="straightConnector1">
            <a:avLst/>
          </a:prstGeom>
          <a:ln w="3175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3693D2CD-48BE-4940-8050-94C22CFE6934}"/>
              </a:ext>
            </a:extLst>
          </p:cNvPr>
          <p:cNvCxnSpPr>
            <a:cxnSpLocks/>
          </p:cNvCxnSpPr>
          <p:nvPr/>
        </p:nvCxnSpPr>
        <p:spPr>
          <a:xfrm flipV="1">
            <a:off x="4442589" y="3450010"/>
            <a:ext cx="455932" cy="832746"/>
          </a:xfrm>
          <a:prstGeom prst="straightConnector1">
            <a:avLst/>
          </a:prstGeom>
          <a:ln w="3175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D78CEDD-6A49-44A1-BC9E-88CE6B260BDF}"/>
              </a:ext>
            </a:extLst>
          </p:cNvPr>
          <p:cNvSpPr txBox="1"/>
          <p:nvPr/>
        </p:nvSpPr>
        <p:spPr>
          <a:xfrm>
            <a:off x="4643826" y="3747407"/>
            <a:ext cx="74965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нет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131D8C-1ECC-4C9E-A96C-F419196586D6}"/>
              </a:ext>
            </a:extLst>
          </p:cNvPr>
          <p:cNvSpPr txBox="1"/>
          <p:nvPr/>
        </p:nvSpPr>
        <p:spPr>
          <a:xfrm>
            <a:off x="4638607" y="4494033"/>
            <a:ext cx="74965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да</a:t>
            </a:r>
          </a:p>
        </p:txBody>
      </p: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7CCAE51B-7757-4B7B-8010-B58D6F155F6F}"/>
              </a:ext>
            </a:extLst>
          </p:cNvPr>
          <p:cNvCxnSpPr>
            <a:cxnSpLocks/>
          </p:cNvCxnSpPr>
          <p:nvPr/>
        </p:nvCxnSpPr>
        <p:spPr>
          <a:xfrm>
            <a:off x="4442589" y="4414136"/>
            <a:ext cx="455932" cy="832746"/>
          </a:xfrm>
          <a:prstGeom prst="straightConnector1">
            <a:avLst/>
          </a:prstGeom>
          <a:ln w="3175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C596ECF-C5F0-4973-B40E-6A0A435CEAF2}"/>
              </a:ext>
            </a:extLst>
          </p:cNvPr>
          <p:cNvSpPr txBox="1"/>
          <p:nvPr/>
        </p:nvSpPr>
        <p:spPr>
          <a:xfrm>
            <a:off x="6132494" y="1985130"/>
            <a:ext cx="74965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нет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2F3B79-6AB3-4F74-A69E-9F64D8AEC592}"/>
              </a:ext>
            </a:extLst>
          </p:cNvPr>
          <p:cNvSpPr txBox="1"/>
          <p:nvPr/>
        </p:nvSpPr>
        <p:spPr>
          <a:xfrm>
            <a:off x="6116634" y="3253526"/>
            <a:ext cx="74965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да</a:t>
            </a:r>
          </a:p>
        </p:txBody>
      </p:sp>
      <p:cxnSp>
        <p:nvCxnSpPr>
          <p:cNvPr id="24" name="Прямая со стрелкой 3">
            <a:extLst>
              <a:ext uri="{FF2B5EF4-FFF2-40B4-BE49-F238E27FC236}">
                <a16:creationId xmlns:a16="http://schemas.microsoft.com/office/drawing/2014/main" id="{766AB368-E490-1744-93BF-86AF42BAE43E}"/>
              </a:ext>
            </a:extLst>
          </p:cNvPr>
          <p:cNvCxnSpPr>
            <a:cxnSpLocks/>
          </p:cNvCxnSpPr>
          <p:nvPr/>
        </p:nvCxnSpPr>
        <p:spPr>
          <a:xfrm flipV="1">
            <a:off x="5924270" y="1703623"/>
            <a:ext cx="455932" cy="832746"/>
          </a:xfrm>
          <a:prstGeom prst="straightConnector1">
            <a:avLst/>
          </a:prstGeom>
          <a:ln w="3175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5">
            <a:extLst>
              <a:ext uri="{FF2B5EF4-FFF2-40B4-BE49-F238E27FC236}">
                <a16:creationId xmlns:a16="http://schemas.microsoft.com/office/drawing/2014/main" id="{39E4E638-95BC-934F-907F-565144612A29}"/>
              </a:ext>
            </a:extLst>
          </p:cNvPr>
          <p:cNvCxnSpPr>
            <a:cxnSpLocks/>
          </p:cNvCxnSpPr>
          <p:nvPr/>
        </p:nvCxnSpPr>
        <p:spPr>
          <a:xfrm>
            <a:off x="5924270" y="3225963"/>
            <a:ext cx="455932" cy="832746"/>
          </a:xfrm>
          <a:prstGeom prst="straightConnector1">
            <a:avLst/>
          </a:prstGeom>
          <a:ln w="3175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79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 (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стоимость недвижимости)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:</a:t>
            </a:r>
            <a:endParaRPr lang="ru-RU" sz="3200" b="1" dirty="0">
              <a:solidFill>
                <a:srgbClr val="28516A"/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78788D1A-38FC-4392-89C1-388F79FF84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410445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стоимость не поменялась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78788D1A-38FC-4392-89C1-388F79FF8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4104456" cy="4783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082D10AB-6A88-4132-8741-AA342B5706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232696"/>
                <a:ext cx="417646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стоимость упала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082D10AB-6A88-4132-8741-AA342B570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4176464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872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 (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стоимость </a:t>
            </a:r>
            <a:r>
              <a:rPr lang="ru-RU" sz="3200" b="1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недвижимости)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:</a:t>
            </a:r>
            <a:endParaRPr lang="ru-RU" sz="3200" b="1" dirty="0">
              <a:solidFill>
                <a:srgbClr val="28516A"/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49A5F99A-AA51-40DC-B5C1-0DE0DD92B9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410445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стоимость не поменялась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49A5F99A-AA51-40DC-B5C1-0DE0DD92B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4104456" cy="4783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3BB25291-09EE-4ED0-AF14-CC84734259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232696"/>
                <a:ext cx="417646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стоимость упала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3BB25291-09EE-4ED0-AF14-CC8473425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4176464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Объект 5">
                <a:extLst>
                  <a:ext uri="{FF2B5EF4-FFF2-40B4-BE49-F238E27FC236}">
                    <a16:creationId xmlns:a16="http://schemas.microsoft.com/office/drawing/2014/main" id="{724C6EAA-EC0A-44F8-97B7-DAABE957A6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00000" y="692696"/>
                <a:ext cx="2592288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2021 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2020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Объект 5">
                <a:extLst>
                  <a:ext uri="{FF2B5EF4-FFF2-40B4-BE49-F238E27FC236}">
                    <a16:creationId xmlns:a16="http://schemas.microsoft.com/office/drawing/2014/main" id="{724C6EAA-EC0A-44F8-97B7-DAABE957A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00" y="692696"/>
                <a:ext cx="2592288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8D9657F2-98BC-4C7C-8300-52A6FB9A89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00000" y="1232696"/>
                <a:ext cx="2520281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2021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2020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8D9657F2-98BC-4C7C-8300-52A6FB9A8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00" y="1232696"/>
                <a:ext cx="2520281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73A55DE1-010B-4F0A-8781-79ECBE42E963}"/>
                  </a:ext>
                </a:extLst>
              </p:cNvPr>
              <p:cNvSpPr/>
              <p:nvPr/>
            </p:nvSpPr>
            <p:spPr>
              <a:xfrm>
                <a:off x="4716016" y="943202"/>
                <a:ext cx="588623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73A55DE1-010B-4F0A-8781-79ECBE42E9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943202"/>
                <a:ext cx="588623" cy="6924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007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 (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стоимость недвижимости)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:</a:t>
            </a:r>
            <a:endParaRPr lang="ru-RU" sz="3200" b="1" dirty="0">
              <a:solidFill>
                <a:srgbClr val="28516A"/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58BC14A3-9813-4AFC-9BA8-DDFDF00798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410445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стоимость не поменялась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58BC14A3-9813-4AFC-9BA8-DDFDF0079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4104456" cy="4783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170374F5-CAD9-425B-AFF9-727892AE22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232696"/>
                <a:ext cx="417646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стоимость упала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170374F5-CAD9-425B-AFF9-727892AE2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4176464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Объект 5">
                <a:extLst>
                  <a:ext uri="{FF2B5EF4-FFF2-40B4-BE49-F238E27FC236}">
                    <a16:creationId xmlns:a16="http://schemas.microsoft.com/office/drawing/2014/main" id="{8E94D7BE-2A64-4FBC-929D-A333B8A3EC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00000" y="692696"/>
                <a:ext cx="2592288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2021 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2020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Объект 5">
                <a:extLst>
                  <a:ext uri="{FF2B5EF4-FFF2-40B4-BE49-F238E27FC236}">
                    <a16:creationId xmlns:a16="http://schemas.microsoft.com/office/drawing/2014/main" id="{8E94D7BE-2A64-4FBC-929D-A333B8A3E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00" y="692696"/>
                <a:ext cx="2592288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Объект 5">
                <a:extLst>
                  <a:ext uri="{FF2B5EF4-FFF2-40B4-BE49-F238E27FC236}">
                    <a16:creationId xmlns:a16="http://schemas.microsoft.com/office/drawing/2014/main" id="{554843AE-C661-4A42-96E3-4D03D9B868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00000" y="1232696"/>
                <a:ext cx="2520281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2021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2020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Объект 5">
                <a:extLst>
                  <a:ext uri="{FF2B5EF4-FFF2-40B4-BE49-F238E27FC236}">
                    <a16:creationId xmlns:a16="http://schemas.microsoft.com/office/drawing/2014/main" id="{554843AE-C661-4A42-96E3-4D03D9B86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00" y="1232696"/>
                <a:ext cx="2520281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730E50CE-65F5-4D37-9502-4E0C12D388A8}"/>
              </a:ext>
            </a:extLst>
          </p:cNvPr>
          <p:cNvSpPr/>
          <p:nvPr/>
        </p:nvSpPr>
        <p:spPr>
          <a:xfrm>
            <a:off x="467544" y="2325894"/>
            <a:ext cx="33087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0" dirty="0">
                <a:solidFill>
                  <a:srgbClr val="373737"/>
                </a:solidFill>
              </a:rPr>
              <a:t>Выборки независимы</a:t>
            </a:r>
            <a:r>
              <a:rPr lang="en-US" sz="2400" b="0" dirty="0">
                <a:solidFill>
                  <a:srgbClr val="373737"/>
                </a:solidFill>
              </a:rPr>
              <a:t>, </a:t>
            </a:r>
            <a:r>
              <a:rPr lang="ru-RU" sz="2400" b="0" dirty="0">
                <a:solidFill>
                  <a:srgbClr val="373737"/>
                </a:solidFill>
              </a:rPr>
              <a:t>нормальны</a:t>
            </a:r>
            <a:endParaRPr lang="en-US" sz="2400" b="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2B256383-4740-47B8-94FF-FE67CAB178E3}"/>
                  </a:ext>
                </a:extLst>
              </p:cNvPr>
              <p:cNvSpPr/>
              <p:nvPr/>
            </p:nvSpPr>
            <p:spPr>
              <a:xfrm>
                <a:off x="4716016" y="943202"/>
                <a:ext cx="588623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2B256383-4740-47B8-94FF-FE67CAB178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943202"/>
                <a:ext cx="588623" cy="6924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496826AA-0C79-464A-9DDD-90E8D4AB6B34}"/>
              </a:ext>
            </a:extLst>
          </p:cNvPr>
          <p:cNvSpPr/>
          <p:nvPr/>
        </p:nvSpPr>
        <p:spPr>
          <a:xfrm>
            <a:off x="467544" y="1772816"/>
            <a:ext cx="28581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28516A"/>
                </a:solidFill>
              </a:rPr>
              <a:t>Предположение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b="1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60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 (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стоимость недвижимости)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:</a:t>
            </a:r>
            <a:endParaRPr lang="ru-RU" sz="3200" b="1" dirty="0">
              <a:solidFill>
                <a:srgbClr val="28516A"/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7800301E-F0C3-49ED-A96A-B79F779C94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410445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стоимость не поменялась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7800301E-F0C3-49ED-A96A-B79F779C9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4104456" cy="4783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1E9BE12E-D0E6-4235-842B-C03CD7FADD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232696"/>
                <a:ext cx="417646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стоимость упала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1E9BE12E-D0E6-4235-842B-C03CD7FAD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4176464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Объект 5">
                <a:extLst>
                  <a:ext uri="{FF2B5EF4-FFF2-40B4-BE49-F238E27FC236}">
                    <a16:creationId xmlns:a16="http://schemas.microsoft.com/office/drawing/2014/main" id="{DEC173A9-A5F8-42FF-AF76-25B82B3E64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00000" y="692696"/>
                <a:ext cx="2592288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2021 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2020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Объект 5">
                <a:extLst>
                  <a:ext uri="{FF2B5EF4-FFF2-40B4-BE49-F238E27FC236}">
                    <a16:creationId xmlns:a16="http://schemas.microsoft.com/office/drawing/2014/main" id="{DEC173A9-A5F8-42FF-AF76-25B82B3E6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00" y="692696"/>
                <a:ext cx="2592288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Объект 5">
                <a:extLst>
                  <a:ext uri="{FF2B5EF4-FFF2-40B4-BE49-F238E27FC236}">
                    <a16:creationId xmlns:a16="http://schemas.microsoft.com/office/drawing/2014/main" id="{9A41E6D2-599E-4EC8-93DB-BA2D33EC4D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00000" y="1232696"/>
                <a:ext cx="2520281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2021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2020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Объект 5">
                <a:extLst>
                  <a:ext uri="{FF2B5EF4-FFF2-40B4-BE49-F238E27FC236}">
                    <a16:creationId xmlns:a16="http://schemas.microsoft.com/office/drawing/2014/main" id="{9A41E6D2-599E-4EC8-93DB-BA2D33EC4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00" y="1232696"/>
                <a:ext cx="2520281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535F853-99C3-40EF-8260-058B4AE5EE97}"/>
              </a:ext>
            </a:extLst>
          </p:cNvPr>
          <p:cNvSpPr/>
          <p:nvPr/>
        </p:nvSpPr>
        <p:spPr>
          <a:xfrm>
            <a:off x="467544" y="2325894"/>
            <a:ext cx="33087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0" dirty="0">
                <a:solidFill>
                  <a:srgbClr val="373737"/>
                </a:solidFill>
              </a:rPr>
              <a:t>Выборки независимы</a:t>
            </a:r>
            <a:r>
              <a:rPr lang="en-US" sz="2400" b="0" dirty="0">
                <a:solidFill>
                  <a:srgbClr val="373737"/>
                </a:solidFill>
              </a:rPr>
              <a:t>, </a:t>
            </a:r>
            <a:r>
              <a:rPr lang="ru-RU" sz="2400" b="0" dirty="0">
                <a:solidFill>
                  <a:srgbClr val="373737"/>
                </a:solidFill>
              </a:rPr>
              <a:t>нормальны</a:t>
            </a:r>
            <a:endParaRPr lang="en-US" sz="2400" b="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FF945EC3-8F5C-4157-95C4-3F0DF77007EE}"/>
                  </a:ext>
                </a:extLst>
              </p:cNvPr>
              <p:cNvSpPr/>
              <p:nvPr/>
            </p:nvSpPr>
            <p:spPr>
              <a:xfrm>
                <a:off x="4716016" y="943202"/>
                <a:ext cx="588623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FF945EC3-8F5C-4157-95C4-3F0DF77007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943202"/>
                <a:ext cx="588623" cy="6924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C763CC0E-BCB0-48BF-9B0A-2A9D578D5CE8}"/>
                  </a:ext>
                </a:extLst>
              </p:cNvPr>
              <p:cNvSpPr/>
              <p:nvPr/>
            </p:nvSpPr>
            <p:spPr>
              <a:xfrm>
                <a:off x="539992" y="3212696"/>
                <a:ext cx="2340576" cy="119705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𝑜𝑏𝑠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90−105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40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50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C763CC0E-BCB0-48BF-9B0A-2A9D578D5C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2" y="3212696"/>
                <a:ext cx="2340576" cy="11970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C538DFA1-F677-4832-BB3E-2ABE0ECF167E}"/>
              </a:ext>
            </a:extLst>
          </p:cNvPr>
          <p:cNvSpPr/>
          <p:nvPr/>
        </p:nvSpPr>
        <p:spPr>
          <a:xfrm>
            <a:off x="467544" y="1772816"/>
            <a:ext cx="28581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28516A"/>
                </a:solidFill>
              </a:rPr>
              <a:t>Предположение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b="1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34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 (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стоимость недвижимости)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:</a:t>
            </a:r>
            <a:endParaRPr lang="ru-RU" sz="3200" b="1" dirty="0">
              <a:solidFill>
                <a:srgbClr val="28516A"/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A5154226-C29B-4400-B1E7-B283EF78D2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410445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стоимость не поменялась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A5154226-C29B-4400-B1E7-B283EF78D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4104456" cy="4783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8903ABB5-D336-42DF-A546-7E156CB68F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232696"/>
                <a:ext cx="417646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стоимость упала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8903ABB5-D336-42DF-A546-7E156CB68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4176464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2E4DDE3D-CBC7-42CA-8300-3E872EAE70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00000" y="692696"/>
                <a:ext cx="2592288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2021 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2020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2E4DDE3D-CBC7-42CA-8300-3E872EAE7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00" y="692696"/>
                <a:ext cx="2592288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Объект 5">
                <a:extLst>
                  <a:ext uri="{FF2B5EF4-FFF2-40B4-BE49-F238E27FC236}">
                    <a16:creationId xmlns:a16="http://schemas.microsoft.com/office/drawing/2014/main" id="{C4CA97CC-ADA3-40A8-88EE-C9B991FE00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00000" y="1232696"/>
                <a:ext cx="2520281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2021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2020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Объект 5">
                <a:extLst>
                  <a:ext uri="{FF2B5EF4-FFF2-40B4-BE49-F238E27FC236}">
                    <a16:creationId xmlns:a16="http://schemas.microsoft.com/office/drawing/2014/main" id="{C4CA97CC-ADA3-40A8-88EE-C9B991FE0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00" y="1232696"/>
                <a:ext cx="2520281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BC95B309-67AA-4374-90DF-E5BD73D2407F}"/>
              </a:ext>
            </a:extLst>
          </p:cNvPr>
          <p:cNvSpPr/>
          <p:nvPr/>
        </p:nvSpPr>
        <p:spPr>
          <a:xfrm>
            <a:off x="467544" y="2325894"/>
            <a:ext cx="33087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0" dirty="0">
                <a:solidFill>
                  <a:srgbClr val="373737"/>
                </a:solidFill>
              </a:rPr>
              <a:t>Выборки независимы</a:t>
            </a:r>
            <a:r>
              <a:rPr lang="en-US" sz="2400" b="0" dirty="0">
                <a:solidFill>
                  <a:srgbClr val="373737"/>
                </a:solidFill>
              </a:rPr>
              <a:t>, </a:t>
            </a:r>
            <a:r>
              <a:rPr lang="ru-RU" sz="2400" b="0" dirty="0">
                <a:solidFill>
                  <a:srgbClr val="373737"/>
                </a:solidFill>
              </a:rPr>
              <a:t>нормальны</a:t>
            </a:r>
            <a:endParaRPr lang="en-US" sz="2400" b="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6A6D159-45F9-4480-BBC5-882B88B5FCD2}"/>
                  </a:ext>
                </a:extLst>
              </p:cNvPr>
              <p:cNvSpPr/>
              <p:nvPr/>
            </p:nvSpPr>
            <p:spPr>
              <a:xfrm>
                <a:off x="4716016" y="943202"/>
                <a:ext cx="588623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6A6D159-45F9-4480-BBC5-882B88B5FC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943202"/>
                <a:ext cx="588623" cy="6924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3AF4F074-F03D-4126-9A71-3936DE71E8BF}"/>
                  </a:ext>
                </a:extLst>
              </p:cNvPr>
              <p:cNvSpPr/>
              <p:nvPr/>
            </p:nvSpPr>
            <p:spPr>
              <a:xfrm>
                <a:off x="539992" y="3212696"/>
                <a:ext cx="2340576" cy="119705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𝑜𝑏𝑠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90−105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40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50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3AF4F074-F03D-4126-9A71-3936DE71E8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2" y="3212696"/>
                <a:ext cx="2340576" cy="11970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633662ED-BF59-47BF-9235-B27C5BCFD4D6}"/>
                  </a:ext>
                </a:extLst>
              </p:cNvPr>
              <p:cNvSpPr/>
              <p:nvPr/>
            </p:nvSpPr>
            <p:spPr>
              <a:xfrm>
                <a:off x="538879" y="5192696"/>
                <a:ext cx="1846339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.95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=−1.67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633662ED-BF59-47BF-9235-B27C5BCFD4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879" y="5192696"/>
                <a:ext cx="1846339" cy="369332"/>
              </a:xfrm>
              <a:prstGeom prst="rect">
                <a:avLst/>
              </a:prstGeom>
              <a:blipFill>
                <a:blip r:embed="rId9"/>
                <a:stretch>
                  <a:fillRect l="-4950" r="-660"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E3C1BACF-1544-4722-B179-AF7D2C4166CC}"/>
              </a:ext>
            </a:extLst>
          </p:cNvPr>
          <p:cNvSpPr/>
          <p:nvPr/>
        </p:nvSpPr>
        <p:spPr>
          <a:xfrm>
            <a:off x="467544" y="1772816"/>
            <a:ext cx="28581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28516A"/>
                </a:solidFill>
              </a:rPr>
              <a:t>Предположение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36350D60-C799-4C15-A9D2-FC4A0204EA5B}"/>
                  </a:ext>
                </a:extLst>
              </p:cNvPr>
              <p:cNvSpPr/>
              <p:nvPr/>
            </p:nvSpPr>
            <p:spPr>
              <a:xfrm>
                <a:off x="538879" y="4652696"/>
                <a:ext cx="1393458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=43.89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36350D60-C799-4C15-A9D2-FC4A0204EA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879" y="4652696"/>
                <a:ext cx="1393458" cy="369332"/>
              </a:xfrm>
              <a:prstGeom prst="rect">
                <a:avLst/>
              </a:prstGeom>
              <a:blipFill>
                <a:blip r:embed="rId10"/>
                <a:stretch>
                  <a:fillRect l="-5240" r="-1310" b="-81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086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 (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стоимость недвижимости)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:</a:t>
            </a:r>
            <a:endParaRPr lang="ru-RU" sz="3200" b="1" dirty="0">
              <a:solidFill>
                <a:srgbClr val="28516A"/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E96BDBBA-97C7-B144-8570-0C84B1B4E7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410445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стоимость не поменялась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E96BDBBA-97C7-B144-8570-0C84B1B4E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4104456" cy="4783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3813CDD0-F143-7B46-9894-DD4ED924FA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232696"/>
                <a:ext cx="417646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стоимость упала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3813CDD0-F143-7B46-9894-DD4ED924F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4176464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4DB280DD-040D-8846-B228-D99D98302C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00000" y="692696"/>
                <a:ext cx="2592288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2021 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2020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4DB280DD-040D-8846-B228-D99D98302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00" y="692696"/>
                <a:ext cx="2592288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1DCCAA43-C947-BF4A-9D03-8BF3AFA0F6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00000" y="1232696"/>
                <a:ext cx="2520281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2021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2020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1DCCAA43-C947-BF4A-9D03-8BF3AFA0F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00" y="1232696"/>
                <a:ext cx="2520281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7FEF00F-A02D-4048-8A6B-C350F49E42F0}"/>
              </a:ext>
            </a:extLst>
          </p:cNvPr>
          <p:cNvSpPr/>
          <p:nvPr/>
        </p:nvSpPr>
        <p:spPr>
          <a:xfrm>
            <a:off x="467544" y="2325894"/>
            <a:ext cx="33087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0" dirty="0">
                <a:solidFill>
                  <a:srgbClr val="373737"/>
                </a:solidFill>
              </a:rPr>
              <a:t>Выборки независимы</a:t>
            </a:r>
            <a:r>
              <a:rPr lang="en-US" sz="2400" b="0" dirty="0">
                <a:solidFill>
                  <a:srgbClr val="373737"/>
                </a:solidFill>
              </a:rPr>
              <a:t>, </a:t>
            </a:r>
            <a:r>
              <a:rPr lang="ru-RU" sz="2400" b="0" dirty="0">
                <a:solidFill>
                  <a:srgbClr val="373737"/>
                </a:solidFill>
              </a:rPr>
              <a:t>нормальны</a:t>
            </a:r>
            <a:endParaRPr lang="en-US" sz="2400" b="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B1C7B54C-0365-014C-A302-ADAACDE41467}"/>
                  </a:ext>
                </a:extLst>
              </p:cNvPr>
              <p:cNvSpPr/>
              <p:nvPr/>
            </p:nvSpPr>
            <p:spPr>
              <a:xfrm>
                <a:off x="4716016" y="943202"/>
                <a:ext cx="588623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B1C7B54C-0365-014C-A302-ADAACDE414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943202"/>
                <a:ext cx="588623" cy="6924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8DD221A6-7CE9-CD42-8A1E-73C4AFF6CAA7}"/>
                  </a:ext>
                </a:extLst>
              </p:cNvPr>
              <p:cNvSpPr/>
              <p:nvPr/>
            </p:nvSpPr>
            <p:spPr>
              <a:xfrm>
                <a:off x="539992" y="3212696"/>
                <a:ext cx="2340576" cy="119705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𝑜𝑏𝑠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90−105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40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50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8DD221A6-7CE9-CD42-8A1E-73C4AFF6CA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2" y="3212696"/>
                <a:ext cx="2340576" cy="11970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1F3E7EBB-8470-4040-B52B-3CB53A00D708}"/>
                  </a:ext>
                </a:extLst>
              </p:cNvPr>
              <p:cNvSpPr/>
              <p:nvPr/>
            </p:nvSpPr>
            <p:spPr>
              <a:xfrm>
                <a:off x="538879" y="5192696"/>
                <a:ext cx="1846339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.95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=−1.67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1F3E7EBB-8470-4040-B52B-3CB53A00D7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879" y="5192696"/>
                <a:ext cx="1846339" cy="369332"/>
              </a:xfrm>
              <a:prstGeom prst="rect">
                <a:avLst/>
              </a:prstGeom>
              <a:blipFill>
                <a:blip r:embed="rId9"/>
                <a:stretch>
                  <a:fillRect l="-4950" r="-660"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Объект 5">
            <a:extLst>
              <a:ext uri="{FF2B5EF4-FFF2-40B4-BE49-F238E27FC236}">
                <a16:creationId xmlns:a16="http://schemas.microsoft.com/office/drawing/2014/main" id="{5AE2D8BE-B56B-8840-8D33-E99FC9608155}"/>
              </a:ext>
            </a:extLst>
          </p:cNvPr>
          <p:cNvSpPr txBox="1">
            <a:spLocks/>
          </p:cNvSpPr>
          <p:nvPr/>
        </p:nvSpPr>
        <p:spPr>
          <a:xfrm>
            <a:off x="3923255" y="4941088"/>
            <a:ext cx="4609185" cy="864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Гипотеза о неизменности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цен </a:t>
            </a:r>
            <a:r>
              <a:rPr lang="ru-RU" sz="2400" b="1" dirty="0">
                <a:solidFill>
                  <a:srgbClr val="28516A"/>
                </a:solidFill>
              </a:rPr>
              <a:t>отвергается</a:t>
            </a:r>
            <a:endParaRPr lang="ru-RU" sz="2400" dirty="0">
              <a:solidFill>
                <a:srgbClr val="28516A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b="1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72388115-4335-114F-8492-570B99871BCD}"/>
              </a:ext>
            </a:extLst>
          </p:cNvPr>
          <p:cNvSpPr/>
          <p:nvPr/>
        </p:nvSpPr>
        <p:spPr>
          <a:xfrm>
            <a:off x="467544" y="1772816"/>
            <a:ext cx="28581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28516A"/>
                </a:solidFill>
              </a:rPr>
              <a:t>Предположение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10C4F272-1BFA-1B4F-A53A-41769FC0F656}"/>
                  </a:ext>
                </a:extLst>
              </p:cNvPr>
              <p:cNvSpPr/>
              <p:nvPr/>
            </p:nvSpPr>
            <p:spPr>
              <a:xfrm>
                <a:off x="538879" y="4652696"/>
                <a:ext cx="1393458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=43.89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10C4F272-1BFA-1B4F-A53A-41769FC0F6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879" y="4652696"/>
                <a:ext cx="1393458" cy="369332"/>
              </a:xfrm>
              <a:prstGeom prst="rect">
                <a:avLst/>
              </a:prstGeom>
              <a:blipFill>
                <a:blip r:embed="rId10"/>
                <a:stretch>
                  <a:fillRect l="-5240" r="-1310" b="-81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FF30E53-6F04-2B4A-80EF-16D3802D05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41051" y="2431942"/>
            <a:ext cx="4915658" cy="2457829"/>
          </a:xfrm>
          <a:prstGeom prst="rect">
            <a:avLst/>
          </a:prstGeom>
        </p:spPr>
      </p:pic>
      <p:pic>
        <p:nvPicPr>
          <p:cNvPr id="19" name="Рисунок 18" descr="Флажок с крестиком">
            <a:extLst>
              <a:ext uri="{FF2B5EF4-FFF2-40B4-BE49-F238E27FC236}">
                <a16:creationId xmlns:a16="http://schemas.microsoft.com/office/drawing/2014/main" id="{182CFD39-0A55-469E-8438-18577FCD7AC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185209" y="206390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3DBAAF17-F104-AC45-BB80-66E0592A0EB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Разность средних (зависимые выборки)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D21B49D4-397E-4118-B42C-88412A48C88B}"/>
                  </a:ext>
                </a:extLst>
              </p:cNvPr>
              <p:cNvSpPr/>
              <p:nvPr/>
            </p:nvSpPr>
            <p:spPr>
              <a:xfrm>
                <a:off x="900000" y="1440000"/>
                <a:ext cx="3401764" cy="60446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D21B49D4-397E-4118-B42C-88412A48C8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00" y="1440000"/>
                <a:ext cx="3401764" cy="604461"/>
              </a:xfrm>
              <a:prstGeom prst="rect">
                <a:avLst/>
              </a:prstGeom>
              <a:blipFill>
                <a:blip r:embed="rId3"/>
                <a:stretch>
                  <a:fillRect l="-1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AD67320B-E1E8-4C51-919C-B43EF5303FB8}"/>
                  </a:ext>
                </a:extLst>
              </p:cNvPr>
              <p:cNvSpPr/>
              <p:nvPr/>
            </p:nvSpPr>
            <p:spPr>
              <a:xfrm>
                <a:off x="4860032" y="1440000"/>
                <a:ext cx="3259675" cy="60516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AD67320B-E1E8-4C51-919C-B43EF5303F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1440000"/>
                <a:ext cx="3259675" cy="6051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Объект 5">
            <a:extLst>
              <a:ext uri="{FF2B5EF4-FFF2-40B4-BE49-F238E27FC236}">
                <a16:creationId xmlns:a16="http://schemas.microsoft.com/office/drawing/2014/main" id="{562CFC07-E740-429A-B18E-623DF92222EF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7167949" cy="457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Выборки зависят друг от друга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b="1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96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3DBAAF17-F104-AC45-BB80-66E0592A0EB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Разность средних (зависимые выборки)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D10E98A1-1B8F-4D3F-8CEB-8BA8B0B47A67}"/>
                  </a:ext>
                </a:extLst>
              </p:cNvPr>
              <p:cNvSpPr/>
              <p:nvPr/>
            </p:nvSpPr>
            <p:spPr>
              <a:xfrm>
                <a:off x="900000" y="1440000"/>
                <a:ext cx="3401764" cy="60446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D10E98A1-1B8F-4D3F-8CEB-8BA8B0B47A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00" y="1440000"/>
                <a:ext cx="3401764" cy="604461"/>
              </a:xfrm>
              <a:prstGeom prst="rect">
                <a:avLst/>
              </a:prstGeom>
              <a:blipFill>
                <a:blip r:embed="rId3"/>
                <a:stretch>
                  <a:fillRect l="-1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A31D2AE1-E7F4-471C-89BC-31ADF27E5892}"/>
                  </a:ext>
                </a:extLst>
              </p:cNvPr>
              <p:cNvSpPr/>
              <p:nvPr/>
            </p:nvSpPr>
            <p:spPr>
              <a:xfrm>
                <a:off x="4860032" y="1440000"/>
                <a:ext cx="3259675" cy="60516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A31D2AE1-E7F4-471C-89BC-31ADF27E58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1440000"/>
                <a:ext cx="3259675" cy="6051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Объект 5">
            <a:extLst>
              <a:ext uri="{FF2B5EF4-FFF2-40B4-BE49-F238E27FC236}">
                <a16:creationId xmlns:a16="http://schemas.microsoft.com/office/drawing/2014/main" id="{C16F6FCF-404A-43DF-B1B6-CC608A2BC62F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7167949" cy="457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Выборки зависят друг от друга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b="1" dirty="0">
              <a:solidFill>
                <a:srgbClr val="28516A"/>
              </a:solidFill>
            </a:endParaRPr>
          </a:p>
        </p:txBody>
      </p:sp>
      <p:sp>
        <p:nvSpPr>
          <p:cNvPr id="15" name="Объект 5">
            <a:extLst>
              <a:ext uri="{FF2B5EF4-FFF2-40B4-BE49-F238E27FC236}">
                <a16:creationId xmlns:a16="http://schemas.microsoft.com/office/drawing/2014/main" id="{8BB915B0-84B1-417F-9F6A-9A1BE2EB4D1D}"/>
              </a:ext>
            </a:extLst>
          </p:cNvPr>
          <p:cNvSpPr txBox="1">
            <a:spLocks/>
          </p:cNvSpPr>
          <p:nvPr/>
        </p:nvSpPr>
        <p:spPr>
          <a:xfrm>
            <a:off x="539552" y="2203271"/>
            <a:ext cx="8335917" cy="4106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Измерения делаются на одних и тех же объектах</a:t>
            </a:r>
            <a:endParaRPr lang="en-US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en-US" sz="2400" dirty="0">
              <a:solidFill>
                <a:srgbClr val="373737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None/>
            </a:pP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808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3DBAAF17-F104-AC45-BB80-66E0592A0EB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Разность средних (зависимые выборки)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6C5C480F-E9FE-4C6C-BB4A-AA424EBA65D0}"/>
                  </a:ext>
                </a:extLst>
              </p:cNvPr>
              <p:cNvSpPr/>
              <p:nvPr/>
            </p:nvSpPr>
            <p:spPr>
              <a:xfrm>
                <a:off x="900000" y="1440000"/>
                <a:ext cx="3401764" cy="60446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6C5C480F-E9FE-4C6C-BB4A-AA424EBA65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00" y="1440000"/>
                <a:ext cx="3401764" cy="604461"/>
              </a:xfrm>
              <a:prstGeom prst="rect">
                <a:avLst/>
              </a:prstGeom>
              <a:blipFill>
                <a:blip r:embed="rId3"/>
                <a:stretch>
                  <a:fillRect l="-1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1D9FC528-A459-4800-8797-BE4391900206}"/>
                  </a:ext>
                </a:extLst>
              </p:cNvPr>
              <p:cNvSpPr/>
              <p:nvPr/>
            </p:nvSpPr>
            <p:spPr>
              <a:xfrm>
                <a:off x="4860032" y="1440000"/>
                <a:ext cx="3259675" cy="60516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1D9FC528-A459-4800-8797-BE43919002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1440000"/>
                <a:ext cx="3259675" cy="6051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Объект 5">
            <a:extLst>
              <a:ext uri="{FF2B5EF4-FFF2-40B4-BE49-F238E27FC236}">
                <a16:creationId xmlns:a16="http://schemas.microsoft.com/office/drawing/2014/main" id="{21FC8331-0154-4512-89EA-81E6D3B635FC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7167949" cy="457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Выборки зависят друг от друга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b="1" dirty="0">
              <a:solidFill>
                <a:srgbClr val="28516A"/>
              </a:solidFill>
            </a:endParaRPr>
          </a:p>
        </p:txBody>
      </p:sp>
      <p:sp>
        <p:nvSpPr>
          <p:cNvPr id="16" name="Объект 5">
            <a:extLst>
              <a:ext uri="{FF2B5EF4-FFF2-40B4-BE49-F238E27FC236}">
                <a16:creationId xmlns:a16="http://schemas.microsoft.com/office/drawing/2014/main" id="{314189CE-F174-4E9C-A9DA-4EE3307E43A4}"/>
              </a:ext>
            </a:extLst>
          </p:cNvPr>
          <p:cNvSpPr txBox="1">
            <a:spLocks/>
          </p:cNvSpPr>
          <p:nvPr/>
        </p:nvSpPr>
        <p:spPr>
          <a:xfrm>
            <a:off x="539552" y="2203271"/>
            <a:ext cx="8335917" cy="4106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Измерения делаются на одних и тех же объектах</a:t>
            </a:r>
            <a:endParaRPr lang="en-US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Можем посмотреть прирост на отдельных объектах</a:t>
            </a:r>
            <a:endParaRPr lang="en-US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en-US" sz="2400" dirty="0">
              <a:solidFill>
                <a:srgbClr val="373737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None/>
            </a:pP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3FC2BE81-E049-44C2-BCFE-FADCCA371839}"/>
                  </a:ext>
                </a:extLst>
              </p:cNvPr>
              <p:cNvSpPr/>
              <p:nvPr/>
            </p:nvSpPr>
            <p:spPr>
              <a:xfrm>
                <a:off x="4932040" y="3420000"/>
                <a:ext cx="2051074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3FC2BE81-E049-44C2-BCFE-FADCCA3718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3420000"/>
                <a:ext cx="2051074" cy="6001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75623A8B-DD9B-4926-8723-25B9F81B4C02}"/>
                  </a:ext>
                </a:extLst>
              </p:cNvPr>
              <p:cNvSpPr/>
              <p:nvPr/>
            </p:nvSpPr>
            <p:spPr>
              <a:xfrm>
                <a:off x="2284001" y="3420000"/>
                <a:ext cx="1646861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75623A8B-DD9B-4926-8723-25B9F81B4C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001" y="3420000"/>
                <a:ext cx="1646861" cy="6001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934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Взболтать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, 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но не смешивать</a:t>
            </a:r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61F55571-6707-ED45-8B58-1AE1D8D40A8F}"/>
              </a:ext>
            </a:extLst>
          </p:cNvPr>
          <p:cNvSpPr txBox="1">
            <a:spLocks/>
          </p:cNvSpPr>
          <p:nvPr/>
        </p:nvSpPr>
        <p:spPr>
          <a:xfrm>
            <a:off x="539552" y="3429000"/>
            <a:ext cx="8064896" cy="9824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Правда ли агент 007 отличает взболтанный мартини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от смешанного?</a:t>
            </a:r>
            <a:endParaRPr lang="en-US" sz="2400" dirty="0">
              <a:solidFill>
                <a:srgbClr val="373737"/>
              </a:solidFill>
            </a:endParaRPr>
          </a:p>
        </p:txBody>
      </p:sp>
      <p:pic>
        <p:nvPicPr>
          <p:cNvPr id="17" name="Рисунок 18">
            <a:extLst>
              <a:ext uri="{FF2B5EF4-FFF2-40B4-BE49-F238E27FC236}">
                <a16:creationId xmlns:a16="http://schemas.microsoft.com/office/drawing/2014/main" id="{9014D772-838A-3B4F-9878-A1A76B9F7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692696"/>
            <a:ext cx="3358427" cy="2232248"/>
          </a:xfrm>
          <a:prstGeom prst="rect">
            <a:avLst/>
          </a:prstGeom>
        </p:spPr>
      </p:pic>
      <p:sp>
        <p:nvSpPr>
          <p:cNvPr id="18" name="Прямоугольник 15">
            <a:extLst>
              <a:ext uri="{FF2B5EF4-FFF2-40B4-BE49-F238E27FC236}">
                <a16:creationId xmlns:a16="http://schemas.microsoft.com/office/drawing/2014/main" id="{730E803B-E821-8A4A-8C5C-2505E88F370F}"/>
              </a:ext>
            </a:extLst>
          </p:cNvPr>
          <p:cNvSpPr/>
          <p:nvPr/>
        </p:nvSpPr>
        <p:spPr>
          <a:xfrm>
            <a:off x="2483768" y="2996952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pPr algn="r"/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James Bond Casino Royale (2006)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15D794F-2D33-42FF-9B83-C673BFF84C25}"/>
              </a:ext>
            </a:extLst>
          </p:cNvPr>
          <p:cNvSpPr/>
          <p:nvPr/>
        </p:nvSpPr>
        <p:spPr>
          <a:xfrm>
            <a:off x="5672231" y="1929748"/>
            <a:ext cx="2952328" cy="49081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lvl="0" algn="r">
              <a:spcAft>
                <a:spcPts val="1800"/>
              </a:spcAft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  <a:cs typeface="Times New Roman" pitchFamily="18" charset="0"/>
              </a:rPr>
              <a:t>©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  <a:cs typeface="Times New Roman" pitchFamily="18" charset="0"/>
              </a:rPr>
              <a:t> Бонд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  <a:cs typeface="Times New Roman" pitchFamily="18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  <a:cs typeface="Times New Roman" pitchFamily="18" charset="0"/>
              </a:rPr>
              <a:t>Джеймс Бонд</a:t>
            </a:r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C0EA3962-21BB-4514-A8DE-7686C74BADCA}"/>
              </a:ext>
            </a:extLst>
          </p:cNvPr>
          <p:cNvSpPr/>
          <p:nvPr/>
        </p:nvSpPr>
        <p:spPr>
          <a:xfrm>
            <a:off x="5266132" y="692696"/>
            <a:ext cx="3358427" cy="1149366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1EBE10-7DC0-4598-9C9C-CDAE597B9055}"/>
              </a:ext>
            </a:extLst>
          </p:cNvPr>
          <p:cNvSpPr txBox="1"/>
          <p:nvPr/>
        </p:nvSpPr>
        <p:spPr>
          <a:xfrm>
            <a:off x="5505185" y="847440"/>
            <a:ext cx="2880320" cy="825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>
                <a:solidFill>
                  <a:srgbClr val="28516A"/>
                </a:solidFill>
              </a:rPr>
              <a:t>«Взболтать, </a:t>
            </a:r>
            <a:br>
              <a:rPr lang="ru-RU" sz="2400" i="1" dirty="0">
                <a:solidFill>
                  <a:srgbClr val="28516A"/>
                </a:solidFill>
              </a:rPr>
            </a:br>
            <a:r>
              <a:rPr lang="ru-RU" sz="2400" i="1" dirty="0">
                <a:solidFill>
                  <a:srgbClr val="28516A"/>
                </a:solidFill>
              </a:rPr>
              <a:t>но не смешивать»</a:t>
            </a:r>
          </a:p>
        </p:txBody>
      </p:sp>
    </p:spTree>
    <p:extLst>
      <p:ext uri="{BB962C8B-B14F-4D97-AF65-F5344CB8AC3E}">
        <p14:creationId xmlns:p14="http://schemas.microsoft.com/office/powerpoint/2010/main" val="406028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22C9E4C6-27C6-A84C-A072-F91312D7D867}"/>
                  </a:ext>
                </a:extLst>
              </p:cNvPr>
              <p:cNvSpPr/>
              <p:nvPr/>
            </p:nvSpPr>
            <p:spPr>
              <a:xfrm>
                <a:off x="900000" y="1440000"/>
                <a:ext cx="3401764" cy="60446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22C9E4C6-27C6-A84C-A072-F91312D7D8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00" y="1440000"/>
                <a:ext cx="3401764" cy="604461"/>
              </a:xfrm>
              <a:prstGeom prst="rect">
                <a:avLst/>
              </a:prstGeom>
              <a:blipFill>
                <a:blip r:embed="rId3"/>
                <a:stretch>
                  <a:fillRect l="-1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B7CD77E6-597B-D342-B629-0D0FBAB5A3CD}"/>
                  </a:ext>
                </a:extLst>
              </p:cNvPr>
              <p:cNvSpPr/>
              <p:nvPr/>
            </p:nvSpPr>
            <p:spPr>
              <a:xfrm>
                <a:off x="4860032" y="1440000"/>
                <a:ext cx="3259675" cy="60516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B7CD77E6-597B-D342-B629-0D0FBAB5A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1440000"/>
                <a:ext cx="3259675" cy="6051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Объект 5">
            <a:extLst>
              <a:ext uri="{FF2B5EF4-FFF2-40B4-BE49-F238E27FC236}">
                <a16:creationId xmlns:a16="http://schemas.microsoft.com/office/drawing/2014/main" id="{5A74341F-009F-CA46-ACE7-AABAF2ED97E6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7167949" cy="457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Выборки зависят друг от друга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BFACC471-F862-424E-924E-50DC03F80D54}"/>
                  </a:ext>
                </a:extLst>
              </p:cNvPr>
              <p:cNvSpPr/>
              <p:nvPr/>
            </p:nvSpPr>
            <p:spPr>
              <a:xfrm>
                <a:off x="2966207" y="4913887"/>
                <a:ext cx="3211585" cy="100822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BFACC471-F862-424E-924E-50DC03F80D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207" y="4913887"/>
                <a:ext cx="3211585" cy="1008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Объект 5">
            <a:extLst>
              <a:ext uri="{FF2B5EF4-FFF2-40B4-BE49-F238E27FC236}">
                <a16:creationId xmlns:a16="http://schemas.microsoft.com/office/drawing/2014/main" id="{624ABF7C-4A26-A849-A820-0EA2D4FC5D83}"/>
              </a:ext>
            </a:extLst>
          </p:cNvPr>
          <p:cNvSpPr txBox="1">
            <a:spLocks/>
          </p:cNvSpPr>
          <p:nvPr/>
        </p:nvSpPr>
        <p:spPr>
          <a:xfrm>
            <a:off x="539552" y="2203271"/>
            <a:ext cx="8335917" cy="4106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Измерения делаются на одних и тех же объектах</a:t>
            </a:r>
            <a:endParaRPr lang="en-US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Можем посмотреть прирост на отдельных объектах</a:t>
            </a:r>
            <a:endParaRPr lang="en-US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en-US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Используем распределение </a:t>
            </a:r>
            <a:r>
              <a:rPr lang="en-US" sz="2400" dirty="0">
                <a:solidFill>
                  <a:srgbClr val="373737"/>
                </a:solidFill>
              </a:rPr>
              <a:t>C</a:t>
            </a:r>
            <a:r>
              <a:rPr lang="ru-RU" sz="2400" dirty="0" err="1">
                <a:solidFill>
                  <a:srgbClr val="373737"/>
                </a:solidFill>
              </a:rPr>
              <a:t>тьюдента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дисперсию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считаем по формуле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None/>
            </a:pP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9A5AAC43-E3BD-3B40-BBD4-E78D55EECD04}"/>
                  </a:ext>
                </a:extLst>
              </p:cNvPr>
              <p:cNvSpPr/>
              <p:nvPr/>
            </p:nvSpPr>
            <p:spPr>
              <a:xfrm>
                <a:off x="4932040" y="3420000"/>
                <a:ext cx="2051074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9A5AAC43-E3BD-3B40-BBD4-E78D55EECD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3420000"/>
                <a:ext cx="2051074" cy="6001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52E8CCF-FF73-FC4B-BAFA-EF7390095D6C}"/>
                  </a:ext>
                </a:extLst>
              </p:cNvPr>
              <p:cNvSpPr/>
              <p:nvPr/>
            </p:nvSpPr>
            <p:spPr>
              <a:xfrm>
                <a:off x="2284001" y="3420000"/>
                <a:ext cx="1646861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52E8CCF-FF73-FC4B-BAFA-EF7390095D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001" y="3420000"/>
                <a:ext cx="1646861" cy="6001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3DBAAF17-F104-AC45-BB80-66E0592A0EB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Разность средних (зависимые выборки)</a:t>
            </a:r>
          </a:p>
        </p:txBody>
      </p:sp>
    </p:spTree>
    <p:extLst>
      <p:ext uri="{BB962C8B-B14F-4D97-AF65-F5344CB8AC3E}">
        <p14:creationId xmlns:p14="http://schemas.microsoft.com/office/powerpoint/2010/main" val="181664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Пример (польза лекарства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):</a:t>
            </a:r>
            <a:endParaRPr lang="ru-RU" sz="3200" b="1" dirty="0">
              <a:solidFill>
                <a:srgbClr val="28516A"/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673308FF-D376-4B6A-94F2-C9CBFCA783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316924" cy="432048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На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испытуемых сравнивают два лекарства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против респираторных заболеваний </a:t>
                </a: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673308FF-D376-4B6A-94F2-C9CBFCA78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316924" cy="4320480"/>
              </a:xfrm>
              <a:prstGeom prst="rect">
                <a:avLst/>
              </a:prstGeom>
              <a:blipFill>
                <a:blip r:embed="rId3"/>
                <a:stretch>
                  <a:fillRect l="-2126" t="-21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639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Пример (польза лекарства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):</a:t>
            </a:r>
            <a:endParaRPr lang="ru-RU" sz="3200" b="1" dirty="0">
              <a:solidFill>
                <a:srgbClr val="28516A"/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D7B317BD-E5E3-4166-B1EE-DEC5C83340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316924" cy="432048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На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испытуемых сравнивают два лекарства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против респираторных заболеваний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Каждый вдыхает лекарство из ингалятора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а после принимает участие в упражнении на беговой дорожке</a:t>
                </a: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D7B317BD-E5E3-4166-B1EE-DEC5C8334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316924" cy="4320480"/>
              </a:xfrm>
              <a:prstGeom prst="rect">
                <a:avLst/>
              </a:prstGeom>
              <a:blipFill>
                <a:blip r:embed="rId3"/>
                <a:stretch>
                  <a:fillRect l="-2126" t="-21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737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Пример (польза лекарства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):</a:t>
            </a:r>
            <a:endParaRPr lang="ru-RU" sz="3200" b="1" dirty="0">
              <a:solidFill>
                <a:srgbClr val="28516A"/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D7BA3F8B-0D26-4E41-BF16-43F940DF4F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316924" cy="432048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На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испытуемых сравнивают два лекарства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против респираторных заболеваний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Каждый вдыхает лекарство из ингалятора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а после принимает участие в упражнении на беговой дорожке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Измеряется время достижения максимальной нагрузки</a:t>
                </a:r>
                <a:endParaRPr lang="en-US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D7BA3F8B-0D26-4E41-BF16-43F940DF4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316924" cy="4320480"/>
              </a:xfrm>
              <a:prstGeom prst="rect">
                <a:avLst/>
              </a:prstGeom>
              <a:blipFill>
                <a:blip r:embed="rId3"/>
                <a:stretch>
                  <a:fillRect l="-2126" t="-21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467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Пример (польза лекарства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):</a:t>
            </a:r>
            <a:endParaRPr lang="ru-RU" sz="3200" b="1" dirty="0">
              <a:solidFill>
                <a:srgbClr val="28516A"/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Объект 5">
                <a:extLst>
                  <a:ext uri="{FF2B5EF4-FFF2-40B4-BE49-F238E27FC236}">
                    <a16:creationId xmlns:a16="http://schemas.microsoft.com/office/drawing/2014/main" id="{F8717C72-5071-F345-88F5-101C97836D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316924" cy="432048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На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испытуемых сравнивают два лекарства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против респираторных заболеваний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Каждый вдыхает лекарство из ингалятора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а после принимает участие в упражнении на беговой дорожке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Измеряется время достижения максимальной нагрузки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Затем то же самое проделывается со вторым лекарством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правда ли что лекарства не отличаются?</a:t>
                </a:r>
              </a:p>
            </p:txBody>
          </p:sp>
        </mc:Choice>
        <mc:Fallback xmlns="">
          <p:sp>
            <p:nvSpPr>
              <p:cNvPr id="20" name="Объект 5">
                <a:extLst>
                  <a:ext uri="{FF2B5EF4-FFF2-40B4-BE49-F238E27FC236}">
                    <a16:creationId xmlns:a16="http://schemas.microsoft.com/office/drawing/2014/main" id="{F8717C72-5071-F345-88F5-101C97836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316924" cy="4320480"/>
              </a:xfrm>
              <a:prstGeom prst="rect">
                <a:avLst/>
              </a:prstGeom>
              <a:blipFill>
                <a:blip r:embed="rId3"/>
                <a:stretch>
                  <a:fillRect l="-2126" t="-21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800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Пример (польза лекарства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):</a:t>
            </a:r>
            <a:endParaRPr lang="ru-RU" sz="3200" b="1" dirty="0">
              <a:solidFill>
                <a:srgbClr val="28516A"/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Таблица 11">
                <a:extLst>
                  <a:ext uri="{FF2B5EF4-FFF2-40B4-BE49-F238E27FC236}">
                    <a16:creationId xmlns:a16="http://schemas.microsoft.com/office/drawing/2014/main" id="{5D16A9C8-B704-4F69-B057-B53F6374BF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3925343"/>
                  </p:ext>
                </p:extLst>
              </p:nvPr>
            </p:nvGraphicFramePr>
            <p:xfrm>
              <a:off x="3527151" y="720000"/>
              <a:ext cx="5295298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16224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467524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776873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704453">
                      <a:extLst>
                        <a:ext uri="{9D8B030D-6E8A-4147-A177-3AD203B41FA5}">
                          <a16:colId xmlns:a16="http://schemas.microsoft.com/office/drawing/2014/main" val="3741325402"/>
                        </a:ext>
                      </a:extLst>
                    </a:gridCol>
                    <a:gridCol w="737228">
                      <a:extLst>
                        <a:ext uri="{9D8B030D-6E8A-4147-A177-3AD203B41FA5}">
                          <a16:colId xmlns:a16="http://schemas.microsoft.com/office/drawing/2014/main" val="233325600"/>
                        </a:ext>
                      </a:extLst>
                    </a:gridCol>
                    <a:gridCol w="592996">
                      <a:extLst>
                        <a:ext uri="{9D8B030D-6E8A-4147-A177-3AD203B41FA5}">
                          <a16:colId xmlns:a16="http://schemas.microsoft.com/office/drawing/2014/main" val="4179439634"/>
                        </a:ext>
                      </a:extLst>
                    </a:gridCol>
                  </a:tblGrid>
                  <a:tr h="38770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Лекарство 1</a:t>
                          </a: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45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45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35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  <a:tr h="38770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Лекарство 2</a:t>
                          </a: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35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07444262"/>
                      </a:ext>
                    </a:extLst>
                  </a:tr>
                  <a:tr h="38770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−15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644524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Таблица 11">
                <a:extLst>
                  <a:ext uri="{FF2B5EF4-FFF2-40B4-BE49-F238E27FC236}">
                    <a16:creationId xmlns:a16="http://schemas.microsoft.com/office/drawing/2014/main" id="{5D16A9C8-B704-4F69-B057-B53F6374BF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3925343"/>
                  </p:ext>
                </p:extLst>
              </p:nvPr>
            </p:nvGraphicFramePr>
            <p:xfrm>
              <a:off x="3527151" y="720000"/>
              <a:ext cx="5295298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16224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467524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776873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704453">
                      <a:extLst>
                        <a:ext uri="{9D8B030D-6E8A-4147-A177-3AD203B41FA5}">
                          <a16:colId xmlns:a16="http://schemas.microsoft.com/office/drawing/2014/main" val="3741325402"/>
                        </a:ext>
                      </a:extLst>
                    </a:gridCol>
                    <a:gridCol w="737228">
                      <a:extLst>
                        <a:ext uri="{9D8B030D-6E8A-4147-A177-3AD203B41FA5}">
                          <a16:colId xmlns:a16="http://schemas.microsoft.com/office/drawing/2014/main" val="233325600"/>
                        </a:ext>
                      </a:extLst>
                    </a:gridCol>
                    <a:gridCol w="592996">
                      <a:extLst>
                        <a:ext uri="{9D8B030D-6E8A-4147-A177-3AD203B41FA5}">
                          <a16:colId xmlns:a16="http://schemas.microsoft.com/office/drawing/2014/main" val="417943963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Лекарство 1</a:t>
                          </a: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29870" t="-9333" r="-602597" b="-205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18750" t="-9333" r="-262500" b="-205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66087" t="-9333" r="-192174" b="-205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33607" t="-9333" r="-81148" b="-205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96907" t="-9333" r="-2062" b="-205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Лекарство 2</a:t>
                          </a: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29870" t="-107895" r="-602597" b="-10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18750" t="-107895" r="-262500" b="-10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66087" t="-107895" r="-192174" b="-10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33607" t="-107895" r="-81148" b="-10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96907" t="-107895" r="-2062" b="-10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744426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10667" r="-163444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29870" t="-210667" r="-602597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18750" t="-210667" r="-2625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66087" t="-210667" r="-192174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33607" t="-210667" r="-8114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96907" t="-210667" r="-2062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44524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1B0C76B9-CB58-48D6-B06D-4365BC529E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2592288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1B0C76B9-CB58-48D6-B06D-4365BC529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2592288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Объект 5">
                <a:extLst>
                  <a:ext uri="{FF2B5EF4-FFF2-40B4-BE49-F238E27FC236}">
                    <a16:creationId xmlns:a16="http://schemas.microsoft.com/office/drawing/2014/main" id="{0E610ADC-20D4-4E9C-BC2B-B12D061460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232696"/>
                <a:ext cx="2520281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Объект 5">
                <a:extLst>
                  <a:ext uri="{FF2B5EF4-FFF2-40B4-BE49-F238E27FC236}">
                    <a16:creationId xmlns:a16="http://schemas.microsoft.com/office/drawing/2014/main" id="{0E610ADC-20D4-4E9C-BC2B-B12D06146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2520281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C732D26-2969-4BC0-9C19-A9604015150D}"/>
              </a:ext>
            </a:extLst>
          </p:cNvPr>
          <p:cNvSpPr/>
          <p:nvPr/>
        </p:nvSpPr>
        <p:spPr>
          <a:xfrm>
            <a:off x="467544" y="2340000"/>
            <a:ext cx="34636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0" dirty="0">
                <a:solidFill>
                  <a:srgbClr val="373737"/>
                </a:solidFill>
              </a:rPr>
              <a:t>Выборки независимы</a:t>
            </a:r>
            <a:r>
              <a:rPr lang="en-US" sz="2400" b="0" dirty="0">
                <a:solidFill>
                  <a:srgbClr val="373737"/>
                </a:solidFill>
              </a:rPr>
              <a:t>, </a:t>
            </a:r>
            <a:r>
              <a:rPr lang="ru-RU" sz="2400" b="0" dirty="0">
                <a:solidFill>
                  <a:srgbClr val="373737"/>
                </a:solidFill>
              </a:rPr>
              <a:t>нормальны</a:t>
            </a:r>
            <a:endParaRPr lang="en-US" sz="2400" b="0" dirty="0">
              <a:solidFill>
                <a:srgbClr val="373737"/>
              </a:solidFill>
            </a:endParaRPr>
          </a:p>
        </p:txBody>
      </p:sp>
      <p:sp>
        <p:nvSpPr>
          <p:cNvPr id="17" name="Прямоугольник 20">
            <a:extLst>
              <a:ext uri="{FF2B5EF4-FFF2-40B4-BE49-F238E27FC236}">
                <a16:creationId xmlns:a16="http://schemas.microsoft.com/office/drawing/2014/main" id="{1A8ADAE4-AE00-4E63-BDB4-E404C33BE986}"/>
              </a:ext>
            </a:extLst>
          </p:cNvPr>
          <p:cNvSpPr/>
          <p:nvPr/>
        </p:nvSpPr>
        <p:spPr>
          <a:xfrm>
            <a:off x="467544" y="1800000"/>
            <a:ext cx="26164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28516A"/>
                </a:solidFill>
              </a:rPr>
              <a:t>Предположение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b="1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62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Пример (польза лекарства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):</a:t>
            </a:r>
            <a:endParaRPr lang="ru-RU" sz="3200" b="1" dirty="0">
              <a:solidFill>
                <a:srgbClr val="28516A"/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Таблица 11">
                <a:extLst>
                  <a:ext uri="{FF2B5EF4-FFF2-40B4-BE49-F238E27FC236}">
                    <a16:creationId xmlns:a16="http://schemas.microsoft.com/office/drawing/2014/main" id="{2C0FFA7F-7A7A-4C89-995C-85D172F445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8605846"/>
                  </p:ext>
                </p:extLst>
              </p:nvPr>
            </p:nvGraphicFramePr>
            <p:xfrm>
              <a:off x="3527151" y="720000"/>
              <a:ext cx="5295298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16224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467524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776873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704453">
                      <a:extLst>
                        <a:ext uri="{9D8B030D-6E8A-4147-A177-3AD203B41FA5}">
                          <a16:colId xmlns:a16="http://schemas.microsoft.com/office/drawing/2014/main" val="3741325402"/>
                        </a:ext>
                      </a:extLst>
                    </a:gridCol>
                    <a:gridCol w="737228">
                      <a:extLst>
                        <a:ext uri="{9D8B030D-6E8A-4147-A177-3AD203B41FA5}">
                          <a16:colId xmlns:a16="http://schemas.microsoft.com/office/drawing/2014/main" val="233325600"/>
                        </a:ext>
                      </a:extLst>
                    </a:gridCol>
                    <a:gridCol w="592996">
                      <a:extLst>
                        <a:ext uri="{9D8B030D-6E8A-4147-A177-3AD203B41FA5}">
                          <a16:colId xmlns:a16="http://schemas.microsoft.com/office/drawing/2014/main" val="4179439634"/>
                        </a:ext>
                      </a:extLst>
                    </a:gridCol>
                  </a:tblGrid>
                  <a:tr h="38770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Лекарство 1</a:t>
                          </a: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45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45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35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  <a:tr h="38770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Лекарство 2</a:t>
                          </a: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35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07444262"/>
                      </a:ext>
                    </a:extLst>
                  </a:tr>
                  <a:tr h="38770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−15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644524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Таблица 11">
                <a:extLst>
                  <a:ext uri="{FF2B5EF4-FFF2-40B4-BE49-F238E27FC236}">
                    <a16:creationId xmlns:a16="http://schemas.microsoft.com/office/drawing/2014/main" id="{2C0FFA7F-7A7A-4C89-995C-85D172F445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8605846"/>
                  </p:ext>
                </p:extLst>
              </p:nvPr>
            </p:nvGraphicFramePr>
            <p:xfrm>
              <a:off x="3527151" y="720000"/>
              <a:ext cx="5295298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16224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467524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776873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704453">
                      <a:extLst>
                        <a:ext uri="{9D8B030D-6E8A-4147-A177-3AD203B41FA5}">
                          <a16:colId xmlns:a16="http://schemas.microsoft.com/office/drawing/2014/main" val="3741325402"/>
                        </a:ext>
                      </a:extLst>
                    </a:gridCol>
                    <a:gridCol w="737228">
                      <a:extLst>
                        <a:ext uri="{9D8B030D-6E8A-4147-A177-3AD203B41FA5}">
                          <a16:colId xmlns:a16="http://schemas.microsoft.com/office/drawing/2014/main" val="233325600"/>
                        </a:ext>
                      </a:extLst>
                    </a:gridCol>
                    <a:gridCol w="592996">
                      <a:extLst>
                        <a:ext uri="{9D8B030D-6E8A-4147-A177-3AD203B41FA5}">
                          <a16:colId xmlns:a16="http://schemas.microsoft.com/office/drawing/2014/main" val="417943963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Лекарство 1</a:t>
                          </a: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29870" t="-9333" r="-602597" b="-205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18750" t="-9333" r="-262500" b="-205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66087" t="-9333" r="-192174" b="-205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33607" t="-9333" r="-81148" b="-205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96907" t="-9333" r="-2062" b="-205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Лекарство 2</a:t>
                          </a: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29870" t="-107895" r="-602597" b="-10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18750" t="-107895" r="-262500" b="-10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66087" t="-107895" r="-192174" b="-10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33607" t="-107895" r="-81148" b="-10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96907" t="-107895" r="-2062" b="-10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744426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10667" r="-163444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29870" t="-210667" r="-602597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18750" t="-210667" r="-2625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66087" t="-210667" r="-192174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33607" t="-210667" r="-8114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96907" t="-210667" r="-2062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44524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A673C13B-17E5-4992-B163-A2F00F7CA22F}"/>
                  </a:ext>
                </a:extLst>
              </p:cNvPr>
              <p:cNvSpPr/>
              <p:nvPr/>
            </p:nvSpPr>
            <p:spPr>
              <a:xfrm>
                <a:off x="539552" y="4320000"/>
                <a:ext cx="4172360" cy="104355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5−1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=92.5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A673C13B-17E5-4992-B163-A2F00F7CA2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320000"/>
                <a:ext cx="4172360" cy="1043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01F74A9C-1B06-429F-A71C-6185A6A39C0F}"/>
                  </a:ext>
                </a:extLst>
              </p:cNvPr>
              <p:cNvSpPr/>
              <p:nvPr/>
            </p:nvSpPr>
            <p:spPr>
              <a:xfrm>
                <a:off x="539552" y="3240000"/>
                <a:ext cx="2429576" cy="104355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=−6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01F74A9C-1B06-429F-A71C-6185A6A39C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240000"/>
                <a:ext cx="2429576" cy="10435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Объект 5">
                <a:extLst>
                  <a:ext uri="{FF2B5EF4-FFF2-40B4-BE49-F238E27FC236}">
                    <a16:creationId xmlns:a16="http://schemas.microsoft.com/office/drawing/2014/main" id="{C1854814-3896-4891-9C38-F05827E45C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2592288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Объект 5">
                <a:extLst>
                  <a:ext uri="{FF2B5EF4-FFF2-40B4-BE49-F238E27FC236}">
                    <a16:creationId xmlns:a16="http://schemas.microsoft.com/office/drawing/2014/main" id="{C1854814-3896-4891-9C38-F05827E45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2592288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Объект 5">
                <a:extLst>
                  <a:ext uri="{FF2B5EF4-FFF2-40B4-BE49-F238E27FC236}">
                    <a16:creationId xmlns:a16="http://schemas.microsoft.com/office/drawing/2014/main" id="{755FA04A-C5E1-440A-AE8C-17A5C5ADC5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232696"/>
                <a:ext cx="2520281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Объект 5">
                <a:extLst>
                  <a:ext uri="{FF2B5EF4-FFF2-40B4-BE49-F238E27FC236}">
                    <a16:creationId xmlns:a16="http://schemas.microsoft.com/office/drawing/2014/main" id="{755FA04A-C5E1-440A-AE8C-17A5C5ADC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2520281" cy="4783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66C51F88-7284-41E5-B246-7B47200EF8FE}"/>
              </a:ext>
            </a:extLst>
          </p:cNvPr>
          <p:cNvSpPr/>
          <p:nvPr/>
        </p:nvSpPr>
        <p:spPr>
          <a:xfrm>
            <a:off x="467544" y="2340000"/>
            <a:ext cx="34636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0" dirty="0">
                <a:solidFill>
                  <a:srgbClr val="373737"/>
                </a:solidFill>
              </a:rPr>
              <a:t>Выборки независимы</a:t>
            </a:r>
            <a:r>
              <a:rPr lang="en-US" sz="2400" b="0" dirty="0">
                <a:solidFill>
                  <a:srgbClr val="373737"/>
                </a:solidFill>
              </a:rPr>
              <a:t>, </a:t>
            </a:r>
            <a:r>
              <a:rPr lang="ru-RU" sz="2400" b="0" dirty="0">
                <a:solidFill>
                  <a:srgbClr val="373737"/>
                </a:solidFill>
              </a:rPr>
              <a:t>нормальны</a:t>
            </a:r>
            <a:endParaRPr lang="en-US" sz="2400" b="0" dirty="0">
              <a:solidFill>
                <a:srgbClr val="373737"/>
              </a:solidFill>
            </a:endParaRPr>
          </a:p>
        </p:txBody>
      </p:sp>
      <p:sp>
        <p:nvSpPr>
          <p:cNvPr id="23" name="Прямоугольник 20">
            <a:extLst>
              <a:ext uri="{FF2B5EF4-FFF2-40B4-BE49-F238E27FC236}">
                <a16:creationId xmlns:a16="http://schemas.microsoft.com/office/drawing/2014/main" id="{4F0C39F3-BB97-46C9-9059-24DB878BAB5D}"/>
              </a:ext>
            </a:extLst>
          </p:cNvPr>
          <p:cNvSpPr/>
          <p:nvPr/>
        </p:nvSpPr>
        <p:spPr>
          <a:xfrm>
            <a:off x="467544" y="1800000"/>
            <a:ext cx="26164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28516A"/>
                </a:solidFill>
              </a:rPr>
              <a:t>Предположение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b="1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32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Пример (польза лекарства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):</a:t>
            </a:r>
            <a:endParaRPr lang="ru-RU" sz="3200" b="1" dirty="0">
              <a:solidFill>
                <a:srgbClr val="28516A"/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Таблица 11">
                <a:extLst>
                  <a:ext uri="{FF2B5EF4-FFF2-40B4-BE49-F238E27FC236}">
                    <a16:creationId xmlns:a16="http://schemas.microsoft.com/office/drawing/2014/main" id="{C296864E-5130-4AB4-A559-C2E6B94A5D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2849549"/>
                  </p:ext>
                </p:extLst>
              </p:nvPr>
            </p:nvGraphicFramePr>
            <p:xfrm>
              <a:off x="3527151" y="720000"/>
              <a:ext cx="5295298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16224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467524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776873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704453">
                      <a:extLst>
                        <a:ext uri="{9D8B030D-6E8A-4147-A177-3AD203B41FA5}">
                          <a16:colId xmlns:a16="http://schemas.microsoft.com/office/drawing/2014/main" val="3741325402"/>
                        </a:ext>
                      </a:extLst>
                    </a:gridCol>
                    <a:gridCol w="737228">
                      <a:extLst>
                        <a:ext uri="{9D8B030D-6E8A-4147-A177-3AD203B41FA5}">
                          <a16:colId xmlns:a16="http://schemas.microsoft.com/office/drawing/2014/main" val="233325600"/>
                        </a:ext>
                      </a:extLst>
                    </a:gridCol>
                    <a:gridCol w="592996">
                      <a:extLst>
                        <a:ext uri="{9D8B030D-6E8A-4147-A177-3AD203B41FA5}">
                          <a16:colId xmlns:a16="http://schemas.microsoft.com/office/drawing/2014/main" val="4179439634"/>
                        </a:ext>
                      </a:extLst>
                    </a:gridCol>
                  </a:tblGrid>
                  <a:tr h="38770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Лекарство 1</a:t>
                          </a: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45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45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35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  <a:tr h="38770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Лекарство 2</a:t>
                          </a: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35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07444262"/>
                      </a:ext>
                    </a:extLst>
                  </a:tr>
                  <a:tr h="38770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−15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644524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Таблица 11">
                <a:extLst>
                  <a:ext uri="{FF2B5EF4-FFF2-40B4-BE49-F238E27FC236}">
                    <a16:creationId xmlns:a16="http://schemas.microsoft.com/office/drawing/2014/main" id="{C296864E-5130-4AB4-A559-C2E6B94A5D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2849549"/>
                  </p:ext>
                </p:extLst>
              </p:nvPr>
            </p:nvGraphicFramePr>
            <p:xfrm>
              <a:off x="3527151" y="720000"/>
              <a:ext cx="5295298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16224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467524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776873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704453">
                      <a:extLst>
                        <a:ext uri="{9D8B030D-6E8A-4147-A177-3AD203B41FA5}">
                          <a16:colId xmlns:a16="http://schemas.microsoft.com/office/drawing/2014/main" val="3741325402"/>
                        </a:ext>
                      </a:extLst>
                    </a:gridCol>
                    <a:gridCol w="737228">
                      <a:extLst>
                        <a:ext uri="{9D8B030D-6E8A-4147-A177-3AD203B41FA5}">
                          <a16:colId xmlns:a16="http://schemas.microsoft.com/office/drawing/2014/main" val="233325600"/>
                        </a:ext>
                      </a:extLst>
                    </a:gridCol>
                    <a:gridCol w="592996">
                      <a:extLst>
                        <a:ext uri="{9D8B030D-6E8A-4147-A177-3AD203B41FA5}">
                          <a16:colId xmlns:a16="http://schemas.microsoft.com/office/drawing/2014/main" val="417943963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Лекарство 1</a:t>
                          </a: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29870" t="-9333" r="-602597" b="-205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18750" t="-9333" r="-262500" b="-205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66087" t="-9333" r="-192174" b="-205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33607" t="-9333" r="-81148" b="-205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96907" t="-9333" r="-2062" b="-205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Лекарство 2</a:t>
                          </a: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29870" t="-107895" r="-602597" b="-10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18750" t="-107895" r="-262500" b="-10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66087" t="-107895" r="-192174" b="-10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33607" t="-107895" r="-81148" b="-10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96907" t="-107895" r="-2062" b="-10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744426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10667" r="-163444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29870" t="-210667" r="-602597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18750" t="-210667" r="-2625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66087" t="-210667" r="-192174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33607" t="-210667" r="-8114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96907" t="-210667" r="-2062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44524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20AFB2CE-1372-422E-889C-70F09107898D}"/>
                  </a:ext>
                </a:extLst>
              </p:cNvPr>
              <p:cNvSpPr/>
              <p:nvPr/>
            </p:nvSpPr>
            <p:spPr>
              <a:xfrm>
                <a:off x="539552" y="4320000"/>
                <a:ext cx="4172360" cy="104355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5−1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=92.5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20AFB2CE-1372-422E-889C-70F0910789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320000"/>
                <a:ext cx="4172360" cy="1043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D57B6C7-E47B-47E3-B700-ACB2DB5C9B73}"/>
                  </a:ext>
                </a:extLst>
              </p:cNvPr>
              <p:cNvSpPr/>
              <p:nvPr/>
            </p:nvSpPr>
            <p:spPr>
              <a:xfrm>
                <a:off x="539552" y="3240000"/>
                <a:ext cx="2429576" cy="104355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=−6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D57B6C7-E47B-47E3-B700-ACB2DB5C9B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240000"/>
                <a:ext cx="2429576" cy="10435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Объект 5">
                <a:extLst>
                  <a:ext uri="{FF2B5EF4-FFF2-40B4-BE49-F238E27FC236}">
                    <a16:creationId xmlns:a16="http://schemas.microsoft.com/office/drawing/2014/main" id="{ECA71F08-3069-4FDB-B4F9-0B11648F00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2592288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Объект 5">
                <a:extLst>
                  <a:ext uri="{FF2B5EF4-FFF2-40B4-BE49-F238E27FC236}">
                    <a16:creationId xmlns:a16="http://schemas.microsoft.com/office/drawing/2014/main" id="{ECA71F08-3069-4FDB-B4F9-0B11648F0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2592288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Объект 5">
                <a:extLst>
                  <a:ext uri="{FF2B5EF4-FFF2-40B4-BE49-F238E27FC236}">
                    <a16:creationId xmlns:a16="http://schemas.microsoft.com/office/drawing/2014/main" id="{879AF182-B944-46D7-9694-C1420B4DC8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232696"/>
                <a:ext cx="2520281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Объект 5">
                <a:extLst>
                  <a:ext uri="{FF2B5EF4-FFF2-40B4-BE49-F238E27FC236}">
                    <a16:creationId xmlns:a16="http://schemas.microsoft.com/office/drawing/2014/main" id="{879AF182-B944-46D7-9694-C1420B4DC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2520281" cy="4783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75183096-C4FD-42BB-A8AB-607180887E56}"/>
                  </a:ext>
                </a:extLst>
              </p:cNvPr>
              <p:cNvSpPr/>
              <p:nvPr/>
            </p:nvSpPr>
            <p:spPr>
              <a:xfrm>
                <a:off x="539552" y="5400000"/>
                <a:ext cx="2158860" cy="80579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𝑜𝑏𝑠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−6−0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92.5/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75183096-C4FD-42BB-A8AB-607180887E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5400000"/>
                <a:ext cx="2158860" cy="8057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FC3750F9-A492-4A30-A3E6-B8C94F2795FF}"/>
              </a:ext>
            </a:extLst>
          </p:cNvPr>
          <p:cNvSpPr/>
          <p:nvPr/>
        </p:nvSpPr>
        <p:spPr>
          <a:xfrm>
            <a:off x="467544" y="2340000"/>
            <a:ext cx="34636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0" dirty="0">
                <a:solidFill>
                  <a:srgbClr val="373737"/>
                </a:solidFill>
              </a:rPr>
              <a:t>Выборки независимы</a:t>
            </a:r>
            <a:r>
              <a:rPr lang="en-US" sz="2400" b="0" dirty="0">
                <a:solidFill>
                  <a:srgbClr val="373737"/>
                </a:solidFill>
              </a:rPr>
              <a:t>, </a:t>
            </a:r>
            <a:r>
              <a:rPr lang="ru-RU" sz="2400" b="0" dirty="0">
                <a:solidFill>
                  <a:srgbClr val="373737"/>
                </a:solidFill>
              </a:rPr>
              <a:t>нормальны</a:t>
            </a:r>
            <a:endParaRPr lang="en-US" sz="2400" b="0" dirty="0">
              <a:solidFill>
                <a:srgbClr val="373737"/>
              </a:solidFill>
            </a:endParaRPr>
          </a:p>
        </p:txBody>
      </p:sp>
      <p:sp>
        <p:nvSpPr>
          <p:cNvPr id="26" name="Прямоугольник 20">
            <a:extLst>
              <a:ext uri="{FF2B5EF4-FFF2-40B4-BE49-F238E27FC236}">
                <a16:creationId xmlns:a16="http://schemas.microsoft.com/office/drawing/2014/main" id="{9E07595B-59E5-4506-8F44-EA8CCF178C60}"/>
              </a:ext>
            </a:extLst>
          </p:cNvPr>
          <p:cNvSpPr/>
          <p:nvPr/>
        </p:nvSpPr>
        <p:spPr>
          <a:xfrm>
            <a:off x="467544" y="1800000"/>
            <a:ext cx="26164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28516A"/>
                </a:solidFill>
              </a:rPr>
              <a:t>Предположение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b="1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22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Пример (польза лекарства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):</a:t>
            </a:r>
            <a:endParaRPr lang="ru-RU" sz="3200" b="1" dirty="0">
              <a:solidFill>
                <a:srgbClr val="28516A"/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Таблица 11">
                <a:extLst>
                  <a:ext uri="{FF2B5EF4-FFF2-40B4-BE49-F238E27FC236}">
                    <a16:creationId xmlns:a16="http://schemas.microsoft.com/office/drawing/2014/main" id="{72EC71D4-E53E-4711-8E2E-496DF404DB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1908485"/>
                  </p:ext>
                </p:extLst>
              </p:nvPr>
            </p:nvGraphicFramePr>
            <p:xfrm>
              <a:off x="3527151" y="720000"/>
              <a:ext cx="5295298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16224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467524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776873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704453">
                      <a:extLst>
                        <a:ext uri="{9D8B030D-6E8A-4147-A177-3AD203B41FA5}">
                          <a16:colId xmlns:a16="http://schemas.microsoft.com/office/drawing/2014/main" val="3741325402"/>
                        </a:ext>
                      </a:extLst>
                    </a:gridCol>
                    <a:gridCol w="737228">
                      <a:extLst>
                        <a:ext uri="{9D8B030D-6E8A-4147-A177-3AD203B41FA5}">
                          <a16:colId xmlns:a16="http://schemas.microsoft.com/office/drawing/2014/main" val="233325600"/>
                        </a:ext>
                      </a:extLst>
                    </a:gridCol>
                    <a:gridCol w="592996">
                      <a:extLst>
                        <a:ext uri="{9D8B030D-6E8A-4147-A177-3AD203B41FA5}">
                          <a16:colId xmlns:a16="http://schemas.microsoft.com/office/drawing/2014/main" val="4179439634"/>
                        </a:ext>
                      </a:extLst>
                    </a:gridCol>
                  </a:tblGrid>
                  <a:tr h="38770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Лекарство 1</a:t>
                          </a: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45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45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35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  <a:tr h="38770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Лекарство 2</a:t>
                          </a: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35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07444262"/>
                      </a:ext>
                    </a:extLst>
                  </a:tr>
                  <a:tr h="38770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−15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644524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Таблица 11">
                <a:extLst>
                  <a:ext uri="{FF2B5EF4-FFF2-40B4-BE49-F238E27FC236}">
                    <a16:creationId xmlns:a16="http://schemas.microsoft.com/office/drawing/2014/main" id="{72EC71D4-E53E-4711-8E2E-496DF404DB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1908485"/>
                  </p:ext>
                </p:extLst>
              </p:nvPr>
            </p:nvGraphicFramePr>
            <p:xfrm>
              <a:off x="3527151" y="720000"/>
              <a:ext cx="5295298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16224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467524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776873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704453">
                      <a:extLst>
                        <a:ext uri="{9D8B030D-6E8A-4147-A177-3AD203B41FA5}">
                          <a16:colId xmlns:a16="http://schemas.microsoft.com/office/drawing/2014/main" val="3741325402"/>
                        </a:ext>
                      </a:extLst>
                    </a:gridCol>
                    <a:gridCol w="737228">
                      <a:extLst>
                        <a:ext uri="{9D8B030D-6E8A-4147-A177-3AD203B41FA5}">
                          <a16:colId xmlns:a16="http://schemas.microsoft.com/office/drawing/2014/main" val="233325600"/>
                        </a:ext>
                      </a:extLst>
                    </a:gridCol>
                    <a:gridCol w="592996">
                      <a:extLst>
                        <a:ext uri="{9D8B030D-6E8A-4147-A177-3AD203B41FA5}">
                          <a16:colId xmlns:a16="http://schemas.microsoft.com/office/drawing/2014/main" val="417943963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Лекарство 1</a:t>
                          </a: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29870" t="-9333" r="-602597" b="-205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18750" t="-9333" r="-262500" b="-205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66087" t="-9333" r="-192174" b="-205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33607" t="-9333" r="-81148" b="-205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96907" t="-9333" r="-2062" b="-205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Лекарство 2</a:t>
                          </a: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29870" t="-107895" r="-602597" b="-10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18750" t="-107895" r="-262500" b="-10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66087" t="-107895" r="-192174" b="-10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33607" t="-107895" r="-81148" b="-10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96907" t="-107895" r="-2062" b="-10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744426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10667" r="-163444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29870" t="-210667" r="-602597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18750" t="-210667" r="-2625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66087" t="-210667" r="-192174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33607" t="-210667" r="-8114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96907" t="-210667" r="-2062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44524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3E00A9E9-F5F3-478C-8EE3-33F822A6CA20}"/>
                  </a:ext>
                </a:extLst>
              </p:cNvPr>
              <p:cNvSpPr/>
              <p:nvPr/>
            </p:nvSpPr>
            <p:spPr>
              <a:xfrm>
                <a:off x="539552" y="4320000"/>
                <a:ext cx="4172360" cy="104355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5−1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=92.5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3E00A9E9-F5F3-478C-8EE3-33F822A6CA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320000"/>
                <a:ext cx="4172360" cy="1043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3912A3C9-50CC-4667-B999-A77396A1C4DA}"/>
                  </a:ext>
                </a:extLst>
              </p:cNvPr>
              <p:cNvSpPr/>
              <p:nvPr/>
            </p:nvSpPr>
            <p:spPr>
              <a:xfrm>
                <a:off x="539552" y="3240000"/>
                <a:ext cx="2429576" cy="104355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=−6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3912A3C9-50CC-4667-B999-A77396A1C4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240000"/>
                <a:ext cx="2429576" cy="10435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036E4CB8-3F00-4DB5-A831-5A7D20959D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2592288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036E4CB8-3F00-4DB5-A831-5A7D20959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2592288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Объект 5">
                <a:extLst>
                  <a:ext uri="{FF2B5EF4-FFF2-40B4-BE49-F238E27FC236}">
                    <a16:creationId xmlns:a16="http://schemas.microsoft.com/office/drawing/2014/main" id="{A6784128-18E1-4096-8B75-607663D1DE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232696"/>
                <a:ext cx="2520281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Объект 5">
                <a:extLst>
                  <a:ext uri="{FF2B5EF4-FFF2-40B4-BE49-F238E27FC236}">
                    <a16:creationId xmlns:a16="http://schemas.microsoft.com/office/drawing/2014/main" id="{A6784128-18E1-4096-8B75-607663D1D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2520281" cy="4783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0CB410C2-8123-4176-947B-C8C0DC227F77}"/>
                  </a:ext>
                </a:extLst>
              </p:cNvPr>
              <p:cNvSpPr/>
              <p:nvPr/>
            </p:nvSpPr>
            <p:spPr>
              <a:xfrm>
                <a:off x="539552" y="5400000"/>
                <a:ext cx="2158860" cy="80579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𝑜𝑏𝑠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−6−0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92.5/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0CB410C2-8123-4176-947B-C8C0DC227F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5400000"/>
                <a:ext cx="2158860" cy="8057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0701C899-9BFC-4D76-9C48-89EADCCABC17}"/>
                  </a:ext>
                </a:extLst>
              </p:cNvPr>
              <p:cNvSpPr/>
              <p:nvPr/>
            </p:nvSpPr>
            <p:spPr>
              <a:xfrm>
                <a:off x="3026899" y="5618233"/>
                <a:ext cx="1617109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.95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=2.78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0701C899-9BFC-4D76-9C48-89EADCCABC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899" y="5618233"/>
                <a:ext cx="1617109" cy="369332"/>
              </a:xfrm>
              <a:prstGeom prst="rect">
                <a:avLst/>
              </a:prstGeom>
              <a:blipFill>
                <a:blip r:embed="rId9"/>
                <a:stretch>
                  <a:fillRect l="-6038" r="-755"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445D15DB-8049-4C03-9C4A-3F1066B3D893}"/>
              </a:ext>
            </a:extLst>
          </p:cNvPr>
          <p:cNvSpPr/>
          <p:nvPr/>
        </p:nvSpPr>
        <p:spPr>
          <a:xfrm>
            <a:off x="467544" y="2340000"/>
            <a:ext cx="34636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0" dirty="0">
                <a:solidFill>
                  <a:srgbClr val="373737"/>
                </a:solidFill>
              </a:rPr>
              <a:t>Выборки независимы</a:t>
            </a:r>
            <a:r>
              <a:rPr lang="en-US" sz="2400" b="0" dirty="0">
                <a:solidFill>
                  <a:srgbClr val="373737"/>
                </a:solidFill>
              </a:rPr>
              <a:t>, </a:t>
            </a:r>
            <a:r>
              <a:rPr lang="ru-RU" sz="2400" b="0" dirty="0">
                <a:solidFill>
                  <a:srgbClr val="373737"/>
                </a:solidFill>
              </a:rPr>
              <a:t>нормальны</a:t>
            </a:r>
            <a:endParaRPr lang="en-US" sz="2400" b="0" dirty="0">
              <a:solidFill>
                <a:srgbClr val="373737"/>
              </a:solidFill>
            </a:endParaRPr>
          </a:p>
        </p:txBody>
      </p:sp>
      <p:sp>
        <p:nvSpPr>
          <p:cNvPr id="29" name="Прямоугольник 20">
            <a:extLst>
              <a:ext uri="{FF2B5EF4-FFF2-40B4-BE49-F238E27FC236}">
                <a16:creationId xmlns:a16="http://schemas.microsoft.com/office/drawing/2014/main" id="{7BA23BEB-05DE-4CC8-AB45-4FA572A39390}"/>
              </a:ext>
            </a:extLst>
          </p:cNvPr>
          <p:cNvSpPr/>
          <p:nvPr/>
        </p:nvSpPr>
        <p:spPr>
          <a:xfrm>
            <a:off x="467544" y="1800000"/>
            <a:ext cx="26164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28516A"/>
                </a:solidFill>
              </a:rPr>
              <a:t>Предположение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b="1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47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Пример (польза лекарства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):</a:t>
            </a:r>
            <a:endParaRPr lang="ru-RU" sz="3200" b="1" dirty="0">
              <a:solidFill>
                <a:srgbClr val="28516A"/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BD16914E-1842-C343-A37F-5ADB202737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8465936"/>
                  </p:ext>
                </p:extLst>
              </p:nvPr>
            </p:nvGraphicFramePr>
            <p:xfrm>
              <a:off x="3527151" y="720000"/>
              <a:ext cx="5295298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16224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467524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776873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704453">
                      <a:extLst>
                        <a:ext uri="{9D8B030D-6E8A-4147-A177-3AD203B41FA5}">
                          <a16:colId xmlns:a16="http://schemas.microsoft.com/office/drawing/2014/main" val="3741325402"/>
                        </a:ext>
                      </a:extLst>
                    </a:gridCol>
                    <a:gridCol w="737228">
                      <a:extLst>
                        <a:ext uri="{9D8B030D-6E8A-4147-A177-3AD203B41FA5}">
                          <a16:colId xmlns:a16="http://schemas.microsoft.com/office/drawing/2014/main" val="233325600"/>
                        </a:ext>
                      </a:extLst>
                    </a:gridCol>
                    <a:gridCol w="592996">
                      <a:extLst>
                        <a:ext uri="{9D8B030D-6E8A-4147-A177-3AD203B41FA5}">
                          <a16:colId xmlns:a16="http://schemas.microsoft.com/office/drawing/2014/main" val="4179439634"/>
                        </a:ext>
                      </a:extLst>
                    </a:gridCol>
                  </a:tblGrid>
                  <a:tr h="38770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Лекарство 1</a:t>
                          </a: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45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45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35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  <a:tr h="38770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Лекарство 2</a:t>
                          </a: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35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07444262"/>
                      </a:ext>
                    </a:extLst>
                  </a:tr>
                  <a:tr h="38770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−15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644524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BD16914E-1842-C343-A37F-5ADB202737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8465936"/>
                  </p:ext>
                </p:extLst>
              </p:nvPr>
            </p:nvGraphicFramePr>
            <p:xfrm>
              <a:off x="3527151" y="720000"/>
              <a:ext cx="5295298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16224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467524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776873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704453">
                      <a:extLst>
                        <a:ext uri="{9D8B030D-6E8A-4147-A177-3AD203B41FA5}">
                          <a16:colId xmlns:a16="http://schemas.microsoft.com/office/drawing/2014/main" val="3741325402"/>
                        </a:ext>
                      </a:extLst>
                    </a:gridCol>
                    <a:gridCol w="737228">
                      <a:extLst>
                        <a:ext uri="{9D8B030D-6E8A-4147-A177-3AD203B41FA5}">
                          <a16:colId xmlns:a16="http://schemas.microsoft.com/office/drawing/2014/main" val="233325600"/>
                        </a:ext>
                      </a:extLst>
                    </a:gridCol>
                    <a:gridCol w="592996">
                      <a:extLst>
                        <a:ext uri="{9D8B030D-6E8A-4147-A177-3AD203B41FA5}">
                          <a16:colId xmlns:a16="http://schemas.microsoft.com/office/drawing/2014/main" val="417943963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Лекарство 1</a:t>
                          </a: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29870" t="-9333" r="-602597" b="-205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18750" t="-9333" r="-262500" b="-205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66087" t="-9333" r="-192174" b="-205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33607" t="-9333" r="-81148" b="-205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96907" t="-9333" r="-2062" b="-205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Лекарство 2</a:t>
                          </a: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29870" t="-107895" r="-602597" b="-10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18750" t="-107895" r="-262500" b="-10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66087" t="-107895" r="-192174" b="-10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33607" t="-107895" r="-81148" b="-10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96907" t="-107895" r="-2062" b="-10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744426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10667" r="-163444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29870" t="-210667" r="-602597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18750" t="-210667" r="-2625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66087" t="-210667" r="-192174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33607" t="-210667" r="-8114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96907" t="-210667" r="-2062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44524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ABFDE82F-9E4E-0C46-AEAA-94EE1B2309B7}"/>
                  </a:ext>
                </a:extLst>
              </p:cNvPr>
              <p:cNvSpPr/>
              <p:nvPr/>
            </p:nvSpPr>
            <p:spPr>
              <a:xfrm>
                <a:off x="539552" y="4320000"/>
                <a:ext cx="4172360" cy="104355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5−1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=92.5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ABFDE82F-9E4E-0C46-AEAA-94EE1B2309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320000"/>
                <a:ext cx="4172360" cy="1043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44FA3DE6-3D9E-BE4E-906C-2B53025FEFC9}"/>
                  </a:ext>
                </a:extLst>
              </p:cNvPr>
              <p:cNvSpPr/>
              <p:nvPr/>
            </p:nvSpPr>
            <p:spPr>
              <a:xfrm>
                <a:off x="539552" y="3240000"/>
                <a:ext cx="2429576" cy="104355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=−6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44FA3DE6-3D9E-BE4E-906C-2B53025FEF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240000"/>
                <a:ext cx="2429576" cy="10435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E0686A32-2641-9D48-8C5A-2573B994C0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2592288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E0686A32-2641-9D48-8C5A-2573B994C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2592288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DE36E511-C95E-E84A-8B7C-8EC32E5321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232696"/>
                <a:ext cx="2520281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DE36E511-C95E-E84A-8B7C-8EC32E532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2520281" cy="4783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FC8C3AA0-0B7A-3B47-9FE7-26ED19FA01A6}"/>
                  </a:ext>
                </a:extLst>
              </p:cNvPr>
              <p:cNvSpPr/>
              <p:nvPr/>
            </p:nvSpPr>
            <p:spPr>
              <a:xfrm>
                <a:off x="539552" y="5400000"/>
                <a:ext cx="2158860" cy="80579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𝑜𝑏𝑠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−6−0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92.5/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FC8C3AA0-0B7A-3B47-9FE7-26ED19FA01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5400000"/>
                <a:ext cx="2158860" cy="8057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7954FCA7-3263-DB40-ABBA-BCEDA2F36CA2}"/>
                  </a:ext>
                </a:extLst>
              </p:cNvPr>
              <p:cNvSpPr/>
              <p:nvPr/>
            </p:nvSpPr>
            <p:spPr>
              <a:xfrm>
                <a:off x="3026899" y="5618233"/>
                <a:ext cx="1617109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.95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=2.78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7954FCA7-3263-DB40-ABBA-BCEDA2F36C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899" y="5618233"/>
                <a:ext cx="1617109" cy="369332"/>
              </a:xfrm>
              <a:prstGeom prst="rect">
                <a:avLst/>
              </a:prstGeom>
              <a:blipFill>
                <a:blip r:embed="rId9"/>
                <a:stretch>
                  <a:fillRect l="-6038" r="-755"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7ED0FA8-A033-D145-AEED-D4717412B15A}"/>
              </a:ext>
            </a:extLst>
          </p:cNvPr>
          <p:cNvSpPr/>
          <p:nvPr/>
        </p:nvSpPr>
        <p:spPr>
          <a:xfrm>
            <a:off x="467544" y="2340000"/>
            <a:ext cx="34636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0" dirty="0">
                <a:solidFill>
                  <a:srgbClr val="373737"/>
                </a:solidFill>
              </a:rPr>
              <a:t>Выборки независимы</a:t>
            </a:r>
            <a:r>
              <a:rPr lang="en-US" sz="2400" b="0" dirty="0">
                <a:solidFill>
                  <a:srgbClr val="373737"/>
                </a:solidFill>
              </a:rPr>
              <a:t>, </a:t>
            </a:r>
            <a:r>
              <a:rPr lang="ru-RU" sz="2400" b="0" dirty="0">
                <a:solidFill>
                  <a:srgbClr val="373737"/>
                </a:solidFill>
              </a:rPr>
              <a:t>нормальны</a:t>
            </a:r>
            <a:endParaRPr lang="en-US" sz="2400" b="0" dirty="0">
              <a:solidFill>
                <a:srgbClr val="373737"/>
              </a:solidFill>
            </a:endParaRPr>
          </a:p>
        </p:txBody>
      </p:sp>
      <p:sp>
        <p:nvSpPr>
          <p:cNvPr id="22" name="Объект 5">
            <a:extLst>
              <a:ext uri="{FF2B5EF4-FFF2-40B4-BE49-F238E27FC236}">
                <a16:creationId xmlns:a16="http://schemas.microsoft.com/office/drawing/2014/main" id="{7982A998-7709-DC42-8C8D-1D9549BECC09}"/>
              </a:ext>
            </a:extLst>
          </p:cNvPr>
          <p:cNvSpPr txBox="1">
            <a:spLocks/>
          </p:cNvSpPr>
          <p:nvPr/>
        </p:nvSpPr>
        <p:spPr>
          <a:xfrm>
            <a:off x="4972495" y="4682129"/>
            <a:ext cx="3967777" cy="18722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Гипотеза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что время достижения максимальной нагрузки не отличается </a:t>
            </a:r>
            <a:r>
              <a:rPr lang="ru-RU" sz="2400" dirty="0">
                <a:solidFill>
                  <a:srgbClr val="5C5B5C"/>
                </a:solidFill>
              </a:rPr>
              <a:t/>
            </a:r>
            <a:br>
              <a:rPr lang="ru-RU" sz="2400" dirty="0">
                <a:solidFill>
                  <a:srgbClr val="5C5B5C"/>
                </a:solidFill>
              </a:rPr>
            </a:br>
            <a:r>
              <a:rPr lang="ru-RU" sz="2400" b="1" dirty="0">
                <a:solidFill>
                  <a:srgbClr val="28516A"/>
                </a:solidFill>
              </a:rPr>
              <a:t>не</a:t>
            </a:r>
            <a:r>
              <a:rPr lang="ru-RU" sz="2400" dirty="0">
                <a:solidFill>
                  <a:srgbClr val="28516A"/>
                </a:solidFill>
              </a:rPr>
              <a:t> </a:t>
            </a:r>
            <a:r>
              <a:rPr lang="ru-RU" sz="2400" b="1" dirty="0">
                <a:solidFill>
                  <a:srgbClr val="28516A"/>
                </a:solidFill>
              </a:rPr>
              <a:t>отвергается</a:t>
            </a:r>
            <a:endParaRPr lang="ru-RU" sz="2400" dirty="0">
              <a:solidFill>
                <a:srgbClr val="28516A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b="1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6510221-C9AD-41FD-BDF6-D2DEBE34F5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43676" y="2224756"/>
            <a:ext cx="4568728" cy="2284364"/>
          </a:xfrm>
          <a:prstGeom prst="rect">
            <a:avLst/>
          </a:prstGeom>
        </p:spPr>
      </p:pic>
      <p:pic>
        <p:nvPicPr>
          <p:cNvPr id="20" name="Рисунок 19" descr="флажок установлен">
            <a:extLst>
              <a:ext uri="{FF2B5EF4-FFF2-40B4-BE49-F238E27FC236}">
                <a16:creationId xmlns:a16="http://schemas.microsoft.com/office/drawing/2014/main" id="{B0F374FB-53B9-4CF6-9B25-402715FC1AD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194104" y="1924192"/>
            <a:ext cx="914400" cy="914400"/>
          </a:xfrm>
          <a:prstGeom prst="rect">
            <a:avLst/>
          </a:prstGeom>
        </p:spPr>
      </p:pic>
      <p:sp>
        <p:nvSpPr>
          <p:cNvPr id="15" name="Прямоугольник 20">
            <a:extLst>
              <a:ext uri="{FF2B5EF4-FFF2-40B4-BE49-F238E27FC236}">
                <a16:creationId xmlns:a16="http://schemas.microsoft.com/office/drawing/2014/main" id="{C216E3AA-B9FB-4540-8AFA-FA933EBC9F42}"/>
              </a:ext>
            </a:extLst>
          </p:cNvPr>
          <p:cNvSpPr/>
          <p:nvPr/>
        </p:nvSpPr>
        <p:spPr>
          <a:xfrm>
            <a:off x="467544" y="1800000"/>
            <a:ext cx="26164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28516A"/>
                </a:solidFill>
              </a:rPr>
              <a:t>Предположение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b="1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15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Взболтать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, 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но не смешивать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A95F85BC-CBAD-4795-8915-01C6529501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3429000"/>
                <a:ext cx="8064896" cy="1844357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Завязываем агенту 007 глаза и даём два мартини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: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смешанный и взболтанный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раз</a:t>
                </a:r>
              </a:p>
            </p:txBody>
          </p:sp>
        </mc:Choice>
        <mc:Fallback xmlns="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A95F85BC-CBAD-4795-8915-01C652950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429000"/>
                <a:ext cx="8064896" cy="1844357"/>
              </a:xfrm>
              <a:prstGeom prst="rect">
                <a:avLst/>
              </a:prstGeom>
              <a:blipFill>
                <a:blip r:embed="rId3"/>
                <a:stretch>
                  <a:fillRect l="-2194" t="-49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8">
            <a:extLst>
              <a:ext uri="{FF2B5EF4-FFF2-40B4-BE49-F238E27FC236}">
                <a16:creationId xmlns:a16="http://schemas.microsoft.com/office/drawing/2014/main" id="{3CEAF9A9-E23A-44E0-A9A4-2C2A34171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692696"/>
            <a:ext cx="3358427" cy="2232248"/>
          </a:xfrm>
          <a:prstGeom prst="rect">
            <a:avLst/>
          </a:prstGeom>
        </p:spPr>
      </p:pic>
      <p:pic>
        <p:nvPicPr>
          <p:cNvPr id="12" name="Рисунок 19">
            <a:extLst>
              <a:ext uri="{FF2B5EF4-FFF2-40B4-BE49-F238E27FC236}">
                <a16:creationId xmlns:a16="http://schemas.microsoft.com/office/drawing/2014/main" id="{45BA3239-5026-4DFF-AD93-717024F30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917712">
            <a:off x="2228023" y="997975"/>
            <a:ext cx="1119054" cy="839291"/>
          </a:xfrm>
          <a:prstGeom prst="rect">
            <a:avLst/>
          </a:prstGeom>
        </p:spPr>
      </p:pic>
      <p:sp>
        <p:nvSpPr>
          <p:cNvPr id="13" name="Прямоугольник 15">
            <a:extLst>
              <a:ext uri="{FF2B5EF4-FFF2-40B4-BE49-F238E27FC236}">
                <a16:creationId xmlns:a16="http://schemas.microsoft.com/office/drawing/2014/main" id="{C8787330-0ACD-4011-97CD-317D90A2FDB5}"/>
              </a:ext>
            </a:extLst>
          </p:cNvPr>
          <p:cNvSpPr/>
          <p:nvPr/>
        </p:nvSpPr>
        <p:spPr>
          <a:xfrm>
            <a:off x="2483768" y="2996952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pPr algn="r"/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James Bond Casino Royale (2006)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D813106-4C9C-43DA-9B74-276E8D75B47C}"/>
              </a:ext>
            </a:extLst>
          </p:cNvPr>
          <p:cNvSpPr/>
          <p:nvPr/>
        </p:nvSpPr>
        <p:spPr>
          <a:xfrm>
            <a:off x="5672231" y="1929748"/>
            <a:ext cx="2952328" cy="49081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lvl="0" algn="r">
              <a:spcAft>
                <a:spcPts val="1800"/>
              </a:spcAft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  <a:cs typeface="Times New Roman" pitchFamily="18" charset="0"/>
              </a:rPr>
              <a:t>©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  <a:cs typeface="Times New Roman" pitchFamily="18" charset="0"/>
              </a:rPr>
              <a:t> Бонд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  <a:cs typeface="Times New Roman" pitchFamily="18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  <a:cs typeface="Times New Roman" pitchFamily="18" charset="0"/>
              </a:rPr>
              <a:t>Джеймс Бонд</a:t>
            </a:r>
          </a:p>
        </p:txBody>
      </p:sp>
      <p:sp>
        <p:nvSpPr>
          <p:cNvPr id="15" name="Rectangle">
            <a:extLst>
              <a:ext uri="{FF2B5EF4-FFF2-40B4-BE49-F238E27FC236}">
                <a16:creationId xmlns:a16="http://schemas.microsoft.com/office/drawing/2014/main" id="{741A094A-35F4-42DF-BAFC-2D44489B6E51}"/>
              </a:ext>
            </a:extLst>
          </p:cNvPr>
          <p:cNvSpPr/>
          <p:nvPr/>
        </p:nvSpPr>
        <p:spPr>
          <a:xfrm>
            <a:off x="5266132" y="692696"/>
            <a:ext cx="3358427" cy="1149366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FA0B69-443C-48F1-9CAA-7CACF5E4D597}"/>
              </a:ext>
            </a:extLst>
          </p:cNvPr>
          <p:cNvSpPr txBox="1"/>
          <p:nvPr/>
        </p:nvSpPr>
        <p:spPr>
          <a:xfrm>
            <a:off x="5505185" y="847440"/>
            <a:ext cx="2880320" cy="825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>
                <a:solidFill>
                  <a:srgbClr val="28516A"/>
                </a:solidFill>
              </a:rPr>
              <a:t>«Взболтать, </a:t>
            </a:r>
            <a:br>
              <a:rPr lang="ru-RU" sz="2400" i="1" dirty="0">
                <a:solidFill>
                  <a:srgbClr val="28516A"/>
                </a:solidFill>
              </a:rPr>
            </a:br>
            <a:r>
              <a:rPr lang="ru-RU" sz="2400" i="1" dirty="0">
                <a:solidFill>
                  <a:srgbClr val="28516A"/>
                </a:solidFill>
              </a:rPr>
              <a:t>но не смешивать»</a:t>
            </a:r>
          </a:p>
        </p:txBody>
      </p:sp>
    </p:spTree>
    <p:extLst>
      <p:ext uri="{BB962C8B-B14F-4D97-AF65-F5344CB8AC3E}">
        <p14:creationId xmlns:p14="http://schemas.microsoft.com/office/powerpoint/2010/main" val="182315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Резюме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0CE3082E-BB56-462E-BFF6-DA46D37D827E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208912" cy="46085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Благодаря удобству ЦПТ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критерии основанные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на ней широко распространены</a:t>
            </a:r>
          </a:p>
        </p:txBody>
      </p:sp>
    </p:spTree>
    <p:extLst>
      <p:ext uri="{BB962C8B-B14F-4D97-AF65-F5344CB8AC3E}">
        <p14:creationId xmlns:p14="http://schemas.microsoft.com/office/powerpoint/2010/main" val="330569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Резюме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D92AE8D5-86BE-47BE-98D9-74BBFF9D9C61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208912" cy="46085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Благодаря удобству ЦПТ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критерии основанные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на ней широко распространены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Для маленьких выборок бывает лучше использовать точные критерии</a:t>
            </a:r>
            <a:endParaRPr lang="en-US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94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Резюме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1C9A1536-9231-4144-855B-0A0882BC4EEE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208912" cy="46085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Благодаря удобству ЦПТ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критерии основанные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на ней широко распространены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Для маленьких выборок бывает лучше использовать точные критерии</a:t>
            </a:r>
            <a:endParaRPr lang="en-US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Если эти критерии основаны на нормальном распределении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надо проверить выборку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на нормальность </a:t>
            </a:r>
          </a:p>
        </p:txBody>
      </p:sp>
    </p:spTree>
    <p:extLst>
      <p:ext uri="{BB962C8B-B14F-4D97-AF65-F5344CB8AC3E}">
        <p14:creationId xmlns:p14="http://schemas.microsoft.com/office/powerpoint/2010/main" val="240717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Резюме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E058A75A-B320-45E9-B6E9-E739841A87E7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208912" cy="46085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Благодаря удобству ЦПТ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критерии основанные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на ней широко распространены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Для маленьких выборок бывает лучше использовать точные критерии</a:t>
            </a:r>
            <a:endParaRPr lang="en-US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Если эти критерии основаны на нормальном распределении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надо проверить выборку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на нормальность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Если предполагается равенство дисперсий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/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это тоже не помешает проверить</a:t>
            </a:r>
            <a:endParaRPr lang="en-US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45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Резюме</a:t>
            </a:r>
          </a:p>
        </p:txBody>
      </p:sp>
      <p:sp>
        <p:nvSpPr>
          <p:cNvPr id="10" name="Объект 5">
            <a:extLst>
              <a:ext uri="{FF2B5EF4-FFF2-40B4-BE49-F238E27FC236}">
                <a16:creationId xmlns:a16="http://schemas.microsoft.com/office/drawing/2014/main" id="{E9C1E44F-A351-3E4B-9ED6-754795D872C1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208912" cy="46085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Благодаря удобству ЦПТ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критерии основанные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на ней широко распространены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Для маленьких выборок бывает лучше использовать точные критерии</a:t>
            </a:r>
            <a:endParaRPr lang="en-US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Если эти критерии основаны на нормальном распределении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надо проверить выборку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на нормальность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Если предполагается равенство дисперсий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/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это тоже не помешает проверить</a:t>
            </a:r>
            <a:endParaRPr lang="en-US" sz="2400" dirty="0">
              <a:solidFill>
                <a:srgbClr val="373737"/>
              </a:solidFill>
            </a:endParaRPr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5268B49D-F41D-7E47-9EA9-46951693152B}"/>
              </a:ext>
            </a:extLst>
          </p:cNvPr>
          <p:cNvSpPr/>
          <p:nvPr/>
        </p:nvSpPr>
        <p:spPr>
          <a:xfrm>
            <a:off x="899592" y="4941168"/>
            <a:ext cx="7176673" cy="136815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940440-487A-9B4F-85B8-A8B9C7DBDB0F}"/>
              </a:ext>
            </a:extLst>
          </p:cNvPr>
          <p:cNvSpPr txBox="1"/>
          <p:nvPr/>
        </p:nvSpPr>
        <p:spPr>
          <a:xfrm>
            <a:off x="1679617" y="5025080"/>
            <a:ext cx="60295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С помощью ровно этих же статистик мы до этого строили для средних доверительные интервалы</a:t>
            </a:r>
            <a:r>
              <a:rPr lang="en-US" sz="2400" dirty="0">
                <a:solidFill>
                  <a:srgbClr val="C0504D"/>
                </a:solidFill>
              </a:rPr>
              <a:t>.</a:t>
            </a:r>
            <a:endParaRPr lang="ru-RU" sz="2400" dirty="0">
              <a:solidFill>
                <a:srgbClr val="C0504D"/>
              </a:solidFill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83944995-2638-8045-BAE1-20DC43CF16AC}"/>
              </a:ext>
            </a:extLst>
          </p:cNvPr>
          <p:cNvSpPr/>
          <p:nvPr/>
        </p:nvSpPr>
        <p:spPr>
          <a:xfrm>
            <a:off x="1175561" y="5114608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07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7" y="116632"/>
            <a:ext cx="8640960" cy="6336704"/>
          </a:xfrm>
          <a:prstGeom prst="rect">
            <a:avLst/>
          </a:prstGeom>
        </p:spPr>
        <p:txBody>
          <a:bodyPr vert="horz" wrap="square" lIns="91440" tIns="45720" rIns="0" bIns="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pPr algn="ctr"/>
            <a:r>
              <a:rPr lang="ru-RU" altLang="ru-RU" dirty="0"/>
              <a:t>Гипотезы о дисперсиях</a:t>
            </a:r>
          </a:p>
        </p:txBody>
      </p:sp>
    </p:spTree>
    <p:extLst>
      <p:ext uri="{BB962C8B-B14F-4D97-AF65-F5344CB8AC3E}">
        <p14:creationId xmlns:p14="http://schemas.microsoft.com/office/powerpoint/2010/main" val="429074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Заголовок 1">
                <a:extLst>
                  <a:ext uri="{FF2B5EF4-FFF2-40B4-BE49-F238E27FC236}">
                    <a16:creationId xmlns:a16="http://schemas.microsoft.com/office/drawing/2014/main" id="{AA24A7A8-D784-47FE-B2A0-51B3E3506E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0"/>
                <a:ext cx="9144000" cy="620688"/>
              </a:xfrm>
              <a:prstGeom prst="rect">
                <a:avLst/>
              </a:prstGeom>
            </p:spPr>
            <p:txBody>
              <a:bodyPr vert="horz" lIns="91440" tIns="45720" rIns="0" bIns="0" rtlCol="0" anchor="t">
                <a:normAutofit/>
              </a:bodyPr>
              <a:lstStyle>
                <a:lvl1pPr>
                  <a:spcBef>
                    <a:spcPct val="0"/>
                  </a:spcBef>
                  <a:buNone/>
                  <a:defRPr sz="3200" b="1">
                    <a:solidFill>
                      <a:srgbClr val="54748B"/>
                    </a:solidFill>
                    <a:latin typeface="Myriad Pro" pitchFamily="34" charset="0"/>
                    <a:ea typeface="+mj-ea"/>
                    <a:cs typeface="Times New Roman" pitchFamily="18" charset="0"/>
                  </a:defRPr>
                </a:lvl1pPr>
              </a:lstStyle>
              <a:p>
                <a:r>
                  <a:rPr lang="en-US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>
                    <a:solidFill>
                      <a:srgbClr val="28516A"/>
                    </a:solidFill>
                  </a:rPr>
                  <a:t>– критерий для дисперсии</a:t>
                </a:r>
              </a:p>
            </p:txBody>
          </p:sp>
        </mc:Choice>
        <mc:Fallback xmlns="">
          <p:sp>
            <p:nvSpPr>
              <p:cNvPr id="5" name="Заголовок 1">
                <a:extLst>
                  <a:ext uri="{FF2B5EF4-FFF2-40B4-BE49-F238E27FC236}">
                    <a16:creationId xmlns:a16="http://schemas.microsoft.com/office/drawing/2014/main" id="{AA24A7A8-D784-47FE-B2A0-51B3E3506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20688"/>
              </a:xfrm>
              <a:prstGeom prst="rect">
                <a:avLst/>
              </a:prstGeom>
              <a:blipFill>
                <a:blip r:embed="rId3"/>
                <a:stretch>
                  <a:fillRect t="-12745" b="-254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94A72ED7-D558-40C0-A132-DEAFC4574833}"/>
                  </a:ext>
                </a:extLst>
              </p:cNvPr>
              <p:cNvSpPr/>
              <p:nvPr/>
            </p:nvSpPr>
            <p:spPr>
              <a:xfrm>
                <a:off x="539994" y="692696"/>
                <a:ext cx="3359509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94A72ED7-D558-40C0-A132-DEAFC45748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4" y="692696"/>
                <a:ext cx="3359509" cy="600164"/>
              </a:xfrm>
              <a:prstGeom prst="rect">
                <a:avLst/>
              </a:prstGeom>
              <a:blipFill>
                <a:blip r:embed="rId4"/>
                <a:stretch>
                  <a:fillRect l="-1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9D19297-128F-4F57-A1B9-8C9E75864094}"/>
                  </a:ext>
                </a:extLst>
              </p:cNvPr>
              <p:cNvSpPr/>
              <p:nvPr/>
            </p:nvSpPr>
            <p:spPr>
              <a:xfrm>
                <a:off x="539994" y="1232696"/>
                <a:ext cx="2146400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ru-RU" sz="2400" b="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известно</m:t>
                    </m:r>
                  </m:oMath>
                </a14:m>
                <a:r>
                  <a:rPr lang="en-US" sz="2400" dirty="0">
                    <a:solidFill>
                      <a:srgbClr val="C0504D"/>
                    </a:solidFill>
                  </a:rPr>
                  <a:t> </a:t>
                </a:r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9D19297-128F-4F57-A1B9-8C9E758640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4" y="1232696"/>
                <a:ext cx="2146400" cy="369332"/>
              </a:xfrm>
              <a:prstGeom prst="rect">
                <a:avLst/>
              </a:prstGeom>
              <a:blipFill>
                <a:blip r:embed="rId5"/>
                <a:stretch>
                  <a:fillRect l="-5114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903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Заголовок 1">
                <a:extLst>
                  <a:ext uri="{FF2B5EF4-FFF2-40B4-BE49-F238E27FC236}">
                    <a16:creationId xmlns:a16="http://schemas.microsoft.com/office/drawing/2014/main" id="{051153EF-9D28-4BA9-8FF6-287100B9BE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0"/>
                <a:ext cx="9144000" cy="620688"/>
              </a:xfrm>
              <a:prstGeom prst="rect">
                <a:avLst/>
              </a:prstGeom>
            </p:spPr>
            <p:txBody>
              <a:bodyPr vert="horz" lIns="91440" tIns="45720" rIns="0" bIns="0" rtlCol="0" anchor="t">
                <a:normAutofit/>
              </a:bodyPr>
              <a:lstStyle>
                <a:lvl1pPr>
                  <a:spcBef>
                    <a:spcPct val="0"/>
                  </a:spcBef>
                  <a:buNone/>
                  <a:defRPr sz="3200" b="1">
                    <a:solidFill>
                      <a:srgbClr val="54748B"/>
                    </a:solidFill>
                    <a:latin typeface="Myriad Pro" pitchFamily="34" charset="0"/>
                    <a:ea typeface="+mj-ea"/>
                    <a:cs typeface="Times New Roman" pitchFamily="18" charset="0"/>
                  </a:defRPr>
                </a:lvl1pPr>
              </a:lstStyle>
              <a:p>
                <a:r>
                  <a:rPr lang="en-US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>
                    <a:solidFill>
                      <a:srgbClr val="28516A"/>
                    </a:solidFill>
                  </a:rPr>
                  <a:t>– критерий для дисперсии</a:t>
                </a:r>
              </a:p>
            </p:txBody>
          </p:sp>
        </mc:Choice>
        <mc:Fallback xmlns="">
          <p:sp>
            <p:nvSpPr>
              <p:cNvPr id="7" name="Заголовок 1">
                <a:extLst>
                  <a:ext uri="{FF2B5EF4-FFF2-40B4-BE49-F238E27FC236}">
                    <a16:creationId xmlns:a16="http://schemas.microsoft.com/office/drawing/2014/main" id="{051153EF-9D28-4BA9-8FF6-287100B9B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20688"/>
              </a:xfrm>
              <a:prstGeom prst="rect">
                <a:avLst/>
              </a:prstGeom>
              <a:blipFill>
                <a:blip r:embed="rId3"/>
                <a:stretch>
                  <a:fillRect t="-12745" b="-254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B6F6E2B2-5DEB-445A-803E-CDBFD0F7A435}"/>
                  </a:ext>
                </a:extLst>
              </p:cNvPr>
              <p:cNvSpPr/>
              <p:nvPr/>
            </p:nvSpPr>
            <p:spPr>
              <a:xfrm>
                <a:off x="539994" y="692696"/>
                <a:ext cx="3359509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B6F6E2B2-5DEB-445A-803E-CDBFD0F7A4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4" y="692696"/>
                <a:ext cx="3359509" cy="600164"/>
              </a:xfrm>
              <a:prstGeom prst="rect">
                <a:avLst/>
              </a:prstGeom>
              <a:blipFill>
                <a:blip r:embed="rId4"/>
                <a:stretch>
                  <a:fillRect l="-1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C607846C-BF72-44F8-B5C4-3C8411D68EC9}"/>
                  </a:ext>
                </a:extLst>
              </p:cNvPr>
              <p:cNvSpPr/>
              <p:nvPr/>
            </p:nvSpPr>
            <p:spPr>
              <a:xfrm>
                <a:off x="539994" y="1232696"/>
                <a:ext cx="2146400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ru-RU" sz="2400" b="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известно</m:t>
                    </m:r>
                  </m:oMath>
                </a14:m>
                <a:r>
                  <a:rPr lang="en-US" sz="2400" dirty="0">
                    <a:solidFill>
                      <a:srgbClr val="C0504D"/>
                    </a:solidFill>
                  </a:rPr>
                  <a:t> </a:t>
                </a:r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C607846C-BF72-44F8-B5C4-3C8411D68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4" y="1232696"/>
                <a:ext cx="2146400" cy="369332"/>
              </a:xfrm>
              <a:prstGeom prst="rect">
                <a:avLst/>
              </a:prstGeom>
              <a:blipFill>
                <a:blip r:embed="rId5"/>
                <a:stretch>
                  <a:fillRect l="-5114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C4772BFD-DC4B-4CA3-A831-E6B66E3646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4" y="1772696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C4772BFD-DC4B-4CA3-A831-E6B66E364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4" y="1772696"/>
                <a:ext cx="1656184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Объект 5">
                <a:extLst>
                  <a:ext uri="{FF2B5EF4-FFF2-40B4-BE49-F238E27FC236}">
                    <a16:creationId xmlns:a16="http://schemas.microsoft.com/office/drawing/2014/main" id="{064492F8-38FF-49BB-B595-AE25F1943F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2312696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Объект 5">
                <a:extLst>
                  <a:ext uri="{FF2B5EF4-FFF2-40B4-BE49-F238E27FC236}">
                    <a16:creationId xmlns:a16="http://schemas.microsoft.com/office/drawing/2014/main" id="{064492F8-38FF-49BB-B595-AE25F1943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312696"/>
                <a:ext cx="1656186" cy="4783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85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Заголовок 1">
                <a:extLst>
                  <a:ext uri="{FF2B5EF4-FFF2-40B4-BE49-F238E27FC236}">
                    <a16:creationId xmlns:a16="http://schemas.microsoft.com/office/drawing/2014/main" id="{5A85EF8B-3D63-FA45-A44D-3A6D8C5830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0"/>
                <a:ext cx="9144000" cy="620688"/>
              </a:xfrm>
              <a:prstGeom prst="rect">
                <a:avLst/>
              </a:prstGeom>
            </p:spPr>
            <p:txBody>
              <a:bodyPr vert="horz" lIns="91440" tIns="45720" rIns="0" bIns="0" rtlCol="0" anchor="t">
                <a:normAutofit/>
              </a:bodyPr>
              <a:lstStyle>
                <a:lvl1pPr>
                  <a:spcBef>
                    <a:spcPct val="0"/>
                  </a:spcBef>
                  <a:buNone/>
                  <a:defRPr sz="3200" b="1">
                    <a:solidFill>
                      <a:srgbClr val="54748B"/>
                    </a:solidFill>
                    <a:latin typeface="Myriad Pro" pitchFamily="34" charset="0"/>
                    <a:ea typeface="+mj-ea"/>
                    <a:cs typeface="Times New Roman" pitchFamily="18" charset="0"/>
                  </a:defRPr>
                </a:lvl1pPr>
              </a:lstStyle>
              <a:p>
                <a:r>
                  <a:rPr lang="en-US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>
                    <a:solidFill>
                      <a:srgbClr val="28516A"/>
                    </a:solidFill>
                  </a:rPr>
                  <a:t>–</a:t>
                </a:r>
                <a:r>
                  <a:rPr lang="en-US" dirty="0">
                    <a:solidFill>
                      <a:srgbClr val="28516A"/>
                    </a:solidFill>
                  </a:rPr>
                  <a:t> </a:t>
                </a:r>
                <a:r>
                  <a:rPr lang="ru-RU" dirty="0">
                    <a:solidFill>
                      <a:srgbClr val="28516A"/>
                    </a:solidFill>
                  </a:rPr>
                  <a:t>критерий для дисперсии</a:t>
                </a:r>
              </a:p>
            </p:txBody>
          </p:sp>
        </mc:Choice>
        <mc:Fallback xmlns="">
          <p:sp>
            <p:nvSpPr>
              <p:cNvPr id="12" name="Заголовок 1">
                <a:extLst>
                  <a:ext uri="{FF2B5EF4-FFF2-40B4-BE49-F238E27FC236}">
                    <a16:creationId xmlns:a16="http://schemas.microsoft.com/office/drawing/2014/main" id="{5A85EF8B-3D63-FA45-A44D-3A6D8C583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20688"/>
              </a:xfrm>
              <a:prstGeom prst="rect">
                <a:avLst/>
              </a:prstGeom>
              <a:blipFill>
                <a:blip r:embed="rId3"/>
                <a:stretch>
                  <a:fillRect t="-12745" b="-254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09D339C-68AB-4CC0-BBC5-2EBACCCCFAE9}"/>
                  </a:ext>
                </a:extLst>
              </p:cNvPr>
              <p:cNvSpPr/>
              <p:nvPr/>
            </p:nvSpPr>
            <p:spPr>
              <a:xfrm>
                <a:off x="539994" y="692696"/>
                <a:ext cx="3359509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09D339C-68AB-4CC0-BBC5-2EBACCCCFA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4" y="692696"/>
                <a:ext cx="3359509" cy="600164"/>
              </a:xfrm>
              <a:prstGeom prst="rect">
                <a:avLst/>
              </a:prstGeom>
              <a:blipFill>
                <a:blip r:embed="rId4"/>
                <a:stretch>
                  <a:fillRect l="-1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89D17C14-B794-498A-BCFF-AB2B608C54A0}"/>
              </a:ext>
            </a:extLst>
          </p:cNvPr>
          <p:cNvGrpSpPr/>
          <p:nvPr/>
        </p:nvGrpSpPr>
        <p:grpSpPr>
          <a:xfrm>
            <a:off x="4661592" y="1381080"/>
            <a:ext cx="3683060" cy="1008225"/>
            <a:chOff x="4580796" y="1605528"/>
            <a:chExt cx="3683060" cy="10082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57EC618-DA60-4448-B586-44248A6B0481}"/>
                    </a:ext>
                  </a:extLst>
                </p:cNvPr>
                <p:cNvSpPr txBox="1"/>
                <p:nvPr/>
              </p:nvSpPr>
              <p:spPr>
                <a:xfrm>
                  <a:off x="4580796" y="1605528"/>
                  <a:ext cx="3683060" cy="10082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Sup>
                              <m:sSubSupPr>
                                <m:ctrlP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bSup>
                                  <m:sSubSupPr>
                                    <m:ctrlP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~ 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400" b="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B6A6DA7-C287-3241-A97A-1E8ED246A9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0796" y="1605528"/>
                  <a:ext cx="3683060" cy="100822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Прямоугольник 14">
                  <a:extLst>
                    <a:ext uri="{FF2B5EF4-FFF2-40B4-BE49-F238E27FC236}">
                      <a16:creationId xmlns:a16="http://schemas.microsoft.com/office/drawing/2014/main" id="{1EFAB7BF-CAD6-440A-8863-58D485C2B41D}"/>
                    </a:ext>
                  </a:extLst>
                </p:cNvPr>
                <p:cNvSpPr/>
                <p:nvPr/>
              </p:nvSpPr>
              <p:spPr>
                <a:xfrm>
                  <a:off x="7380312" y="2194459"/>
                  <a:ext cx="43095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Прямоугольник 22">
                  <a:extLst>
                    <a:ext uri="{FF2B5EF4-FFF2-40B4-BE49-F238E27FC236}">
                      <a16:creationId xmlns:a16="http://schemas.microsoft.com/office/drawing/2014/main" id="{2B7FF9AC-3E8F-4B40-800C-53C05BF236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0312" y="2194459"/>
                  <a:ext cx="430951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Объект 5">
            <a:extLst>
              <a:ext uri="{FF2B5EF4-FFF2-40B4-BE49-F238E27FC236}">
                <a16:creationId xmlns:a16="http://schemas.microsoft.com/office/drawing/2014/main" id="{951FBCC4-7B8C-4740-A8A0-65E0A42A55D0}"/>
              </a:ext>
            </a:extLst>
          </p:cNvPr>
          <p:cNvSpPr txBox="1">
            <a:spLocks/>
          </p:cNvSpPr>
          <p:nvPr/>
        </p:nvSpPr>
        <p:spPr>
          <a:xfrm>
            <a:off x="4500000" y="692696"/>
            <a:ext cx="3844652" cy="6798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Критерий для проверки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C2060DB4-DE2E-41BB-B15A-64631FCB2CEF}"/>
                  </a:ext>
                </a:extLst>
              </p:cNvPr>
              <p:cNvSpPr/>
              <p:nvPr/>
            </p:nvSpPr>
            <p:spPr>
              <a:xfrm>
                <a:off x="539994" y="1232696"/>
                <a:ext cx="2146400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ru-RU" sz="2400" b="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известно</m:t>
                    </m:r>
                  </m:oMath>
                </a14:m>
                <a:r>
                  <a:rPr lang="en-US" sz="2400" dirty="0">
                    <a:solidFill>
                      <a:srgbClr val="C0504D"/>
                    </a:solidFill>
                  </a:rPr>
                  <a:t> </a:t>
                </a:r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C2060DB4-DE2E-41BB-B15A-64631FCB2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4" y="1232696"/>
                <a:ext cx="2146400" cy="369332"/>
              </a:xfrm>
              <a:prstGeom prst="rect">
                <a:avLst/>
              </a:prstGeom>
              <a:blipFill>
                <a:blip r:embed="rId7"/>
                <a:stretch>
                  <a:fillRect l="-5114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Объект 5">
                <a:extLst>
                  <a:ext uri="{FF2B5EF4-FFF2-40B4-BE49-F238E27FC236}">
                    <a16:creationId xmlns:a16="http://schemas.microsoft.com/office/drawing/2014/main" id="{DA484F99-0E73-4D5D-9F55-16D9E987C2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4" y="1772696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Объект 5">
                <a:extLst>
                  <a:ext uri="{FF2B5EF4-FFF2-40B4-BE49-F238E27FC236}">
                    <a16:creationId xmlns:a16="http://schemas.microsoft.com/office/drawing/2014/main" id="{DA484F99-0E73-4D5D-9F55-16D9E987C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4" y="1772696"/>
                <a:ext cx="1656184" cy="4783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Объект 5">
                <a:extLst>
                  <a:ext uri="{FF2B5EF4-FFF2-40B4-BE49-F238E27FC236}">
                    <a16:creationId xmlns:a16="http://schemas.microsoft.com/office/drawing/2014/main" id="{DEFF915F-FF1D-4203-AD2C-A6B4AD9D7B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2312696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Объект 5">
                <a:extLst>
                  <a:ext uri="{FF2B5EF4-FFF2-40B4-BE49-F238E27FC236}">
                    <a16:creationId xmlns:a16="http://schemas.microsoft.com/office/drawing/2014/main" id="{DEFF915F-FF1D-4203-AD2C-A6B4AD9D7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312696"/>
                <a:ext cx="1656186" cy="4783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689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Заголовок 1">
                <a:extLst>
                  <a:ext uri="{FF2B5EF4-FFF2-40B4-BE49-F238E27FC236}">
                    <a16:creationId xmlns:a16="http://schemas.microsoft.com/office/drawing/2014/main" id="{21C04E22-9210-4757-A61C-5625E8E0D4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0"/>
                <a:ext cx="9144000" cy="620688"/>
              </a:xfrm>
              <a:prstGeom prst="rect">
                <a:avLst/>
              </a:prstGeom>
            </p:spPr>
            <p:txBody>
              <a:bodyPr vert="horz" lIns="91440" tIns="45720" rIns="0" bIns="0" rtlCol="0" anchor="t">
                <a:normAutofit/>
              </a:bodyPr>
              <a:lstStyle>
                <a:lvl1pPr>
                  <a:spcBef>
                    <a:spcPct val="0"/>
                  </a:spcBef>
                  <a:buNone/>
                  <a:defRPr sz="3200" b="1">
                    <a:solidFill>
                      <a:srgbClr val="54748B"/>
                    </a:solidFill>
                    <a:latin typeface="Myriad Pro" pitchFamily="34" charset="0"/>
                    <a:ea typeface="+mj-ea"/>
                    <a:cs typeface="Times New Roman" pitchFamily="18" charset="0"/>
                  </a:defRPr>
                </a:lvl1pPr>
              </a:lstStyle>
              <a:p>
                <a:r>
                  <a:rPr lang="en-US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>
                    <a:solidFill>
                      <a:srgbClr val="28516A"/>
                    </a:solidFill>
                  </a:rPr>
                  <a:t>– критерий для дисперсии</a:t>
                </a:r>
              </a:p>
            </p:txBody>
          </p:sp>
        </mc:Choice>
        <mc:Fallback xmlns="">
          <p:sp>
            <p:nvSpPr>
              <p:cNvPr id="13" name="Заголовок 1">
                <a:extLst>
                  <a:ext uri="{FF2B5EF4-FFF2-40B4-BE49-F238E27FC236}">
                    <a16:creationId xmlns:a16="http://schemas.microsoft.com/office/drawing/2014/main" id="{21C04E22-9210-4757-A61C-5625E8E0D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20688"/>
              </a:xfrm>
              <a:prstGeom prst="rect">
                <a:avLst/>
              </a:prstGeom>
              <a:blipFill>
                <a:blip r:embed="rId3"/>
                <a:stretch>
                  <a:fillRect t="-12745" b="-254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12BC0DD3-50CD-4003-81EF-0F20B6358E7E}"/>
                  </a:ext>
                </a:extLst>
              </p:cNvPr>
              <p:cNvSpPr/>
              <p:nvPr/>
            </p:nvSpPr>
            <p:spPr>
              <a:xfrm>
                <a:off x="539994" y="692696"/>
                <a:ext cx="3359509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12BC0DD3-50CD-4003-81EF-0F20B6358E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4" y="692696"/>
                <a:ext cx="3359509" cy="600164"/>
              </a:xfrm>
              <a:prstGeom prst="rect">
                <a:avLst/>
              </a:prstGeom>
              <a:blipFill>
                <a:blip r:embed="rId4"/>
                <a:stretch>
                  <a:fillRect l="-1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1FC2E1D6-A528-469F-926D-0AF4F5F945DD}"/>
              </a:ext>
            </a:extLst>
          </p:cNvPr>
          <p:cNvGrpSpPr/>
          <p:nvPr/>
        </p:nvGrpSpPr>
        <p:grpSpPr>
          <a:xfrm>
            <a:off x="4661592" y="1381080"/>
            <a:ext cx="3683060" cy="1008225"/>
            <a:chOff x="4580796" y="1605528"/>
            <a:chExt cx="3683060" cy="10082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2DAF9D7-AA27-48DA-8710-4539C7475D31}"/>
                    </a:ext>
                  </a:extLst>
                </p:cNvPr>
                <p:cNvSpPr txBox="1"/>
                <p:nvPr/>
              </p:nvSpPr>
              <p:spPr>
                <a:xfrm>
                  <a:off x="4580796" y="1605528"/>
                  <a:ext cx="3683060" cy="10082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Sup>
                              <m:sSubSupPr>
                                <m:ctrlP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bSup>
                                  <m:sSubSupPr>
                                    <m:ctrlP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~ 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400" b="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B6A6DA7-C287-3241-A97A-1E8ED246A9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0796" y="1605528"/>
                  <a:ext cx="3683060" cy="100822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Прямоугольник 25">
                  <a:extLst>
                    <a:ext uri="{FF2B5EF4-FFF2-40B4-BE49-F238E27FC236}">
                      <a16:creationId xmlns:a16="http://schemas.microsoft.com/office/drawing/2014/main" id="{51AE5D61-4B5F-4F35-B35D-92EDDAE4D27F}"/>
                    </a:ext>
                  </a:extLst>
                </p:cNvPr>
                <p:cNvSpPr/>
                <p:nvPr/>
              </p:nvSpPr>
              <p:spPr>
                <a:xfrm>
                  <a:off x="7380312" y="2194459"/>
                  <a:ext cx="43095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Прямоугольник 22">
                  <a:extLst>
                    <a:ext uri="{FF2B5EF4-FFF2-40B4-BE49-F238E27FC236}">
                      <a16:creationId xmlns:a16="http://schemas.microsoft.com/office/drawing/2014/main" id="{2B7FF9AC-3E8F-4B40-800C-53C05BF236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0312" y="2194459"/>
                  <a:ext cx="430951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Объект 5">
            <a:extLst>
              <a:ext uri="{FF2B5EF4-FFF2-40B4-BE49-F238E27FC236}">
                <a16:creationId xmlns:a16="http://schemas.microsoft.com/office/drawing/2014/main" id="{4848F40C-E049-4DA6-952A-6F331671B89E}"/>
              </a:ext>
            </a:extLst>
          </p:cNvPr>
          <p:cNvSpPr txBox="1">
            <a:spLocks/>
          </p:cNvSpPr>
          <p:nvPr/>
        </p:nvSpPr>
        <p:spPr>
          <a:xfrm>
            <a:off x="4500000" y="692696"/>
            <a:ext cx="3844652" cy="6798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Критерий для проверки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5C6AB610-9AF6-429D-9D3A-7E4705047D4D}"/>
                  </a:ext>
                </a:extLst>
              </p:cNvPr>
              <p:cNvSpPr/>
              <p:nvPr/>
            </p:nvSpPr>
            <p:spPr>
              <a:xfrm>
                <a:off x="539994" y="1232696"/>
                <a:ext cx="2146400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ru-RU" sz="2400" b="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известно</m:t>
                    </m:r>
                  </m:oMath>
                </a14:m>
                <a:r>
                  <a:rPr lang="en-US" sz="2400" dirty="0">
                    <a:solidFill>
                      <a:srgbClr val="C0504D"/>
                    </a:solidFill>
                  </a:rPr>
                  <a:t> </a:t>
                </a:r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5C6AB610-9AF6-429D-9D3A-7E4705047D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4" y="1232696"/>
                <a:ext cx="2146400" cy="369332"/>
              </a:xfrm>
              <a:prstGeom prst="rect">
                <a:avLst/>
              </a:prstGeom>
              <a:blipFill>
                <a:blip r:embed="rId7"/>
                <a:stretch>
                  <a:fillRect l="-5114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Объект 5">
            <a:extLst>
              <a:ext uri="{FF2B5EF4-FFF2-40B4-BE49-F238E27FC236}">
                <a16:creationId xmlns:a16="http://schemas.microsoft.com/office/drawing/2014/main" id="{DAF1276F-6DFE-4B68-8C68-5F918520B1A3}"/>
              </a:ext>
            </a:extLst>
          </p:cNvPr>
          <p:cNvSpPr txBox="1">
            <a:spLocks/>
          </p:cNvSpPr>
          <p:nvPr/>
        </p:nvSpPr>
        <p:spPr>
          <a:xfrm>
            <a:off x="546869" y="3356992"/>
            <a:ext cx="8267080" cy="2376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Высокая дисперсия связана с риском и нестабильностью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Объект 5">
                <a:extLst>
                  <a:ext uri="{FF2B5EF4-FFF2-40B4-BE49-F238E27FC236}">
                    <a16:creationId xmlns:a16="http://schemas.microsoft.com/office/drawing/2014/main" id="{7A84835D-B649-4C03-A539-C6A2C6FA4C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4" y="1772696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0" name="Объект 5">
                <a:extLst>
                  <a:ext uri="{FF2B5EF4-FFF2-40B4-BE49-F238E27FC236}">
                    <a16:creationId xmlns:a16="http://schemas.microsoft.com/office/drawing/2014/main" id="{7A84835D-B649-4C03-A539-C6A2C6FA4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4" y="1772696"/>
                <a:ext cx="1656184" cy="4783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Объект 5">
                <a:extLst>
                  <a:ext uri="{FF2B5EF4-FFF2-40B4-BE49-F238E27FC236}">
                    <a16:creationId xmlns:a16="http://schemas.microsoft.com/office/drawing/2014/main" id="{E6BEA2EB-F981-48AF-9D78-EB0C81227D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2312696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Объект 5">
                <a:extLst>
                  <a:ext uri="{FF2B5EF4-FFF2-40B4-BE49-F238E27FC236}">
                    <a16:creationId xmlns:a16="http://schemas.microsoft.com/office/drawing/2014/main" id="{E6BEA2EB-F981-48AF-9D78-EB0C81227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312696"/>
                <a:ext cx="1656186" cy="4783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366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Взболтать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, 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но не смешивать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61F55571-6707-ED45-8B58-1AE1D8D40A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3429000"/>
                <a:ext cx="8064896" cy="1844357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Завязываем агенту 007 глаза и даём два мартини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: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смешанный и взболтанный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раз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b="0" dirty="0">
                    <a:solidFill>
                      <a:srgbClr val="373737"/>
                    </a:solidFill>
                  </a:rPr>
                  <a:t>Случайная величина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если Бонд отличил взболтанный мартини от смешанного</a:t>
                </a:r>
                <a:endParaRPr lang="en-US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61F55571-6707-ED45-8B58-1AE1D8D40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429000"/>
                <a:ext cx="8064896" cy="1844357"/>
              </a:xfrm>
              <a:prstGeom prst="rect">
                <a:avLst/>
              </a:prstGeom>
              <a:blipFill>
                <a:blip r:embed="rId3"/>
                <a:stretch>
                  <a:fillRect l="-2194" t="-4967" b="-19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Рисунок 18">
            <a:extLst>
              <a:ext uri="{FF2B5EF4-FFF2-40B4-BE49-F238E27FC236}">
                <a16:creationId xmlns:a16="http://schemas.microsoft.com/office/drawing/2014/main" id="{72F4EC9D-1596-9042-89E5-9B237DB34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692696"/>
            <a:ext cx="3358427" cy="2232248"/>
          </a:xfrm>
          <a:prstGeom prst="rect">
            <a:avLst/>
          </a:prstGeom>
        </p:spPr>
      </p:pic>
      <p:pic>
        <p:nvPicPr>
          <p:cNvPr id="21" name="Рисунок 19">
            <a:extLst>
              <a:ext uri="{FF2B5EF4-FFF2-40B4-BE49-F238E27FC236}">
                <a16:creationId xmlns:a16="http://schemas.microsoft.com/office/drawing/2014/main" id="{6300CCBC-D25A-1245-8FC3-17EC1DA6DF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917712">
            <a:off x="2228023" y="997975"/>
            <a:ext cx="1119054" cy="839291"/>
          </a:xfrm>
          <a:prstGeom prst="rect">
            <a:avLst/>
          </a:prstGeom>
        </p:spPr>
      </p:pic>
      <p:sp>
        <p:nvSpPr>
          <p:cNvPr id="22" name="Прямоугольник 15">
            <a:extLst>
              <a:ext uri="{FF2B5EF4-FFF2-40B4-BE49-F238E27FC236}">
                <a16:creationId xmlns:a16="http://schemas.microsoft.com/office/drawing/2014/main" id="{2C7F38FF-6EFB-A74D-A408-E5C7B8C7AB8F}"/>
              </a:ext>
            </a:extLst>
          </p:cNvPr>
          <p:cNvSpPr/>
          <p:nvPr/>
        </p:nvSpPr>
        <p:spPr>
          <a:xfrm>
            <a:off x="2483768" y="2996952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pPr algn="r"/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James Bond Casino Royale (2006)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7E705C3-57E4-45AC-9C67-1D749092CCEA}"/>
              </a:ext>
            </a:extLst>
          </p:cNvPr>
          <p:cNvSpPr/>
          <p:nvPr/>
        </p:nvSpPr>
        <p:spPr>
          <a:xfrm>
            <a:off x="5672231" y="1929748"/>
            <a:ext cx="2952328" cy="49081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lvl="0" algn="r">
              <a:spcAft>
                <a:spcPts val="1800"/>
              </a:spcAft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  <a:cs typeface="Times New Roman" pitchFamily="18" charset="0"/>
              </a:rPr>
              <a:t>©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  <a:cs typeface="Times New Roman" pitchFamily="18" charset="0"/>
              </a:rPr>
              <a:t> Бонд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  <a:cs typeface="Times New Roman" pitchFamily="18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  <a:cs typeface="Times New Roman" pitchFamily="18" charset="0"/>
              </a:rPr>
              <a:t>Джеймс Бонд</a:t>
            </a:r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44B8CB10-E939-434B-96FC-897501A6472D}"/>
              </a:ext>
            </a:extLst>
          </p:cNvPr>
          <p:cNvSpPr/>
          <p:nvPr/>
        </p:nvSpPr>
        <p:spPr>
          <a:xfrm>
            <a:off x="5266132" y="692696"/>
            <a:ext cx="3358427" cy="1149366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38626F-CA73-4E18-9CB9-BA5CDB1301EB}"/>
              </a:ext>
            </a:extLst>
          </p:cNvPr>
          <p:cNvSpPr txBox="1"/>
          <p:nvPr/>
        </p:nvSpPr>
        <p:spPr>
          <a:xfrm>
            <a:off x="5505185" y="847440"/>
            <a:ext cx="2880320" cy="825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>
                <a:solidFill>
                  <a:srgbClr val="28516A"/>
                </a:solidFill>
              </a:rPr>
              <a:t>«Взболтать, </a:t>
            </a:r>
            <a:br>
              <a:rPr lang="ru-RU" sz="2400" i="1" dirty="0">
                <a:solidFill>
                  <a:srgbClr val="28516A"/>
                </a:solidFill>
              </a:rPr>
            </a:br>
            <a:r>
              <a:rPr lang="ru-RU" sz="2400" i="1" dirty="0">
                <a:solidFill>
                  <a:srgbClr val="28516A"/>
                </a:solidFill>
              </a:rPr>
              <a:t>но не смешивать»</a:t>
            </a:r>
          </a:p>
        </p:txBody>
      </p:sp>
    </p:spTree>
    <p:extLst>
      <p:ext uri="{BB962C8B-B14F-4D97-AF65-F5344CB8AC3E}">
        <p14:creationId xmlns:p14="http://schemas.microsoft.com/office/powerpoint/2010/main" val="63597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Заголовок 1">
                <a:extLst>
                  <a:ext uri="{FF2B5EF4-FFF2-40B4-BE49-F238E27FC236}">
                    <a16:creationId xmlns:a16="http://schemas.microsoft.com/office/drawing/2014/main" id="{CCBF7139-D93E-49C8-996A-2906D31A50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0"/>
                <a:ext cx="9144000" cy="620688"/>
              </a:xfrm>
              <a:prstGeom prst="rect">
                <a:avLst/>
              </a:prstGeom>
            </p:spPr>
            <p:txBody>
              <a:bodyPr vert="horz" lIns="91440" tIns="45720" rIns="0" bIns="0" rtlCol="0" anchor="t">
                <a:normAutofit/>
              </a:bodyPr>
              <a:lstStyle>
                <a:lvl1pPr>
                  <a:spcBef>
                    <a:spcPct val="0"/>
                  </a:spcBef>
                  <a:buNone/>
                  <a:defRPr sz="3200" b="1">
                    <a:solidFill>
                      <a:srgbClr val="54748B"/>
                    </a:solidFill>
                    <a:latin typeface="Myriad Pro" pitchFamily="34" charset="0"/>
                    <a:ea typeface="+mj-ea"/>
                    <a:cs typeface="Times New Roman" pitchFamily="18" charset="0"/>
                  </a:defRPr>
                </a:lvl1pPr>
              </a:lstStyle>
              <a:p>
                <a:r>
                  <a:rPr lang="en-US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>
                    <a:solidFill>
                      <a:srgbClr val="28516A"/>
                    </a:solidFill>
                  </a:rPr>
                  <a:t>– критерий для дисперсии</a:t>
                </a:r>
              </a:p>
            </p:txBody>
          </p:sp>
        </mc:Choice>
        <mc:Fallback xmlns="">
          <p:sp>
            <p:nvSpPr>
              <p:cNvPr id="13" name="Заголовок 1">
                <a:extLst>
                  <a:ext uri="{FF2B5EF4-FFF2-40B4-BE49-F238E27FC236}">
                    <a16:creationId xmlns:a16="http://schemas.microsoft.com/office/drawing/2014/main" id="{CCBF7139-D93E-49C8-996A-2906D31A5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20688"/>
              </a:xfrm>
              <a:prstGeom prst="rect">
                <a:avLst/>
              </a:prstGeom>
              <a:blipFill>
                <a:blip r:embed="rId3"/>
                <a:stretch>
                  <a:fillRect t="-12745" b="-254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09A82982-F030-4E7C-ACF1-A6E90689B3DF}"/>
                  </a:ext>
                </a:extLst>
              </p:cNvPr>
              <p:cNvSpPr/>
              <p:nvPr/>
            </p:nvSpPr>
            <p:spPr>
              <a:xfrm>
                <a:off x="539994" y="692696"/>
                <a:ext cx="3359509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09A82982-F030-4E7C-ACF1-A6E90689B3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4" y="692696"/>
                <a:ext cx="3359509" cy="600164"/>
              </a:xfrm>
              <a:prstGeom prst="rect">
                <a:avLst/>
              </a:prstGeom>
              <a:blipFill>
                <a:blip r:embed="rId4"/>
                <a:stretch>
                  <a:fillRect l="-1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4706E5BE-C7D8-4976-A81F-639DC8FBB370}"/>
              </a:ext>
            </a:extLst>
          </p:cNvPr>
          <p:cNvGrpSpPr/>
          <p:nvPr/>
        </p:nvGrpSpPr>
        <p:grpSpPr>
          <a:xfrm>
            <a:off x="4661592" y="1381080"/>
            <a:ext cx="3683060" cy="1008225"/>
            <a:chOff x="4580796" y="1605528"/>
            <a:chExt cx="3683060" cy="10082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320E5EB-0EEB-4753-8F37-F3484057429F}"/>
                    </a:ext>
                  </a:extLst>
                </p:cNvPr>
                <p:cNvSpPr txBox="1"/>
                <p:nvPr/>
              </p:nvSpPr>
              <p:spPr>
                <a:xfrm>
                  <a:off x="4580796" y="1605528"/>
                  <a:ext cx="3683060" cy="10082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Sup>
                              <m:sSubSupPr>
                                <m:ctrlP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bSup>
                                  <m:sSubSupPr>
                                    <m:ctrlP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~ 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400" b="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B6A6DA7-C287-3241-A97A-1E8ED246A9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0796" y="1605528"/>
                  <a:ext cx="3683060" cy="100822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Прямоугольник 25">
                  <a:extLst>
                    <a:ext uri="{FF2B5EF4-FFF2-40B4-BE49-F238E27FC236}">
                      <a16:creationId xmlns:a16="http://schemas.microsoft.com/office/drawing/2014/main" id="{F67DE8E9-7E2F-4A61-B93C-B2BB12324420}"/>
                    </a:ext>
                  </a:extLst>
                </p:cNvPr>
                <p:cNvSpPr/>
                <p:nvPr/>
              </p:nvSpPr>
              <p:spPr>
                <a:xfrm>
                  <a:off x="7380312" y="2194459"/>
                  <a:ext cx="43095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Прямоугольник 22">
                  <a:extLst>
                    <a:ext uri="{FF2B5EF4-FFF2-40B4-BE49-F238E27FC236}">
                      <a16:creationId xmlns:a16="http://schemas.microsoft.com/office/drawing/2014/main" id="{2B7FF9AC-3E8F-4B40-800C-53C05BF236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0312" y="2194459"/>
                  <a:ext cx="430951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Объект 5">
            <a:extLst>
              <a:ext uri="{FF2B5EF4-FFF2-40B4-BE49-F238E27FC236}">
                <a16:creationId xmlns:a16="http://schemas.microsoft.com/office/drawing/2014/main" id="{198EBF46-C71A-4A7C-B75A-6246A881C4AA}"/>
              </a:ext>
            </a:extLst>
          </p:cNvPr>
          <p:cNvSpPr txBox="1">
            <a:spLocks/>
          </p:cNvSpPr>
          <p:nvPr/>
        </p:nvSpPr>
        <p:spPr>
          <a:xfrm>
            <a:off x="4500000" y="692696"/>
            <a:ext cx="3844652" cy="6798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Критерий для проверки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09F0170A-9A2C-4B1F-8F15-4BE4961DF5B6}"/>
                  </a:ext>
                </a:extLst>
              </p:cNvPr>
              <p:cNvSpPr/>
              <p:nvPr/>
            </p:nvSpPr>
            <p:spPr>
              <a:xfrm>
                <a:off x="539994" y="1232696"/>
                <a:ext cx="2146400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ru-RU" sz="2400" b="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известно</m:t>
                    </m:r>
                  </m:oMath>
                </a14:m>
                <a:r>
                  <a:rPr lang="en-US" sz="2400" dirty="0">
                    <a:solidFill>
                      <a:srgbClr val="C0504D"/>
                    </a:solidFill>
                  </a:rPr>
                  <a:t> </a:t>
                </a:r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09F0170A-9A2C-4B1F-8F15-4BE4961DF5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4" y="1232696"/>
                <a:ext cx="2146400" cy="369332"/>
              </a:xfrm>
              <a:prstGeom prst="rect">
                <a:avLst/>
              </a:prstGeom>
              <a:blipFill>
                <a:blip r:embed="rId7"/>
                <a:stretch>
                  <a:fillRect l="-5114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Объект 5">
                <a:extLst>
                  <a:ext uri="{FF2B5EF4-FFF2-40B4-BE49-F238E27FC236}">
                    <a16:creationId xmlns:a16="http://schemas.microsoft.com/office/drawing/2014/main" id="{D884BF78-DBFF-4017-AECB-43A3176EE8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6869" y="3356992"/>
                <a:ext cx="8267080" cy="2376264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Высокая дисперсия связана с риском и нестабильностью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Мы хотим знать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принимает ли дисперсия своё значение ниже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9" name="Объект 5">
                <a:extLst>
                  <a:ext uri="{FF2B5EF4-FFF2-40B4-BE49-F238E27FC236}">
                    <a16:creationId xmlns:a16="http://schemas.microsoft.com/office/drawing/2014/main" id="{D884BF78-DBFF-4017-AECB-43A3176E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69" y="3356992"/>
                <a:ext cx="8267080" cy="2376264"/>
              </a:xfrm>
              <a:prstGeom prst="rect">
                <a:avLst/>
              </a:prstGeom>
              <a:blipFill>
                <a:blip r:embed="rId8"/>
                <a:stretch>
                  <a:fillRect l="-2139" t="-38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Объект 5">
                <a:extLst>
                  <a:ext uri="{FF2B5EF4-FFF2-40B4-BE49-F238E27FC236}">
                    <a16:creationId xmlns:a16="http://schemas.microsoft.com/office/drawing/2014/main" id="{72750EDE-15C9-4AA0-8C2F-9784C38F66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4" y="1772696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0" name="Объект 5">
                <a:extLst>
                  <a:ext uri="{FF2B5EF4-FFF2-40B4-BE49-F238E27FC236}">
                    <a16:creationId xmlns:a16="http://schemas.microsoft.com/office/drawing/2014/main" id="{72750EDE-15C9-4AA0-8C2F-9784C38F6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4" y="1772696"/>
                <a:ext cx="1656184" cy="4783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Объект 5">
                <a:extLst>
                  <a:ext uri="{FF2B5EF4-FFF2-40B4-BE49-F238E27FC236}">
                    <a16:creationId xmlns:a16="http://schemas.microsoft.com/office/drawing/2014/main" id="{A89505B3-9837-40B8-B9F1-A3ACAEC21F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2312696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Объект 5">
                <a:extLst>
                  <a:ext uri="{FF2B5EF4-FFF2-40B4-BE49-F238E27FC236}">
                    <a16:creationId xmlns:a16="http://schemas.microsoft.com/office/drawing/2014/main" id="{A89505B3-9837-40B8-B9F1-A3ACAEC21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312696"/>
                <a:ext cx="1656186" cy="4783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190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7CD0D99-518C-8B4B-BC04-74D7D7EA23D7}"/>
                  </a:ext>
                </a:extLst>
              </p:cNvPr>
              <p:cNvSpPr/>
              <p:nvPr/>
            </p:nvSpPr>
            <p:spPr>
              <a:xfrm>
                <a:off x="539994" y="692696"/>
                <a:ext cx="3359509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7CD0D99-518C-8B4B-BC04-74D7D7EA23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4" y="692696"/>
                <a:ext cx="3359509" cy="600164"/>
              </a:xfrm>
              <a:prstGeom prst="rect">
                <a:avLst/>
              </a:prstGeom>
              <a:blipFill>
                <a:blip r:embed="rId3"/>
                <a:stretch>
                  <a:fillRect l="-1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2BAC7B40-7F2A-411F-8B98-A4A83B02D3EA}"/>
              </a:ext>
            </a:extLst>
          </p:cNvPr>
          <p:cNvGrpSpPr/>
          <p:nvPr/>
        </p:nvGrpSpPr>
        <p:grpSpPr>
          <a:xfrm>
            <a:off x="4661592" y="1381080"/>
            <a:ext cx="3683060" cy="1008225"/>
            <a:chOff x="4580796" y="1605528"/>
            <a:chExt cx="3683060" cy="10082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B6A6DA7-C287-3241-A97A-1E8ED246A93F}"/>
                    </a:ext>
                  </a:extLst>
                </p:cNvPr>
                <p:cNvSpPr txBox="1"/>
                <p:nvPr/>
              </p:nvSpPr>
              <p:spPr>
                <a:xfrm>
                  <a:off x="4580796" y="1605528"/>
                  <a:ext cx="3683060" cy="10082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Sup>
                              <m:sSubSupPr>
                                <m:ctrlP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bSup>
                                  <m:sSubSupPr>
                                    <m:ctrlP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~ 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400" b="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B6A6DA7-C287-3241-A97A-1E8ED246A9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0796" y="1605528"/>
                  <a:ext cx="3683060" cy="100822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Прямоугольник 22">
                  <a:extLst>
                    <a:ext uri="{FF2B5EF4-FFF2-40B4-BE49-F238E27FC236}">
                      <a16:creationId xmlns:a16="http://schemas.microsoft.com/office/drawing/2014/main" id="{2B7FF9AC-3E8F-4B40-800C-53C05BF2369B}"/>
                    </a:ext>
                  </a:extLst>
                </p:cNvPr>
                <p:cNvSpPr/>
                <p:nvPr/>
              </p:nvSpPr>
              <p:spPr>
                <a:xfrm>
                  <a:off x="7380312" y="2194459"/>
                  <a:ext cx="43095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Прямоугольник 22">
                  <a:extLst>
                    <a:ext uri="{FF2B5EF4-FFF2-40B4-BE49-F238E27FC236}">
                      <a16:creationId xmlns:a16="http://schemas.microsoft.com/office/drawing/2014/main" id="{2B7FF9AC-3E8F-4B40-800C-53C05BF236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0312" y="2194459"/>
                  <a:ext cx="430951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Объект 5">
            <a:extLst>
              <a:ext uri="{FF2B5EF4-FFF2-40B4-BE49-F238E27FC236}">
                <a16:creationId xmlns:a16="http://schemas.microsoft.com/office/drawing/2014/main" id="{528B3AF5-C82B-6743-9643-E006C38110DD}"/>
              </a:ext>
            </a:extLst>
          </p:cNvPr>
          <p:cNvSpPr txBox="1">
            <a:spLocks/>
          </p:cNvSpPr>
          <p:nvPr/>
        </p:nvSpPr>
        <p:spPr>
          <a:xfrm>
            <a:off x="4500000" y="692696"/>
            <a:ext cx="3844652" cy="6798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Критерий для проверки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CC66B0C-7C96-2448-9F6A-41DBDCE283A1}"/>
                  </a:ext>
                </a:extLst>
              </p:cNvPr>
              <p:cNvSpPr/>
              <p:nvPr/>
            </p:nvSpPr>
            <p:spPr>
              <a:xfrm>
                <a:off x="539994" y="1232696"/>
                <a:ext cx="2146400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ru-RU" sz="2400" b="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известно</m:t>
                    </m:r>
                  </m:oMath>
                </a14:m>
                <a:r>
                  <a:rPr lang="en-US" sz="2400" dirty="0">
                    <a:solidFill>
                      <a:srgbClr val="C0504D"/>
                    </a:solidFill>
                  </a:rPr>
                  <a:t> </a:t>
                </a:r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CC66B0C-7C96-2448-9F6A-41DBDCE28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4" y="1232696"/>
                <a:ext cx="2146400" cy="369332"/>
              </a:xfrm>
              <a:prstGeom prst="rect">
                <a:avLst/>
              </a:prstGeom>
              <a:blipFill>
                <a:blip r:embed="rId6"/>
                <a:stretch>
                  <a:fillRect l="-5114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Объект 5">
                <a:extLst>
                  <a:ext uri="{FF2B5EF4-FFF2-40B4-BE49-F238E27FC236}">
                    <a16:creationId xmlns:a16="http://schemas.microsoft.com/office/drawing/2014/main" id="{26A1DF2D-97D8-A34C-B489-A55D7CADB0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6869" y="3356992"/>
                <a:ext cx="8267080" cy="2376264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Высокая дисперсия связана с риском и нестабильностью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Мы хотим знать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принимает ли дисперсия своё значение ниже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ru-RU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Из-за этого в качестве альтернативы  обычно используют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правостороннюю</a:t>
                </a:r>
                <a:endParaRPr lang="en-US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30" name="Объект 5">
                <a:extLst>
                  <a:ext uri="{FF2B5EF4-FFF2-40B4-BE49-F238E27FC236}">
                    <a16:creationId xmlns:a16="http://schemas.microsoft.com/office/drawing/2014/main" id="{26A1DF2D-97D8-A34C-B489-A55D7CADB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69" y="3356992"/>
                <a:ext cx="8267080" cy="2376264"/>
              </a:xfrm>
              <a:prstGeom prst="rect">
                <a:avLst/>
              </a:prstGeom>
              <a:blipFill>
                <a:blip r:embed="rId7"/>
                <a:stretch>
                  <a:fillRect l="-2139" t="-3856" b="-46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407993DB-78E5-D541-91C9-37275ABA3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4" y="1772696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407993DB-78E5-D541-91C9-37275ABA3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4" y="1772696"/>
                <a:ext cx="1656184" cy="4783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EA58875F-10DC-FE43-ABCA-BF141E680D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2312696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EA58875F-10DC-FE43-ABCA-BF141E680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312696"/>
                <a:ext cx="1656186" cy="4783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Заголовок 1">
                <a:extLst>
                  <a:ext uri="{FF2B5EF4-FFF2-40B4-BE49-F238E27FC236}">
                    <a16:creationId xmlns:a16="http://schemas.microsoft.com/office/drawing/2014/main" id="{9E226FCA-341C-490A-AD1B-F3AFED6259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0"/>
                <a:ext cx="9144000" cy="620688"/>
              </a:xfrm>
              <a:prstGeom prst="rect">
                <a:avLst/>
              </a:prstGeom>
            </p:spPr>
            <p:txBody>
              <a:bodyPr vert="horz" lIns="91440" tIns="45720" rIns="0" bIns="0" rtlCol="0" anchor="t">
                <a:normAutofit/>
              </a:bodyPr>
              <a:lstStyle>
                <a:lvl1pPr>
                  <a:spcBef>
                    <a:spcPct val="0"/>
                  </a:spcBef>
                  <a:buNone/>
                  <a:defRPr sz="3200" b="1">
                    <a:solidFill>
                      <a:srgbClr val="54748B"/>
                    </a:solidFill>
                    <a:latin typeface="Myriad Pro" pitchFamily="34" charset="0"/>
                    <a:ea typeface="+mj-ea"/>
                    <a:cs typeface="Times New Roman" pitchFamily="18" charset="0"/>
                  </a:defRPr>
                </a:lvl1pPr>
              </a:lstStyle>
              <a:p>
                <a:r>
                  <a:rPr lang="en-US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>
                    <a:solidFill>
                      <a:srgbClr val="28516A"/>
                    </a:solidFill>
                  </a:rPr>
                  <a:t>– критерий для дисперсии</a:t>
                </a:r>
              </a:p>
            </p:txBody>
          </p:sp>
        </mc:Choice>
        <mc:Fallback xmlns="">
          <p:sp>
            <p:nvSpPr>
              <p:cNvPr id="15" name="Заголовок 1">
                <a:extLst>
                  <a:ext uri="{FF2B5EF4-FFF2-40B4-BE49-F238E27FC236}">
                    <a16:creationId xmlns:a16="http://schemas.microsoft.com/office/drawing/2014/main" id="{9E226FCA-341C-490A-AD1B-F3AFED625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20688"/>
              </a:xfrm>
              <a:prstGeom prst="rect">
                <a:avLst/>
              </a:prstGeom>
              <a:blipFill>
                <a:blip r:embed="rId10"/>
                <a:stretch>
                  <a:fillRect t="-12745" b="-254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025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Заголовок 1">
                <a:extLst>
                  <a:ext uri="{FF2B5EF4-FFF2-40B4-BE49-F238E27FC236}">
                    <a16:creationId xmlns:a16="http://schemas.microsoft.com/office/drawing/2014/main" id="{0D53A256-DFE1-4A98-B134-C5F1A8B40E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0"/>
                <a:ext cx="9144000" cy="620688"/>
              </a:xfrm>
              <a:prstGeom prst="rect">
                <a:avLst/>
              </a:prstGeom>
            </p:spPr>
            <p:txBody>
              <a:bodyPr vert="horz" lIns="91440" tIns="45720" rIns="0" bIns="0" rtlCol="0" anchor="t">
                <a:normAutofit/>
              </a:bodyPr>
              <a:lstStyle>
                <a:lvl1pPr>
                  <a:spcBef>
                    <a:spcPct val="0"/>
                  </a:spcBef>
                  <a:buNone/>
                  <a:defRPr sz="3200" b="1">
                    <a:solidFill>
                      <a:srgbClr val="54748B"/>
                    </a:solidFill>
                    <a:latin typeface="Myriad Pro" pitchFamily="34" charset="0"/>
                    <a:ea typeface="+mj-ea"/>
                    <a:cs typeface="Times New Roman" pitchFamily="18" charset="0"/>
                  </a:defRPr>
                </a:lvl1pPr>
              </a:lstStyle>
              <a:p>
                <a:r>
                  <a:rPr lang="en-US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>
                    <a:solidFill>
                      <a:srgbClr val="28516A"/>
                    </a:solidFill>
                  </a:rPr>
                  <a:t>– критерий для дисперсии</a:t>
                </a:r>
              </a:p>
            </p:txBody>
          </p:sp>
        </mc:Choice>
        <mc:Fallback xmlns="">
          <p:sp>
            <p:nvSpPr>
              <p:cNvPr id="20" name="Заголовок 1">
                <a:extLst>
                  <a:ext uri="{FF2B5EF4-FFF2-40B4-BE49-F238E27FC236}">
                    <a16:creationId xmlns:a16="http://schemas.microsoft.com/office/drawing/2014/main" id="{0D53A256-DFE1-4A98-B134-C5F1A8B40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20688"/>
              </a:xfrm>
              <a:prstGeom prst="rect">
                <a:avLst/>
              </a:prstGeom>
              <a:blipFill>
                <a:blip r:embed="rId3"/>
                <a:stretch>
                  <a:fillRect t="-12745" b="-254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2EC2188-79B3-4998-9C4D-068C25C26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11" y="2943715"/>
            <a:ext cx="3969048" cy="1984524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B45BDC65-B9CB-4B55-BAFE-6A7D4B5A6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016" y="2931142"/>
            <a:ext cx="4032448" cy="2016225"/>
          </a:xfrm>
          <a:prstGeom prst="rect">
            <a:avLst/>
          </a:prstGeom>
        </p:spPr>
      </p:pic>
      <p:pic>
        <p:nvPicPr>
          <p:cNvPr id="28" name="Рисунок 27" descr="флажок установлен">
            <a:extLst>
              <a:ext uri="{FF2B5EF4-FFF2-40B4-BE49-F238E27FC236}">
                <a16:creationId xmlns:a16="http://schemas.microsoft.com/office/drawing/2014/main" id="{1213C8A4-2CB5-4FFD-9117-69A9F0ACFC4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157592" y="2708920"/>
            <a:ext cx="914400" cy="914400"/>
          </a:xfrm>
          <a:prstGeom prst="rect">
            <a:avLst/>
          </a:prstGeom>
        </p:spPr>
      </p:pic>
      <p:pic>
        <p:nvPicPr>
          <p:cNvPr id="30" name="Рисунок 29" descr="Флажок с крестиком">
            <a:extLst>
              <a:ext uri="{FF2B5EF4-FFF2-40B4-BE49-F238E27FC236}">
                <a16:creationId xmlns:a16="http://schemas.microsoft.com/office/drawing/2014/main" id="{3503BDE2-9A07-401C-A978-F02B883955E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79512" y="2712014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10">
                <a:extLst>
                  <a:ext uri="{FF2B5EF4-FFF2-40B4-BE49-F238E27FC236}">
                    <a16:creationId xmlns:a16="http://schemas.microsoft.com/office/drawing/2014/main" id="{C42FAD28-ED69-41F0-AAD8-ABAF47A8A415}"/>
                  </a:ext>
                </a:extLst>
              </p:cNvPr>
              <p:cNvSpPr/>
              <p:nvPr/>
            </p:nvSpPr>
            <p:spPr>
              <a:xfrm>
                <a:off x="539994" y="692696"/>
                <a:ext cx="3359509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10">
                <a:extLst>
                  <a:ext uri="{FF2B5EF4-FFF2-40B4-BE49-F238E27FC236}">
                    <a16:creationId xmlns:a16="http://schemas.microsoft.com/office/drawing/2014/main" id="{C42FAD28-ED69-41F0-AAD8-ABAF47A8A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4" y="692696"/>
                <a:ext cx="3359509" cy="600164"/>
              </a:xfrm>
              <a:prstGeom prst="rect">
                <a:avLst/>
              </a:prstGeom>
              <a:blipFill>
                <a:blip r:embed="rId10"/>
                <a:stretch>
                  <a:fillRect l="-1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Группа 1">
            <a:extLst>
              <a:ext uri="{FF2B5EF4-FFF2-40B4-BE49-F238E27FC236}">
                <a16:creationId xmlns:a16="http://schemas.microsoft.com/office/drawing/2014/main" id="{984071E4-E407-4C3F-BEAD-F65F9CB8D087}"/>
              </a:ext>
            </a:extLst>
          </p:cNvPr>
          <p:cNvGrpSpPr/>
          <p:nvPr/>
        </p:nvGrpSpPr>
        <p:grpSpPr>
          <a:xfrm>
            <a:off x="4661592" y="1381080"/>
            <a:ext cx="3683060" cy="1008225"/>
            <a:chOff x="4580796" y="1605528"/>
            <a:chExt cx="3683060" cy="10082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BEE1B6A-B8E6-4644-AB74-60D7D06F6E15}"/>
                    </a:ext>
                  </a:extLst>
                </p:cNvPr>
                <p:cNvSpPr txBox="1"/>
                <p:nvPr/>
              </p:nvSpPr>
              <p:spPr>
                <a:xfrm>
                  <a:off x="4580796" y="1605528"/>
                  <a:ext cx="3683060" cy="10082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Sup>
                              <m:sSubSupPr>
                                <m:ctrlP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bSup>
                                  <m:sSubSupPr>
                                    <m:ctrlP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~ 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400" b="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B6A6DA7-C287-3241-A97A-1E8ED246A9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0796" y="1605528"/>
                  <a:ext cx="3683060" cy="100822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Прямоугольник 22">
                  <a:extLst>
                    <a:ext uri="{FF2B5EF4-FFF2-40B4-BE49-F238E27FC236}">
                      <a16:creationId xmlns:a16="http://schemas.microsoft.com/office/drawing/2014/main" id="{3235C67D-44E5-44BC-A998-233580ABDB6E}"/>
                    </a:ext>
                  </a:extLst>
                </p:cNvPr>
                <p:cNvSpPr/>
                <p:nvPr/>
              </p:nvSpPr>
              <p:spPr>
                <a:xfrm>
                  <a:off x="7380312" y="2194459"/>
                  <a:ext cx="43095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Прямоугольник 22">
                  <a:extLst>
                    <a:ext uri="{FF2B5EF4-FFF2-40B4-BE49-F238E27FC236}">
                      <a16:creationId xmlns:a16="http://schemas.microsoft.com/office/drawing/2014/main" id="{2B7FF9AC-3E8F-4B40-800C-53C05BF236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0312" y="2194459"/>
                  <a:ext cx="430951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Объект 5">
            <a:extLst>
              <a:ext uri="{FF2B5EF4-FFF2-40B4-BE49-F238E27FC236}">
                <a16:creationId xmlns:a16="http://schemas.microsoft.com/office/drawing/2014/main" id="{AE37B4CB-A8AA-4A98-AB0D-8429DC237B47}"/>
              </a:ext>
            </a:extLst>
          </p:cNvPr>
          <p:cNvSpPr txBox="1">
            <a:spLocks/>
          </p:cNvSpPr>
          <p:nvPr/>
        </p:nvSpPr>
        <p:spPr>
          <a:xfrm>
            <a:off x="4500000" y="692696"/>
            <a:ext cx="3844652" cy="6798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Критерий для проверки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20">
                <a:extLst>
                  <a:ext uri="{FF2B5EF4-FFF2-40B4-BE49-F238E27FC236}">
                    <a16:creationId xmlns:a16="http://schemas.microsoft.com/office/drawing/2014/main" id="{47479F79-05E9-432A-96F4-26896B7D5682}"/>
                  </a:ext>
                </a:extLst>
              </p:cNvPr>
              <p:cNvSpPr/>
              <p:nvPr/>
            </p:nvSpPr>
            <p:spPr>
              <a:xfrm>
                <a:off x="539994" y="1232696"/>
                <a:ext cx="2146400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известно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8" name="Прямоугольник 20">
                <a:extLst>
                  <a:ext uri="{FF2B5EF4-FFF2-40B4-BE49-F238E27FC236}">
                    <a16:creationId xmlns:a16="http://schemas.microsoft.com/office/drawing/2014/main" id="{47479F79-05E9-432A-96F4-26896B7D56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4" y="1232696"/>
                <a:ext cx="2146400" cy="369332"/>
              </a:xfrm>
              <a:prstGeom prst="rect">
                <a:avLst/>
              </a:prstGeom>
              <a:blipFill>
                <a:blip r:embed="rId14"/>
                <a:stretch>
                  <a:fillRect l="-5114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Объект 5">
                <a:extLst>
                  <a:ext uri="{FF2B5EF4-FFF2-40B4-BE49-F238E27FC236}">
                    <a16:creationId xmlns:a16="http://schemas.microsoft.com/office/drawing/2014/main" id="{9E33A815-3695-4D03-9086-77E2E9117B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4" y="1772696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9" name="Объект 5">
                <a:extLst>
                  <a:ext uri="{FF2B5EF4-FFF2-40B4-BE49-F238E27FC236}">
                    <a16:creationId xmlns:a16="http://schemas.microsoft.com/office/drawing/2014/main" id="{9E33A815-3695-4D03-9086-77E2E9117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4" y="1772696"/>
                <a:ext cx="1656184" cy="4783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Объект 5">
                <a:extLst>
                  <a:ext uri="{FF2B5EF4-FFF2-40B4-BE49-F238E27FC236}">
                    <a16:creationId xmlns:a16="http://schemas.microsoft.com/office/drawing/2014/main" id="{7BA6D5E9-8D58-4C54-BAB7-A66A2AE33D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2312696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0" name="Объект 5">
                <a:extLst>
                  <a:ext uri="{FF2B5EF4-FFF2-40B4-BE49-F238E27FC236}">
                    <a16:creationId xmlns:a16="http://schemas.microsoft.com/office/drawing/2014/main" id="{7BA6D5E9-8D58-4C54-BAB7-A66A2AE33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312696"/>
                <a:ext cx="1656186" cy="4783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477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23" name="applause.wav"/>
          </p:stSnd>
        </p:sndAc>
      </p:transition>
    </mc:Fallback>
  </mc:AlternateContent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">
            <a:extLst>
              <a:ext uri="{FF2B5EF4-FFF2-40B4-BE49-F238E27FC236}">
                <a16:creationId xmlns:a16="http://schemas.microsoft.com/office/drawing/2014/main" id="{1EA87D6D-3D13-2041-B8DC-B20BE7D0A08E}"/>
              </a:ext>
            </a:extLst>
          </p:cNvPr>
          <p:cNvSpPr/>
          <p:nvPr/>
        </p:nvSpPr>
        <p:spPr>
          <a:xfrm>
            <a:off x="611188" y="5119892"/>
            <a:ext cx="8065268" cy="115003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81886C5-A9A3-9B4E-8021-D39DD739DA35}"/>
                  </a:ext>
                </a:extLst>
              </p:cNvPr>
              <p:cNvSpPr txBox="1"/>
              <p:nvPr/>
            </p:nvSpPr>
            <p:spPr>
              <a:xfrm>
                <a:off x="1403648" y="5247627"/>
                <a:ext cx="688456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rgbClr val="C0504D"/>
                    </a:solidFill>
                  </a:rPr>
                  <a:t>Критерий точный</a:t>
                </a:r>
                <a:r>
                  <a:rPr lang="en-US" sz="2400" dirty="0">
                    <a:solidFill>
                      <a:srgbClr val="C0504D"/>
                    </a:solidFill>
                  </a:rPr>
                  <a:t>,</a:t>
                </a:r>
                <a:r>
                  <a:rPr lang="ru-RU" sz="2400" dirty="0">
                    <a:solidFill>
                      <a:srgbClr val="C0504D"/>
                    </a:solidFill>
                  </a:rPr>
                  <a:t> используется предположение о нормальности выборки и известности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81886C5-A9A3-9B4E-8021-D39DD739D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5247627"/>
                <a:ext cx="6884569" cy="830997"/>
              </a:xfrm>
              <a:prstGeom prst="rect">
                <a:avLst/>
              </a:prstGeom>
              <a:blipFill>
                <a:blip r:embed="rId3"/>
                <a:stretch>
                  <a:fillRect l="-1327" t="-5147" b="-169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51A337C-5B77-D34F-807B-D6A22689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11" y="2943715"/>
            <a:ext cx="3969048" cy="198452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3258A8E-CC21-BC40-9A0B-D53E48770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016" y="2931142"/>
            <a:ext cx="4032448" cy="2016225"/>
          </a:xfrm>
          <a:prstGeom prst="rect">
            <a:avLst/>
          </a:prstGeom>
        </p:spPr>
      </p:pic>
      <p:pic>
        <p:nvPicPr>
          <p:cNvPr id="34" name="Рисунок 33" descr="флажок установлен">
            <a:extLst>
              <a:ext uri="{FF2B5EF4-FFF2-40B4-BE49-F238E27FC236}">
                <a16:creationId xmlns:a16="http://schemas.microsoft.com/office/drawing/2014/main" id="{F5D662B0-D28B-4CA3-B4CB-AEBF550CD20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157592" y="2708920"/>
            <a:ext cx="914400" cy="914400"/>
          </a:xfrm>
          <a:prstGeom prst="rect">
            <a:avLst/>
          </a:prstGeom>
        </p:spPr>
      </p:pic>
      <p:pic>
        <p:nvPicPr>
          <p:cNvPr id="35" name="Рисунок 34" descr="Флажок с крестиком">
            <a:extLst>
              <a:ext uri="{FF2B5EF4-FFF2-40B4-BE49-F238E27FC236}">
                <a16:creationId xmlns:a16="http://schemas.microsoft.com/office/drawing/2014/main" id="{DFEF257D-0BFB-4CAF-8496-EE6323D276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79512" y="2712014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10">
                <a:extLst>
                  <a:ext uri="{FF2B5EF4-FFF2-40B4-BE49-F238E27FC236}">
                    <a16:creationId xmlns:a16="http://schemas.microsoft.com/office/drawing/2014/main" id="{C75AFBA3-82F6-4948-88DC-7150B4B661AE}"/>
                  </a:ext>
                </a:extLst>
              </p:cNvPr>
              <p:cNvSpPr/>
              <p:nvPr/>
            </p:nvSpPr>
            <p:spPr>
              <a:xfrm>
                <a:off x="539994" y="692696"/>
                <a:ext cx="3359509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10">
                <a:extLst>
                  <a:ext uri="{FF2B5EF4-FFF2-40B4-BE49-F238E27FC236}">
                    <a16:creationId xmlns:a16="http://schemas.microsoft.com/office/drawing/2014/main" id="{C75AFBA3-82F6-4948-88DC-7150B4B661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4" y="692696"/>
                <a:ext cx="3359509" cy="600164"/>
              </a:xfrm>
              <a:prstGeom prst="rect">
                <a:avLst/>
              </a:prstGeom>
              <a:blipFill>
                <a:blip r:embed="rId10"/>
                <a:stretch>
                  <a:fillRect l="-1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Группа 1">
            <a:extLst>
              <a:ext uri="{FF2B5EF4-FFF2-40B4-BE49-F238E27FC236}">
                <a16:creationId xmlns:a16="http://schemas.microsoft.com/office/drawing/2014/main" id="{F457B8E1-48E4-F44A-B252-3075CA3548B5}"/>
              </a:ext>
            </a:extLst>
          </p:cNvPr>
          <p:cNvGrpSpPr/>
          <p:nvPr/>
        </p:nvGrpSpPr>
        <p:grpSpPr>
          <a:xfrm>
            <a:off x="4661592" y="1381080"/>
            <a:ext cx="3683060" cy="1008225"/>
            <a:chOff x="4580796" y="1605528"/>
            <a:chExt cx="3683060" cy="10082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4C3A585-1E01-2343-BEFA-5ABB1D569C96}"/>
                    </a:ext>
                  </a:extLst>
                </p:cNvPr>
                <p:cNvSpPr txBox="1"/>
                <p:nvPr/>
              </p:nvSpPr>
              <p:spPr>
                <a:xfrm>
                  <a:off x="4580796" y="1605528"/>
                  <a:ext cx="3683060" cy="10082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Sup>
                              <m:sSubSupPr>
                                <m:ctrlP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bSup>
                                  <m:sSubSupPr>
                                    <m:ctrlP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~ 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400" b="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B6A6DA7-C287-3241-A97A-1E8ED246A9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0796" y="1605528"/>
                  <a:ext cx="3683060" cy="100822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Прямоугольник 22">
                  <a:extLst>
                    <a:ext uri="{FF2B5EF4-FFF2-40B4-BE49-F238E27FC236}">
                      <a16:creationId xmlns:a16="http://schemas.microsoft.com/office/drawing/2014/main" id="{9AC1D794-F980-1746-B987-7870B4C9145E}"/>
                    </a:ext>
                  </a:extLst>
                </p:cNvPr>
                <p:cNvSpPr/>
                <p:nvPr/>
              </p:nvSpPr>
              <p:spPr>
                <a:xfrm>
                  <a:off x="7380312" y="2194459"/>
                  <a:ext cx="43095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Прямоугольник 22">
                  <a:extLst>
                    <a:ext uri="{FF2B5EF4-FFF2-40B4-BE49-F238E27FC236}">
                      <a16:creationId xmlns:a16="http://schemas.microsoft.com/office/drawing/2014/main" id="{2B7FF9AC-3E8F-4B40-800C-53C05BF236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0312" y="2194459"/>
                  <a:ext cx="430951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Объект 5">
            <a:extLst>
              <a:ext uri="{FF2B5EF4-FFF2-40B4-BE49-F238E27FC236}">
                <a16:creationId xmlns:a16="http://schemas.microsoft.com/office/drawing/2014/main" id="{9B1E34CC-A6D4-BB4C-BE7B-31E7BCDF1992}"/>
              </a:ext>
            </a:extLst>
          </p:cNvPr>
          <p:cNvSpPr txBox="1">
            <a:spLocks/>
          </p:cNvSpPr>
          <p:nvPr/>
        </p:nvSpPr>
        <p:spPr>
          <a:xfrm>
            <a:off x="4500000" y="692696"/>
            <a:ext cx="3844652" cy="6798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Критерий для проверки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0">
                <a:extLst>
                  <a:ext uri="{FF2B5EF4-FFF2-40B4-BE49-F238E27FC236}">
                    <a16:creationId xmlns:a16="http://schemas.microsoft.com/office/drawing/2014/main" id="{485F0003-3E77-5B4A-A900-F02D8DB74E75}"/>
                  </a:ext>
                </a:extLst>
              </p:cNvPr>
              <p:cNvSpPr/>
              <p:nvPr/>
            </p:nvSpPr>
            <p:spPr>
              <a:xfrm>
                <a:off x="539994" y="1232696"/>
                <a:ext cx="2146400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известно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0">
                <a:extLst>
                  <a:ext uri="{FF2B5EF4-FFF2-40B4-BE49-F238E27FC236}">
                    <a16:creationId xmlns:a16="http://schemas.microsoft.com/office/drawing/2014/main" id="{485F0003-3E77-5B4A-A900-F02D8DB74E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4" y="1232696"/>
                <a:ext cx="2146400" cy="369332"/>
              </a:xfrm>
              <a:prstGeom prst="rect">
                <a:avLst/>
              </a:prstGeom>
              <a:blipFill>
                <a:blip r:embed="rId14"/>
                <a:stretch>
                  <a:fillRect l="-5114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Объект 5">
                <a:extLst>
                  <a:ext uri="{FF2B5EF4-FFF2-40B4-BE49-F238E27FC236}">
                    <a16:creationId xmlns:a16="http://schemas.microsoft.com/office/drawing/2014/main" id="{77B59A80-2574-6543-893B-68FB8F6A96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4" y="1772696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6" name="Объект 5">
                <a:extLst>
                  <a:ext uri="{FF2B5EF4-FFF2-40B4-BE49-F238E27FC236}">
                    <a16:creationId xmlns:a16="http://schemas.microsoft.com/office/drawing/2014/main" id="{77B59A80-2574-6543-893B-68FB8F6A9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4" y="1772696"/>
                <a:ext cx="1656184" cy="4783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Объект 5">
                <a:extLst>
                  <a:ext uri="{FF2B5EF4-FFF2-40B4-BE49-F238E27FC236}">
                    <a16:creationId xmlns:a16="http://schemas.microsoft.com/office/drawing/2014/main" id="{9F432660-2BA5-DE40-97A9-F9E8569698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2312696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7" name="Объект 5">
                <a:extLst>
                  <a:ext uri="{FF2B5EF4-FFF2-40B4-BE49-F238E27FC236}">
                    <a16:creationId xmlns:a16="http://schemas.microsoft.com/office/drawing/2014/main" id="{9F432660-2BA5-DE40-97A9-F9E856969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312696"/>
                <a:ext cx="1656186" cy="4783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Shape">
            <a:extLst>
              <a:ext uri="{FF2B5EF4-FFF2-40B4-BE49-F238E27FC236}">
                <a16:creationId xmlns:a16="http://schemas.microsoft.com/office/drawing/2014/main" id="{9B38C2A3-B628-3841-A2BF-5260223DD67C}"/>
              </a:ext>
            </a:extLst>
          </p:cNvPr>
          <p:cNvSpPr/>
          <p:nvPr/>
        </p:nvSpPr>
        <p:spPr>
          <a:xfrm>
            <a:off x="941512" y="5338960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Заголовок 1">
                <a:extLst>
                  <a:ext uri="{FF2B5EF4-FFF2-40B4-BE49-F238E27FC236}">
                    <a16:creationId xmlns:a16="http://schemas.microsoft.com/office/drawing/2014/main" id="{C6D4BE4B-F5F4-42D1-89F3-B581D977F5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0"/>
                <a:ext cx="9144000" cy="620688"/>
              </a:xfrm>
              <a:prstGeom prst="rect">
                <a:avLst/>
              </a:prstGeom>
            </p:spPr>
            <p:txBody>
              <a:bodyPr vert="horz" lIns="91440" tIns="45720" rIns="0" bIns="0" rtlCol="0" anchor="t">
                <a:normAutofit/>
              </a:bodyPr>
              <a:lstStyle>
                <a:lvl1pPr>
                  <a:spcBef>
                    <a:spcPct val="0"/>
                  </a:spcBef>
                  <a:buNone/>
                  <a:defRPr sz="3200" b="1">
                    <a:solidFill>
                      <a:srgbClr val="54748B"/>
                    </a:solidFill>
                    <a:latin typeface="Myriad Pro" pitchFamily="34" charset="0"/>
                    <a:ea typeface="+mj-ea"/>
                    <a:cs typeface="Times New Roman" pitchFamily="18" charset="0"/>
                  </a:defRPr>
                </a:lvl1pPr>
              </a:lstStyle>
              <a:p>
                <a:r>
                  <a:rPr lang="en-US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>
                    <a:solidFill>
                      <a:srgbClr val="28516A"/>
                    </a:solidFill>
                  </a:rPr>
                  <a:t>– критерий для дисперсии</a:t>
                </a:r>
              </a:p>
            </p:txBody>
          </p:sp>
        </mc:Choice>
        <mc:Fallback xmlns="">
          <p:sp>
            <p:nvSpPr>
              <p:cNvPr id="18" name="Заголовок 1">
                <a:extLst>
                  <a:ext uri="{FF2B5EF4-FFF2-40B4-BE49-F238E27FC236}">
                    <a16:creationId xmlns:a16="http://schemas.microsoft.com/office/drawing/2014/main" id="{C6D4BE4B-F5F4-42D1-89F3-B581D977F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20688"/>
              </a:xfrm>
              <a:prstGeom prst="rect">
                <a:avLst/>
              </a:prstGeom>
              <a:blipFill>
                <a:blip r:embed="rId17"/>
                <a:stretch>
                  <a:fillRect t="-12745" b="-254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205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23" name="applause.wav"/>
          </p:stSnd>
        </p:sndAc>
      </p:transition>
    </mc:Fallback>
  </mc:AlternateContent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">
            <a:extLst>
              <a:ext uri="{FF2B5EF4-FFF2-40B4-BE49-F238E27FC236}">
                <a16:creationId xmlns:a16="http://schemas.microsoft.com/office/drawing/2014/main" id="{1EA87D6D-3D13-2041-B8DC-B20BE7D0A08E}"/>
              </a:ext>
            </a:extLst>
          </p:cNvPr>
          <p:cNvSpPr/>
          <p:nvPr/>
        </p:nvSpPr>
        <p:spPr>
          <a:xfrm>
            <a:off x="611188" y="5119892"/>
            <a:ext cx="8065268" cy="115003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886C5-A9A3-9B4E-8021-D39DD739DA35}"/>
              </a:ext>
            </a:extLst>
          </p:cNvPr>
          <p:cNvSpPr txBox="1"/>
          <p:nvPr/>
        </p:nvSpPr>
        <p:spPr>
          <a:xfrm>
            <a:off x="1403648" y="5247627"/>
            <a:ext cx="6884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Критерий точный</a:t>
            </a:r>
            <a:r>
              <a:rPr lang="en-US" sz="2400" dirty="0">
                <a:solidFill>
                  <a:srgbClr val="C0504D"/>
                </a:solidFill>
              </a:rPr>
              <a:t>,</a:t>
            </a:r>
            <a:r>
              <a:rPr lang="ru-RU" sz="2400" dirty="0">
                <a:solidFill>
                  <a:srgbClr val="C0504D"/>
                </a:solidFill>
              </a:rPr>
              <a:t> используется предположение о нормальности выборки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Заголовок 1">
                <a:extLst>
                  <a:ext uri="{FF2B5EF4-FFF2-40B4-BE49-F238E27FC236}">
                    <a16:creationId xmlns:a16="http://schemas.microsoft.com/office/drawing/2014/main" id="{C99C45BC-2340-3546-A458-CDA4B1D3CB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0"/>
                <a:ext cx="9144000" cy="620688"/>
              </a:xfrm>
              <a:prstGeom prst="rect">
                <a:avLst/>
              </a:prstGeom>
            </p:spPr>
            <p:txBody>
              <a:bodyPr vert="horz" lIns="91440" tIns="45720" rIns="0" bIns="0" rtlCol="0" anchor="t">
                <a:normAutofit/>
              </a:bodyPr>
              <a:lstStyle>
                <a:lvl1pPr>
                  <a:spcBef>
                    <a:spcPct val="0"/>
                  </a:spcBef>
                  <a:buNone/>
                  <a:defRPr sz="3200" b="1">
                    <a:solidFill>
                      <a:srgbClr val="54748B"/>
                    </a:solidFill>
                    <a:latin typeface="Myriad Pro" pitchFamily="34" charset="0"/>
                    <a:ea typeface="+mj-ea"/>
                    <a:cs typeface="Times New Roman" pitchFamily="18" charset="0"/>
                  </a:defRPr>
                </a:lvl1pPr>
              </a:lstStyle>
              <a:p>
                <a:r>
                  <a:rPr lang="en-US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>
                    <a:solidFill>
                      <a:srgbClr val="28516A"/>
                    </a:solidFill>
                  </a:rPr>
                  <a:t>– критерий для дисперсии</a:t>
                </a:r>
              </a:p>
            </p:txBody>
          </p:sp>
        </mc:Choice>
        <mc:Fallback xmlns="">
          <p:sp>
            <p:nvSpPr>
              <p:cNvPr id="19" name="Заголовок 1">
                <a:extLst>
                  <a:ext uri="{FF2B5EF4-FFF2-40B4-BE49-F238E27FC236}">
                    <a16:creationId xmlns:a16="http://schemas.microsoft.com/office/drawing/2014/main" id="{C99C45BC-2340-3546-A458-CDA4B1D3C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20688"/>
              </a:xfrm>
              <a:prstGeom prst="rect">
                <a:avLst/>
              </a:prstGeom>
              <a:blipFill>
                <a:blip r:embed="rId3"/>
                <a:stretch>
                  <a:fillRect t="-12745" b="-254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51A337C-5B77-D34F-807B-D6A22689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11" y="2943715"/>
            <a:ext cx="3969048" cy="198452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3258A8E-CC21-BC40-9A0B-D53E48770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016" y="2931142"/>
            <a:ext cx="4032448" cy="2016225"/>
          </a:xfrm>
          <a:prstGeom prst="rect">
            <a:avLst/>
          </a:prstGeom>
        </p:spPr>
      </p:pic>
      <p:pic>
        <p:nvPicPr>
          <p:cNvPr id="34" name="Рисунок 33" descr="флажок установлен">
            <a:extLst>
              <a:ext uri="{FF2B5EF4-FFF2-40B4-BE49-F238E27FC236}">
                <a16:creationId xmlns:a16="http://schemas.microsoft.com/office/drawing/2014/main" id="{F5D662B0-D28B-4CA3-B4CB-AEBF550CD20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157592" y="2708920"/>
            <a:ext cx="914400" cy="914400"/>
          </a:xfrm>
          <a:prstGeom prst="rect">
            <a:avLst/>
          </a:prstGeom>
        </p:spPr>
      </p:pic>
      <p:pic>
        <p:nvPicPr>
          <p:cNvPr id="35" name="Рисунок 34" descr="Флажок с крестиком">
            <a:extLst>
              <a:ext uri="{FF2B5EF4-FFF2-40B4-BE49-F238E27FC236}">
                <a16:creationId xmlns:a16="http://schemas.microsoft.com/office/drawing/2014/main" id="{DFEF257D-0BFB-4CAF-8496-EE6323D276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79512" y="2712014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10">
                <a:extLst>
                  <a:ext uri="{FF2B5EF4-FFF2-40B4-BE49-F238E27FC236}">
                    <a16:creationId xmlns:a16="http://schemas.microsoft.com/office/drawing/2014/main" id="{C75AFBA3-82F6-4948-88DC-7150B4B661AE}"/>
                  </a:ext>
                </a:extLst>
              </p:cNvPr>
              <p:cNvSpPr/>
              <p:nvPr/>
            </p:nvSpPr>
            <p:spPr>
              <a:xfrm>
                <a:off x="539994" y="692696"/>
                <a:ext cx="3359509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10">
                <a:extLst>
                  <a:ext uri="{FF2B5EF4-FFF2-40B4-BE49-F238E27FC236}">
                    <a16:creationId xmlns:a16="http://schemas.microsoft.com/office/drawing/2014/main" id="{C75AFBA3-82F6-4948-88DC-7150B4B661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4" y="692696"/>
                <a:ext cx="3359509" cy="600164"/>
              </a:xfrm>
              <a:prstGeom prst="rect">
                <a:avLst/>
              </a:prstGeom>
              <a:blipFill>
                <a:blip r:embed="rId10"/>
                <a:stretch>
                  <a:fillRect l="-1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Объект 5">
            <a:extLst>
              <a:ext uri="{FF2B5EF4-FFF2-40B4-BE49-F238E27FC236}">
                <a16:creationId xmlns:a16="http://schemas.microsoft.com/office/drawing/2014/main" id="{9B1E34CC-A6D4-BB4C-BE7B-31E7BCDF1992}"/>
              </a:ext>
            </a:extLst>
          </p:cNvPr>
          <p:cNvSpPr txBox="1">
            <a:spLocks/>
          </p:cNvSpPr>
          <p:nvPr/>
        </p:nvSpPr>
        <p:spPr>
          <a:xfrm>
            <a:off x="4500000" y="692696"/>
            <a:ext cx="3844652" cy="6798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Критерий для проверки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0">
                <a:extLst>
                  <a:ext uri="{FF2B5EF4-FFF2-40B4-BE49-F238E27FC236}">
                    <a16:creationId xmlns:a16="http://schemas.microsoft.com/office/drawing/2014/main" id="{485F0003-3E77-5B4A-A900-F02D8DB74E75}"/>
                  </a:ext>
                </a:extLst>
              </p:cNvPr>
              <p:cNvSpPr/>
              <p:nvPr/>
            </p:nvSpPr>
            <p:spPr>
              <a:xfrm>
                <a:off x="539994" y="1232696"/>
                <a:ext cx="2519838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ru-RU" sz="2400" b="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НЕ</m:t>
                    </m:r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известно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0">
                <a:extLst>
                  <a:ext uri="{FF2B5EF4-FFF2-40B4-BE49-F238E27FC236}">
                    <a16:creationId xmlns:a16="http://schemas.microsoft.com/office/drawing/2014/main" id="{485F0003-3E77-5B4A-A900-F02D8DB74E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4" y="1232696"/>
                <a:ext cx="2519838" cy="369332"/>
              </a:xfrm>
              <a:prstGeom prst="rect">
                <a:avLst/>
              </a:prstGeom>
              <a:blipFill>
                <a:blip r:embed="rId11"/>
                <a:stretch>
                  <a:fillRect l="-4358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Объект 5">
                <a:extLst>
                  <a:ext uri="{FF2B5EF4-FFF2-40B4-BE49-F238E27FC236}">
                    <a16:creationId xmlns:a16="http://schemas.microsoft.com/office/drawing/2014/main" id="{77B59A80-2574-6543-893B-68FB8F6A96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4" y="1772696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6" name="Объект 5">
                <a:extLst>
                  <a:ext uri="{FF2B5EF4-FFF2-40B4-BE49-F238E27FC236}">
                    <a16:creationId xmlns:a16="http://schemas.microsoft.com/office/drawing/2014/main" id="{77B59A80-2574-6543-893B-68FB8F6A9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4" y="1772696"/>
                <a:ext cx="1656184" cy="4783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Объект 5">
                <a:extLst>
                  <a:ext uri="{FF2B5EF4-FFF2-40B4-BE49-F238E27FC236}">
                    <a16:creationId xmlns:a16="http://schemas.microsoft.com/office/drawing/2014/main" id="{9F432660-2BA5-DE40-97A9-F9E8569698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2312696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7" name="Объект 5">
                <a:extLst>
                  <a:ext uri="{FF2B5EF4-FFF2-40B4-BE49-F238E27FC236}">
                    <a16:creationId xmlns:a16="http://schemas.microsoft.com/office/drawing/2014/main" id="{9F432660-2BA5-DE40-97A9-F9E856969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312696"/>
                <a:ext cx="1656186" cy="4783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Shape">
            <a:extLst>
              <a:ext uri="{FF2B5EF4-FFF2-40B4-BE49-F238E27FC236}">
                <a16:creationId xmlns:a16="http://schemas.microsoft.com/office/drawing/2014/main" id="{9B38C2A3-B628-3841-A2BF-5260223DD67C}"/>
              </a:ext>
            </a:extLst>
          </p:cNvPr>
          <p:cNvSpPr/>
          <p:nvPr/>
        </p:nvSpPr>
        <p:spPr>
          <a:xfrm>
            <a:off x="941512" y="5338960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grpSp>
        <p:nvGrpSpPr>
          <p:cNvPr id="18" name="Группа 39">
            <a:extLst>
              <a:ext uri="{FF2B5EF4-FFF2-40B4-BE49-F238E27FC236}">
                <a16:creationId xmlns:a16="http://schemas.microsoft.com/office/drawing/2014/main" id="{0A3D6F03-3831-B946-984E-DB5E467CC2BD}"/>
              </a:ext>
            </a:extLst>
          </p:cNvPr>
          <p:cNvGrpSpPr/>
          <p:nvPr/>
        </p:nvGrpSpPr>
        <p:grpSpPr>
          <a:xfrm>
            <a:off x="5121777" y="1417362"/>
            <a:ext cx="2601097" cy="832151"/>
            <a:chOff x="4788024" y="1340572"/>
            <a:chExt cx="2601097" cy="8321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Прямоугольник 40">
                  <a:extLst>
                    <a:ext uri="{FF2B5EF4-FFF2-40B4-BE49-F238E27FC236}">
                      <a16:creationId xmlns:a16="http://schemas.microsoft.com/office/drawing/2014/main" id="{0E3192B4-4711-D24D-B9E8-AE1BFAC7E7BE}"/>
                    </a:ext>
                  </a:extLst>
                </p:cNvPr>
                <p:cNvSpPr/>
                <p:nvPr/>
              </p:nvSpPr>
              <p:spPr>
                <a:xfrm>
                  <a:off x="6300192" y="1809554"/>
                  <a:ext cx="43095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54748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i="1">
                                <a:solidFill>
                                  <a:srgbClr val="54748B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54748B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ru-RU" sz="1400" dirty="0">
                    <a:solidFill>
                      <a:srgbClr val="54748B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Прямоугольник 40">
                  <a:extLst>
                    <a:ext uri="{FF2B5EF4-FFF2-40B4-BE49-F238E27FC236}">
                      <a16:creationId xmlns:a16="http://schemas.microsoft.com/office/drawing/2014/main" id="{9E3A6493-CE23-41BE-A787-C2342298FA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0192" y="1809554"/>
                  <a:ext cx="430951" cy="30777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4F804F9-3243-4147-8611-4DDBF8C1E630}"/>
                    </a:ext>
                  </a:extLst>
                </p:cNvPr>
                <p:cNvSpPr txBox="1"/>
                <p:nvPr/>
              </p:nvSpPr>
              <p:spPr>
                <a:xfrm>
                  <a:off x="4788024" y="1340572"/>
                  <a:ext cx="2601097" cy="8321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ru-RU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Sup>
                              <m:sSubSupPr>
                                <m:ctrlP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~ </m:t>
                        </m:r>
                        <m:r>
                          <a:rPr lang="ru-RU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sz="2400" b="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4F804F9-3243-4147-8611-4DDBF8C1E6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024" y="1340572"/>
                  <a:ext cx="2601097" cy="83215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04616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23" name="applause.wav"/>
          </p:stSnd>
        </p:sndAc>
      </p:transition>
    </mc:Fallback>
  </mc:AlternateContent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Пример (ценная бумага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):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4A121DFE-48A4-4BCF-9B56-913FA6014F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7992888" cy="223224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Мистер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Белфорд</a:t>
                </a:r>
                <a:r>
                  <a:rPr lang="ru-RU" sz="2400" dirty="0">
                    <a:solidFill>
                      <a:srgbClr val="373737"/>
                    </a:solidFill>
                  </a:rPr>
                  <a:t> считает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 вкладываться в активы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с дисперсией доходности выше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.04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очень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риксованно</a:t>
                </a:r>
                <a:r>
                  <a:rPr lang="en-US" sz="2400" dirty="0">
                    <a:solidFill>
                      <a:srgbClr val="373737"/>
                    </a:solidFill>
                  </a:rPr>
                  <a:t>.</a:t>
                </a:r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4A121DFE-48A4-4BCF-9B56-913FA6014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7992888" cy="2232248"/>
              </a:xfrm>
              <a:prstGeom prst="rect">
                <a:avLst/>
              </a:prstGeom>
              <a:blipFill>
                <a:blip r:embed="rId3"/>
                <a:stretch>
                  <a:fillRect l="-2212" t="-40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091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Пример (ценная бумага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):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Объект 5">
                <a:extLst>
                  <a:ext uri="{FF2B5EF4-FFF2-40B4-BE49-F238E27FC236}">
                    <a16:creationId xmlns:a16="http://schemas.microsoft.com/office/drawing/2014/main" id="{F8717C72-5071-F345-88F5-101C97836D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7992888" cy="223224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Мистер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Белфорд</a:t>
                </a:r>
                <a:r>
                  <a:rPr lang="ru-RU" sz="2400" dirty="0">
                    <a:solidFill>
                      <a:srgbClr val="373737"/>
                    </a:solidFill>
                  </a:rPr>
                  <a:t> считает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 вкладываться в активы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с дисперсией доходности выше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.04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очень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риксованно</a:t>
                </a:r>
                <a:r>
                  <a:rPr lang="en-US" sz="2400" dirty="0">
                    <a:solidFill>
                      <a:srgbClr val="373737"/>
                    </a:solidFill>
                  </a:rPr>
                  <a:t>.</a:t>
                </a:r>
                <a:endParaRPr lang="ru-RU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За последний год дисперсия </a:t>
                </a:r>
                <a:r>
                  <a:rPr lang="en-US" sz="2400" dirty="0">
                    <a:solidFill>
                      <a:srgbClr val="373737"/>
                    </a:solidFill>
                  </a:rPr>
                  <a:t>Chesapeake Energy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составила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0.0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Следует ли вкладываться в эту бумагу</a:t>
                </a:r>
                <a:r>
                  <a:rPr lang="en-US" sz="2400" dirty="0">
                    <a:solidFill>
                      <a:srgbClr val="373737"/>
                    </a:solidFill>
                  </a:rPr>
                  <a:t>?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Решение принимается на уровне значимости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%</m:t>
                    </m:r>
                    <m:r>
                      <a:rPr lang="en-US" sz="2400" b="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20" name="Объект 5">
                <a:extLst>
                  <a:ext uri="{FF2B5EF4-FFF2-40B4-BE49-F238E27FC236}">
                    <a16:creationId xmlns:a16="http://schemas.microsoft.com/office/drawing/2014/main" id="{F8717C72-5071-F345-88F5-101C97836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7992888" cy="2232248"/>
              </a:xfrm>
              <a:prstGeom prst="rect">
                <a:avLst/>
              </a:prstGeom>
              <a:blipFill>
                <a:blip r:embed="rId3"/>
                <a:stretch>
                  <a:fillRect l="-2212" t="-4098" b="-5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831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 (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ценная бумага)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: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3D32A51E-9199-405B-B5FA-28851C63BD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410445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стоит вкладываться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3D32A51E-9199-405B-B5FA-28851C63B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4104456" cy="4783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1618CC23-E10A-4517-AA33-996E9452BF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232696"/>
                <a:ext cx="417646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лучше не надо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1618CC23-E10A-4517-AA33-996E9452B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4176464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59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 (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ценная бумага)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: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E7D05469-CD5A-4977-96FC-99BA158952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410445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стоит вкладываться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E7D05469-CD5A-4977-96FC-99BA15895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4104456" cy="4783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F2A1B8F4-D8B3-4FD5-8EC6-CF0E7811F4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232696"/>
                <a:ext cx="417646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лучше не надо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F2A1B8F4-D8B3-4FD5-8EC6-CF0E7811F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4176464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Объект 5">
                <a:extLst>
                  <a:ext uri="{FF2B5EF4-FFF2-40B4-BE49-F238E27FC236}">
                    <a16:creationId xmlns:a16="http://schemas.microsoft.com/office/drawing/2014/main" id="{322C5991-AFBF-4E7A-9B64-C326496347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60032" y="720000"/>
                <a:ext cx="194421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.04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Объект 5">
                <a:extLst>
                  <a:ext uri="{FF2B5EF4-FFF2-40B4-BE49-F238E27FC236}">
                    <a16:creationId xmlns:a16="http://schemas.microsoft.com/office/drawing/2014/main" id="{322C5991-AFBF-4E7A-9B64-C32649634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720000"/>
                <a:ext cx="1944216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709FA039-8367-4BCF-9AD0-D87F02719E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60030" y="1260000"/>
                <a:ext cx="1944217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0.04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709FA039-8367-4BCF-9AD0-D87F02719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0" y="1260000"/>
                <a:ext cx="1944217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FD46E25E-4328-46E3-9A95-3F4ED04AA2EF}"/>
                  </a:ext>
                </a:extLst>
              </p:cNvPr>
              <p:cNvSpPr/>
              <p:nvPr/>
            </p:nvSpPr>
            <p:spPr>
              <a:xfrm>
                <a:off x="4127393" y="988986"/>
                <a:ext cx="588623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FD46E25E-4328-46E3-9A95-3F4ED04AA2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393" y="988986"/>
                <a:ext cx="588623" cy="6924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033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 (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ценная бумага)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: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2A6E495F-D338-4DC3-BC15-F722F51F0E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410445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стоит вкладываться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2A6E495F-D338-4DC3-BC15-F722F51F0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4104456" cy="4783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93C636DE-A742-4311-971B-9AA8FE040B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232696"/>
                <a:ext cx="417646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лучше не надо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93C636DE-A742-4311-971B-9AA8FE040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4176464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Объект 5">
                <a:extLst>
                  <a:ext uri="{FF2B5EF4-FFF2-40B4-BE49-F238E27FC236}">
                    <a16:creationId xmlns:a16="http://schemas.microsoft.com/office/drawing/2014/main" id="{ABA0DA9D-38B9-457F-AC29-C0777AA0DC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60032" y="720000"/>
                <a:ext cx="194421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.04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Объект 5">
                <a:extLst>
                  <a:ext uri="{FF2B5EF4-FFF2-40B4-BE49-F238E27FC236}">
                    <a16:creationId xmlns:a16="http://schemas.microsoft.com/office/drawing/2014/main" id="{ABA0DA9D-38B9-457F-AC29-C0777AA0D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720000"/>
                <a:ext cx="1944216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Объект 5">
                <a:extLst>
                  <a:ext uri="{FF2B5EF4-FFF2-40B4-BE49-F238E27FC236}">
                    <a16:creationId xmlns:a16="http://schemas.microsoft.com/office/drawing/2014/main" id="{7067BAE0-E714-4D04-8E5A-BF38FA5BA1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60030" y="1260000"/>
                <a:ext cx="1944217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0.04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Объект 5">
                <a:extLst>
                  <a:ext uri="{FF2B5EF4-FFF2-40B4-BE49-F238E27FC236}">
                    <a16:creationId xmlns:a16="http://schemas.microsoft.com/office/drawing/2014/main" id="{7067BAE0-E714-4D04-8E5A-BF38FA5BA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0" y="1260000"/>
                <a:ext cx="1944217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859335EA-ECF0-49B7-87C3-F13BD525EA57}"/>
                  </a:ext>
                </a:extLst>
              </p:cNvPr>
              <p:cNvSpPr/>
              <p:nvPr/>
            </p:nvSpPr>
            <p:spPr>
              <a:xfrm>
                <a:off x="539552" y="2520000"/>
                <a:ext cx="3224857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859335EA-ECF0-49B7-87C3-F13BD525EA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520000"/>
                <a:ext cx="3224857" cy="600164"/>
              </a:xfrm>
              <a:prstGeom prst="rect">
                <a:avLst/>
              </a:prstGeom>
              <a:blipFill>
                <a:blip r:embed="rId7"/>
                <a:stretch>
                  <a:fillRect l="-3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0BFA70E5-37EC-4FB1-B36F-595B8EDA951F}"/>
                  </a:ext>
                </a:extLst>
              </p:cNvPr>
              <p:cNvSpPr/>
              <p:nvPr/>
            </p:nvSpPr>
            <p:spPr>
              <a:xfrm>
                <a:off x="4127393" y="988986"/>
                <a:ext cx="588623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0BFA70E5-37EC-4FB1-B36F-595B8EDA95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393" y="988986"/>
                <a:ext cx="588623" cy="6924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FC858B01-1A7E-415B-B123-205A9A92CB91}"/>
              </a:ext>
            </a:extLst>
          </p:cNvPr>
          <p:cNvSpPr/>
          <p:nvPr/>
        </p:nvSpPr>
        <p:spPr>
          <a:xfrm>
            <a:off x="467544" y="1916832"/>
            <a:ext cx="26164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28516A"/>
                </a:solidFill>
              </a:rPr>
              <a:t>Предположение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b="1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49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Взболтать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, 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но не смешивать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A8628A6-0F3D-4E8A-B0D5-2FA057111B0D}"/>
              </a:ext>
            </a:extLst>
          </p:cNvPr>
          <p:cNvSpPr/>
          <p:nvPr/>
        </p:nvSpPr>
        <p:spPr>
          <a:xfrm>
            <a:off x="5672231" y="1929748"/>
            <a:ext cx="2952328" cy="49081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lvl="0" algn="r">
              <a:spcAft>
                <a:spcPts val="1800"/>
              </a:spcAft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  <a:cs typeface="Times New Roman" pitchFamily="18" charset="0"/>
              </a:rPr>
              <a:t>©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  <a:cs typeface="Times New Roman" pitchFamily="18" charset="0"/>
              </a:rPr>
              <a:t> Бонд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  <a:cs typeface="Times New Roman" pitchFamily="18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  <a:cs typeface="Times New Roman" pitchFamily="18" charset="0"/>
              </a:rPr>
              <a:t>Джеймс Бонд</a:t>
            </a:r>
          </a:p>
        </p:txBody>
      </p:sp>
      <p:sp>
        <p:nvSpPr>
          <p:cNvPr id="12" name="Rectangle">
            <a:extLst>
              <a:ext uri="{FF2B5EF4-FFF2-40B4-BE49-F238E27FC236}">
                <a16:creationId xmlns:a16="http://schemas.microsoft.com/office/drawing/2014/main" id="{4715F40B-46DA-4264-B4ED-07D88BAB9595}"/>
              </a:ext>
            </a:extLst>
          </p:cNvPr>
          <p:cNvSpPr/>
          <p:nvPr/>
        </p:nvSpPr>
        <p:spPr>
          <a:xfrm>
            <a:off x="5266132" y="692696"/>
            <a:ext cx="3358427" cy="1149366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ADD6E-C7E0-4333-9336-B4F32698FA97}"/>
              </a:ext>
            </a:extLst>
          </p:cNvPr>
          <p:cNvSpPr txBox="1"/>
          <p:nvPr/>
        </p:nvSpPr>
        <p:spPr>
          <a:xfrm>
            <a:off x="5505185" y="847440"/>
            <a:ext cx="2880320" cy="825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>
                <a:solidFill>
                  <a:srgbClr val="28516A"/>
                </a:solidFill>
              </a:rPr>
              <a:t>«Взболтать, </a:t>
            </a:r>
            <a:br>
              <a:rPr lang="ru-RU" sz="2400" i="1" dirty="0">
                <a:solidFill>
                  <a:srgbClr val="28516A"/>
                </a:solidFill>
              </a:rPr>
            </a:br>
            <a:r>
              <a:rPr lang="ru-RU" sz="2400" i="1" dirty="0">
                <a:solidFill>
                  <a:srgbClr val="28516A"/>
                </a:solidFill>
              </a:rPr>
              <a:t>но не смешивать»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F0E4807-D2D5-43EF-AA16-4B1B565C5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692696"/>
            <a:ext cx="3358427" cy="223224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F0F54BC-7ADE-4012-AF84-A5B0833D8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1917712">
            <a:off x="2228023" y="997975"/>
            <a:ext cx="1119054" cy="8392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B04B4FAD-E11E-4536-A1F4-DE2DE0764F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4347" y="3442427"/>
                <a:ext cx="6568829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агент 007 не различает два вида мартини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B04B4FAD-E11E-4536-A1F4-DE2DE0764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47" y="3442427"/>
                <a:ext cx="6568829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AF42D0FB-7AAF-461E-8939-1424656D85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4347" y="3981174"/>
                <a:ext cx="70567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агент 007  различает два вида мартини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AF42D0FB-7AAF-461E-8939-1424656D8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47" y="3981174"/>
                <a:ext cx="7056784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866EAEA-4ED4-46A5-8DEE-76A73577B581}"/>
              </a:ext>
            </a:extLst>
          </p:cNvPr>
          <p:cNvSpPr/>
          <p:nvPr/>
        </p:nvSpPr>
        <p:spPr>
          <a:xfrm>
            <a:off x="2483768" y="2996952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pPr algn="r"/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James Bond Casino Royale (2006)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69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 (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ценная бумага)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: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9031A9A2-7906-4C52-948F-3CDE32D89F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410445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стоит вкладываться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9031A9A2-7906-4C52-948F-3CDE32D89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4104456" cy="4783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061299E8-D389-4BC5-BB40-1AFD2D787E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232696"/>
                <a:ext cx="417646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лучше не надо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061299E8-D389-4BC5-BB40-1AFD2D787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4176464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Объект 5">
                <a:extLst>
                  <a:ext uri="{FF2B5EF4-FFF2-40B4-BE49-F238E27FC236}">
                    <a16:creationId xmlns:a16="http://schemas.microsoft.com/office/drawing/2014/main" id="{50AC71F1-DBE0-4FD1-8200-C4E8BCE5C7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60032" y="720000"/>
                <a:ext cx="194421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.04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Объект 5">
                <a:extLst>
                  <a:ext uri="{FF2B5EF4-FFF2-40B4-BE49-F238E27FC236}">
                    <a16:creationId xmlns:a16="http://schemas.microsoft.com/office/drawing/2014/main" id="{50AC71F1-DBE0-4FD1-8200-C4E8BCE5C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720000"/>
                <a:ext cx="1944216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Объект 5">
                <a:extLst>
                  <a:ext uri="{FF2B5EF4-FFF2-40B4-BE49-F238E27FC236}">
                    <a16:creationId xmlns:a16="http://schemas.microsoft.com/office/drawing/2014/main" id="{2672E3B6-A567-4490-8E10-E66B5C7C0A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60030" y="1260000"/>
                <a:ext cx="1944217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0.04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Объект 5">
                <a:extLst>
                  <a:ext uri="{FF2B5EF4-FFF2-40B4-BE49-F238E27FC236}">
                    <a16:creationId xmlns:a16="http://schemas.microsoft.com/office/drawing/2014/main" id="{2672E3B6-A567-4490-8E10-E66B5C7C0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0" y="1260000"/>
                <a:ext cx="1944217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07544778-D128-428C-B52D-B7582A7AFF77}"/>
                  </a:ext>
                </a:extLst>
              </p:cNvPr>
              <p:cNvSpPr/>
              <p:nvPr/>
            </p:nvSpPr>
            <p:spPr>
              <a:xfrm>
                <a:off x="539552" y="2520000"/>
                <a:ext cx="3224857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07544778-D128-428C-B52D-B7582A7AFF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520000"/>
                <a:ext cx="3224857" cy="600164"/>
              </a:xfrm>
              <a:prstGeom prst="rect">
                <a:avLst/>
              </a:prstGeom>
              <a:blipFill>
                <a:blip r:embed="rId7"/>
                <a:stretch>
                  <a:fillRect l="-3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9BD43E42-6F38-4AE0-B9C5-FE02CAB243C8}"/>
                  </a:ext>
                </a:extLst>
              </p:cNvPr>
              <p:cNvSpPr/>
              <p:nvPr/>
            </p:nvSpPr>
            <p:spPr>
              <a:xfrm>
                <a:off x="4127393" y="988986"/>
                <a:ext cx="588623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9BD43E42-6F38-4AE0-B9C5-FE02CAB243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393" y="988986"/>
                <a:ext cx="588623" cy="6924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1B5C5F42-5E58-4077-B9C1-8459D4F1E4A2}"/>
                  </a:ext>
                </a:extLst>
              </p:cNvPr>
              <p:cNvSpPr/>
              <p:nvPr/>
            </p:nvSpPr>
            <p:spPr>
              <a:xfrm>
                <a:off x="539552" y="3216321"/>
                <a:ext cx="2979662" cy="71673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𝑜𝑏𝑠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10−1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⋅0.09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0.04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1B5C5F42-5E58-4077-B9C1-8459D4F1E4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216321"/>
                <a:ext cx="2979662" cy="716735"/>
              </a:xfrm>
              <a:prstGeom prst="rect">
                <a:avLst/>
              </a:prstGeom>
              <a:blipFill>
                <a:blip r:embed="rId9"/>
                <a:stretch>
                  <a:fillRect l="-4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1BFA82E4-75E2-4C25-B981-F93250AF73B8}"/>
              </a:ext>
            </a:extLst>
          </p:cNvPr>
          <p:cNvSpPr/>
          <p:nvPr/>
        </p:nvSpPr>
        <p:spPr>
          <a:xfrm>
            <a:off x="467544" y="1916832"/>
            <a:ext cx="26164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28516A"/>
                </a:solidFill>
              </a:rPr>
              <a:t>Предположение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b="1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33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 (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ценная бумага)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: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0080FC4E-594F-48B0-BD97-D92BA0A280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410445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стоит вкладываться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0080FC4E-594F-48B0-BD97-D92BA0A28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4104456" cy="4783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A891ADCF-C6F3-40EE-A667-CA3D63C0DC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232696"/>
                <a:ext cx="417646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лучше не надо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A891ADCF-C6F3-40EE-A667-CA3D63C0D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4176464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FC5EF849-901D-4DD2-BE13-2015B23B82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60032" y="720000"/>
                <a:ext cx="194421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.04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FC5EF849-901D-4DD2-BE13-2015B23B8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720000"/>
                <a:ext cx="1944216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Объект 5">
                <a:extLst>
                  <a:ext uri="{FF2B5EF4-FFF2-40B4-BE49-F238E27FC236}">
                    <a16:creationId xmlns:a16="http://schemas.microsoft.com/office/drawing/2014/main" id="{D4BFA878-0A05-48F6-BA45-A8611C22ED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60030" y="1260000"/>
                <a:ext cx="1944217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0.04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Объект 5">
                <a:extLst>
                  <a:ext uri="{FF2B5EF4-FFF2-40B4-BE49-F238E27FC236}">
                    <a16:creationId xmlns:a16="http://schemas.microsoft.com/office/drawing/2014/main" id="{D4BFA878-0A05-48F6-BA45-A8611C22E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0" y="1260000"/>
                <a:ext cx="1944217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F430B849-2F5D-41D0-B58B-AF3C289D506F}"/>
                  </a:ext>
                </a:extLst>
              </p:cNvPr>
              <p:cNvSpPr/>
              <p:nvPr/>
            </p:nvSpPr>
            <p:spPr>
              <a:xfrm>
                <a:off x="539552" y="2520000"/>
                <a:ext cx="3224857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F430B849-2F5D-41D0-B58B-AF3C289D50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520000"/>
                <a:ext cx="3224857" cy="600164"/>
              </a:xfrm>
              <a:prstGeom prst="rect">
                <a:avLst/>
              </a:prstGeom>
              <a:blipFill>
                <a:blip r:embed="rId7"/>
                <a:stretch>
                  <a:fillRect l="-3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68D287C3-4A8B-4ABF-A1A8-E551FE531343}"/>
                  </a:ext>
                </a:extLst>
              </p:cNvPr>
              <p:cNvSpPr/>
              <p:nvPr/>
            </p:nvSpPr>
            <p:spPr>
              <a:xfrm>
                <a:off x="4127393" y="988986"/>
                <a:ext cx="588623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68D287C3-4A8B-4ABF-A1A8-E551FE5313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393" y="988986"/>
                <a:ext cx="588623" cy="6924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2ECBE2D8-E0D8-466B-BA50-D5AEA869EB5E}"/>
                  </a:ext>
                </a:extLst>
              </p:cNvPr>
              <p:cNvSpPr/>
              <p:nvPr/>
            </p:nvSpPr>
            <p:spPr>
              <a:xfrm>
                <a:off x="539552" y="3216321"/>
                <a:ext cx="2979662" cy="71673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𝑜𝑏𝑠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10−1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⋅0.09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0.04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2ECBE2D8-E0D8-466B-BA50-D5AEA869EB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216321"/>
                <a:ext cx="2979662" cy="716735"/>
              </a:xfrm>
              <a:prstGeom prst="rect">
                <a:avLst/>
              </a:prstGeom>
              <a:blipFill>
                <a:blip r:embed="rId9"/>
                <a:stretch>
                  <a:fillRect l="-4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6FCA7B28-E5DC-4E0C-9023-46FE72D4ADE2}"/>
                  </a:ext>
                </a:extLst>
              </p:cNvPr>
              <p:cNvSpPr/>
              <p:nvPr/>
            </p:nvSpPr>
            <p:spPr>
              <a:xfrm>
                <a:off x="539552" y="4348887"/>
                <a:ext cx="2390975" cy="37625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(0.95)=16.92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6FCA7B28-E5DC-4E0C-9023-46FE72D4AD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348887"/>
                <a:ext cx="2390975" cy="376257"/>
              </a:xfrm>
              <a:prstGeom prst="rect">
                <a:avLst/>
              </a:prstGeom>
              <a:blipFill>
                <a:blip r:embed="rId10"/>
                <a:stretch>
                  <a:fillRect l="-4592" r="-255" b="-354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A412BF3D-DC2E-43B6-A04D-507484D08AB9}"/>
              </a:ext>
            </a:extLst>
          </p:cNvPr>
          <p:cNvSpPr/>
          <p:nvPr/>
        </p:nvSpPr>
        <p:spPr>
          <a:xfrm>
            <a:off x="467544" y="1916832"/>
            <a:ext cx="26164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28516A"/>
                </a:solidFill>
              </a:rPr>
              <a:t>Предположение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b="1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21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 (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ценная бумага)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: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E96BDBBA-97C7-B144-8570-0C84B1B4E7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410445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стоит вкладываться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E96BDBBA-97C7-B144-8570-0C84B1B4E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4104456" cy="4783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3813CDD0-F143-7B46-9894-DD4ED924FA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232696"/>
                <a:ext cx="417646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лучше не надо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3813CDD0-F143-7B46-9894-DD4ED924F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4176464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4DB280DD-040D-8846-B228-D99D98302C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60032" y="720000"/>
                <a:ext cx="194421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.04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4DB280DD-040D-8846-B228-D99D98302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720000"/>
                <a:ext cx="1944216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1DCCAA43-C947-BF4A-9D03-8BF3AFA0F6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60030" y="1260000"/>
                <a:ext cx="1944217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0.04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1DCCAA43-C947-BF4A-9D03-8BF3AFA0F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0" y="1260000"/>
                <a:ext cx="1944217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87FEF00F-A02D-4048-8A6B-C350F49E42F0}"/>
                  </a:ext>
                </a:extLst>
              </p:cNvPr>
              <p:cNvSpPr/>
              <p:nvPr/>
            </p:nvSpPr>
            <p:spPr>
              <a:xfrm>
                <a:off x="539552" y="2520000"/>
                <a:ext cx="3224857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87FEF00F-A02D-4048-8A6B-C350F49E42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520000"/>
                <a:ext cx="3224857" cy="600164"/>
              </a:xfrm>
              <a:prstGeom prst="rect">
                <a:avLst/>
              </a:prstGeom>
              <a:blipFill>
                <a:blip r:embed="rId7"/>
                <a:stretch>
                  <a:fillRect l="-3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B1C7B54C-0365-014C-A302-ADAACDE41467}"/>
                  </a:ext>
                </a:extLst>
              </p:cNvPr>
              <p:cNvSpPr/>
              <p:nvPr/>
            </p:nvSpPr>
            <p:spPr>
              <a:xfrm>
                <a:off x="4127393" y="988986"/>
                <a:ext cx="588623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B1C7B54C-0365-014C-A302-ADAACDE414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393" y="988986"/>
                <a:ext cx="588623" cy="6924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8DD221A6-7CE9-CD42-8A1E-73C4AFF6CAA7}"/>
                  </a:ext>
                </a:extLst>
              </p:cNvPr>
              <p:cNvSpPr/>
              <p:nvPr/>
            </p:nvSpPr>
            <p:spPr>
              <a:xfrm>
                <a:off x="539552" y="3216321"/>
                <a:ext cx="2979662" cy="71673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𝑜𝑏𝑠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10−1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⋅0.09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0.04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8DD221A6-7CE9-CD42-8A1E-73C4AFF6CA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216321"/>
                <a:ext cx="2979662" cy="716735"/>
              </a:xfrm>
              <a:prstGeom prst="rect">
                <a:avLst/>
              </a:prstGeom>
              <a:blipFill>
                <a:blip r:embed="rId9"/>
                <a:stretch>
                  <a:fillRect l="-4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1F3E7EBB-8470-4040-B52B-3CB53A00D708}"/>
                  </a:ext>
                </a:extLst>
              </p:cNvPr>
              <p:cNvSpPr/>
              <p:nvPr/>
            </p:nvSpPr>
            <p:spPr>
              <a:xfrm>
                <a:off x="539552" y="4348887"/>
                <a:ext cx="2390975" cy="37625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(0.95)=16.92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1F3E7EBB-8470-4040-B52B-3CB53A00D7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348887"/>
                <a:ext cx="2390975" cy="376257"/>
              </a:xfrm>
              <a:prstGeom prst="rect">
                <a:avLst/>
              </a:prstGeom>
              <a:blipFill>
                <a:blip r:embed="rId10"/>
                <a:stretch>
                  <a:fillRect l="-4592" r="-255" b="-354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Объект 5">
            <a:extLst>
              <a:ext uri="{FF2B5EF4-FFF2-40B4-BE49-F238E27FC236}">
                <a16:creationId xmlns:a16="http://schemas.microsoft.com/office/drawing/2014/main" id="{5AE2D8BE-B56B-8840-8D33-E99FC9608155}"/>
              </a:ext>
            </a:extLst>
          </p:cNvPr>
          <p:cNvSpPr txBox="1">
            <a:spLocks/>
          </p:cNvSpPr>
          <p:nvPr/>
        </p:nvSpPr>
        <p:spPr>
          <a:xfrm>
            <a:off x="4127393" y="4440775"/>
            <a:ext cx="3633026" cy="13024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Гипотеза о том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что риск бумаги устроит мистера </a:t>
            </a:r>
            <a:r>
              <a:rPr lang="ru-RU" sz="2400" dirty="0" err="1">
                <a:solidFill>
                  <a:srgbClr val="373737"/>
                </a:solidFill>
              </a:rPr>
              <a:t>Белфорда</a:t>
            </a:r>
            <a:r>
              <a:rPr lang="ru-RU" sz="2400" dirty="0">
                <a:solidFill>
                  <a:srgbClr val="373737"/>
                </a:solidFill>
              </a:rPr>
              <a:t> </a:t>
            </a:r>
            <a:r>
              <a:rPr lang="ru-RU" sz="2400" b="1" dirty="0">
                <a:solidFill>
                  <a:srgbClr val="28516A"/>
                </a:solidFill>
              </a:rPr>
              <a:t>отвергается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72388115-4335-114F-8492-570B99871BCD}"/>
              </a:ext>
            </a:extLst>
          </p:cNvPr>
          <p:cNvSpPr/>
          <p:nvPr/>
        </p:nvSpPr>
        <p:spPr>
          <a:xfrm>
            <a:off x="467544" y="1916832"/>
            <a:ext cx="26164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28516A"/>
                </a:solidFill>
              </a:rPr>
              <a:t>Предположение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b="1" dirty="0">
              <a:solidFill>
                <a:srgbClr val="28516A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670BE19-1962-CA40-AEB5-4B536866FD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67944" y="1998841"/>
            <a:ext cx="4732526" cy="2366263"/>
          </a:xfrm>
          <a:prstGeom prst="rect">
            <a:avLst/>
          </a:prstGeom>
        </p:spPr>
      </p:pic>
      <p:pic>
        <p:nvPicPr>
          <p:cNvPr id="18" name="Рисунок 17" descr="Флажок с крестиком">
            <a:extLst>
              <a:ext uri="{FF2B5EF4-FFF2-40B4-BE49-F238E27FC236}">
                <a16:creationId xmlns:a16="http://schemas.microsoft.com/office/drawing/2014/main" id="{CED4439E-2229-446D-83BD-DD9422AE970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172610" y="168630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11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3594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Тест Фишера для отношения дисперсий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B8A9E8C6-0569-4E07-AF4E-F12D7D060BF2}"/>
                  </a:ext>
                </a:extLst>
              </p:cNvPr>
              <p:cNvSpPr/>
              <p:nvPr/>
            </p:nvSpPr>
            <p:spPr>
              <a:xfrm>
                <a:off x="539552" y="692696"/>
                <a:ext cx="3368423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B8A9E8C6-0569-4E07-AF4E-F12D7D060B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3368423" cy="600164"/>
              </a:xfrm>
              <a:prstGeom prst="rect">
                <a:avLst/>
              </a:prstGeom>
              <a:blipFill>
                <a:blip r:embed="rId3"/>
                <a:stretch>
                  <a:fillRect l="-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AD376C3F-2FD9-4DF5-B6D3-45774EFD0A3E}"/>
                  </a:ext>
                </a:extLst>
              </p:cNvPr>
              <p:cNvSpPr/>
              <p:nvPr/>
            </p:nvSpPr>
            <p:spPr>
              <a:xfrm>
                <a:off x="539552" y="1232696"/>
                <a:ext cx="3342069" cy="63677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AD376C3F-2FD9-4DF5-B6D3-45774EFD0A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3342069" cy="636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033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3594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Тест Фишера для отношения дисперсий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FE7022A5-379C-4E5D-98B9-43C5DC6FBA99}"/>
                  </a:ext>
                </a:extLst>
              </p:cNvPr>
              <p:cNvSpPr/>
              <p:nvPr/>
            </p:nvSpPr>
            <p:spPr>
              <a:xfrm>
                <a:off x="539552" y="692696"/>
                <a:ext cx="3368423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FE7022A5-379C-4E5D-98B9-43C5DC6FBA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3368423" cy="600164"/>
              </a:xfrm>
              <a:prstGeom prst="rect">
                <a:avLst/>
              </a:prstGeom>
              <a:blipFill>
                <a:blip r:embed="rId3"/>
                <a:stretch>
                  <a:fillRect l="-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966FF770-7B5A-44DB-9DEE-E9E0CC6FEE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2312696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966FF770-7B5A-44DB-9DEE-E9E0CC6FE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312696"/>
                <a:ext cx="1656184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Объект 5">
                <a:extLst>
                  <a:ext uri="{FF2B5EF4-FFF2-40B4-BE49-F238E27FC236}">
                    <a16:creationId xmlns:a16="http://schemas.microsoft.com/office/drawing/2014/main" id="{5DA5DBF0-A368-4726-80CC-C066646F59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2852696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Объект 5">
                <a:extLst>
                  <a:ext uri="{FF2B5EF4-FFF2-40B4-BE49-F238E27FC236}">
                    <a16:creationId xmlns:a16="http://schemas.microsoft.com/office/drawing/2014/main" id="{5DA5DBF0-A368-4726-80CC-C066646F5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852696"/>
                <a:ext cx="1656186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25F56AB-385C-4CEF-AC67-3882D98B93D6}"/>
                  </a:ext>
                </a:extLst>
              </p:cNvPr>
              <p:cNvSpPr/>
              <p:nvPr/>
            </p:nvSpPr>
            <p:spPr>
              <a:xfrm>
                <a:off x="539552" y="1232696"/>
                <a:ext cx="3342069" cy="63677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25F56AB-385C-4CEF-AC67-3882D98B93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3342069" cy="636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Объект 5">
            <a:extLst>
              <a:ext uri="{FF2B5EF4-FFF2-40B4-BE49-F238E27FC236}">
                <a16:creationId xmlns:a16="http://schemas.microsoft.com/office/drawing/2014/main" id="{D521C1F8-63B6-41D5-9649-79A1380EBA56}"/>
              </a:ext>
            </a:extLst>
          </p:cNvPr>
          <p:cNvSpPr txBox="1">
            <a:spLocks/>
          </p:cNvSpPr>
          <p:nvPr/>
        </p:nvSpPr>
        <p:spPr>
          <a:xfrm>
            <a:off x="539552" y="1800000"/>
            <a:ext cx="3487026" cy="4044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Выборки независимые</a:t>
            </a:r>
            <a:endParaRPr lang="ru-RU" sz="24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492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3594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Тест Фишера для отношения дисперсий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781E0A95-7473-4BC0-9559-671D96F21D35}"/>
                  </a:ext>
                </a:extLst>
              </p:cNvPr>
              <p:cNvSpPr/>
              <p:nvPr/>
            </p:nvSpPr>
            <p:spPr>
              <a:xfrm>
                <a:off x="539552" y="692696"/>
                <a:ext cx="3368423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781E0A95-7473-4BC0-9559-671D96F21D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3368423" cy="600164"/>
              </a:xfrm>
              <a:prstGeom prst="rect">
                <a:avLst/>
              </a:prstGeom>
              <a:blipFill>
                <a:blip r:embed="rId3"/>
                <a:stretch>
                  <a:fillRect l="-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Объект 5">
                <a:extLst>
                  <a:ext uri="{FF2B5EF4-FFF2-40B4-BE49-F238E27FC236}">
                    <a16:creationId xmlns:a16="http://schemas.microsoft.com/office/drawing/2014/main" id="{E41500E1-17F5-4C34-97AC-F34E2F799C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2312696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Объект 5">
                <a:extLst>
                  <a:ext uri="{FF2B5EF4-FFF2-40B4-BE49-F238E27FC236}">
                    <a16:creationId xmlns:a16="http://schemas.microsoft.com/office/drawing/2014/main" id="{E41500E1-17F5-4C34-97AC-F34E2F799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312696"/>
                <a:ext cx="1656184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Объект 5">
                <a:extLst>
                  <a:ext uri="{FF2B5EF4-FFF2-40B4-BE49-F238E27FC236}">
                    <a16:creationId xmlns:a16="http://schemas.microsoft.com/office/drawing/2014/main" id="{6E2F5157-0CAD-48AF-A4D2-35F78C6246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2852696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Объект 5">
                <a:extLst>
                  <a:ext uri="{FF2B5EF4-FFF2-40B4-BE49-F238E27FC236}">
                    <a16:creationId xmlns:a16="http://schemas.microsoft.com/office/drawing/2014/main" id="{6E2F5157-0CAD-48AF-A4D2-35F78C624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852696"/>
                <a:ext cx="1656186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Объект 5">
            <a:extLst>
              <a:ext uri="{FF2B5EF4-FFF2-40B4-BE49-F238E27FC236}">
                <a16:creationId xmlns:a16="http://schemas.microsoft.com/office/drawing/2014/main" id="{DAB9305E-32C8-4392-AAE7-9F0E2772939A}"/>
              </a:ext>
            </a:extLst>
          </p:cNvPr>
          <p:cNvSpPr txBox="1">
            <a:spLocks/>
          </p:cNvSpPr>
          <p:nvPr/>
        </p:nvSpPr>
        <p:spPr>
          <a:xfrm>
            <a:off x="539552" y="3420000"/>
            <a:ext cx="3889150" cy="4783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Критерий для проверки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FE2032A1-14DD-4EE5-8CD8-774B503BA58B}"/>
                  </a:ext>
                </a:extLst>
              </p:cNvPr>
              <p:cNvSpPr/>
              <p:nvPr/>
            </p:nvSpPr>
            <p:spPr>
              <a:xfrm>
                <a:off x="539552" y="1232696"/>
                <a:ext cx="3342069" cy="63677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FE2032A1-14DD-4EE5-8CD8-774B503BA5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3342069" cy="636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Объект 5">
            <a:extLst>
              <a:ext uri="{FF2B5EF4-FFF2-40B4-BE49-F238E27FC236}">
                <a16:creationId xmlns:a16="http://schemas.microsoft.com/office/drawing/2014/main" id="{683A4F98-B74F-4C77-B5B0-75B4E43D4B74}"/>
              </a:ext>
            </a:extLst>
          </p:cNvPr>
          <p:cNvSpPr txBox="1">
            <a:spLocks/>
          </p:cNvSpPr>
          <p:nvPr/>
        </p:nvSpPr>
        <p:spPr>
          <a:xfrm>
            <a:off x="539552" y="1800000"/>
            <a:ext cx="3487026" cy="4044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Выборки независимые</a:t>
            </a:r>
            <a:endParaRPr lang="ru-RU" sz="2400" dirty="0">
              <a:solidFill>
                <a:srgbClr val="28516A"/>
              </a:solidFill>
            </a:endParaRPr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69674428-F771-440E-9518-7C579A846FEF}"/>
              </a:ext>
            </a:extLst>
          </p:cNvPr>
          <p:cNvGrpSpPr/>
          <p:nvPr/>
        </p:nvGrpSpPr>
        <p:grpSpPr>
          <a:xfrm>
            <a:off x="539552" y="3959999"/>
            <a:ext cx="3621248" cy="882924"/>
            <a:chOff x="777187" y="3764688"/>
            <a:chExt cx="3621248" cy="8829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Прямоугольник 29">
                  <a:extLst>
                    <a:ext uri="{FF2B5EF4-FFF2-40B4-BE49-F238E27FC236}">
                      <a16:creationId xmlns:a16="http://schemas.microsoft.com/office/drawing/2014/main" id="{72D08483-BAA5-449E-8081-C48162C69134}"/>
                    </a:ext>
                  </a:extLst>
                </p:cNvPr>
                <p:cNvSpPr/>
                <p:nvPr/>
              </p:nvSpPr>
              <p:spPr>
                <a:xfrm>
                  <a:off x="777187" y="3764688"/>
                  <a:ext cx="3621248" cy="868123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=  </m:t>
                        </m:r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~ 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−1,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Прямоугольник 33">
                  <a:extLst>
                    <a:ext uri="{FF2B5EF4-FFF2-40B4-BE49-F238E27FC236}">
                      <a16:creationId xmlns:a16="http://schemas.microsoft.com/office/drawing/2014/main" id="{F90E3004-30EE-6D4C-A559-739C543347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187" y="3764688"/>
                  <a:ext cx="3621248" cy="868123"/>
                </a:xfrm>
                <a:prstGeom prst="rect">
                  <a:avLst/>
                </a:prstGeom>
                <a:blipFill>
                  <a:blip r:embed="rId7"/>
                  <a:stretch>
                    <a:fillRect l="-1742" b="-5882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Прямоугольник 30">
                  <a:extLst>
                    <a:ext uri="{FF2B5EF4-FFF2-40B4-BE49-F238E27FC236}">
                      <a16:creationId xmlns:a16="http://schemas.microsoft.com/office/drawing/2014/main" id="{8CFDC458-05E5-4C9E-B158-42D99170EAF9}"/>
                    </a:ext>
                  </a:extLst>
                </p:cNvPr>
                <p:cNvSpPr/>
                <p:nvPr/>
              </p:nvSpPr>
              <p:spPr>
                <a:xfrm>
                  <a:off x="2850356" y="4339834"/>
                  <a:ext cx="43095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Прямоугольник 22">
                  <a:extLst>
                    <a:ext uri="{FF2B5EF4-FFF2-40B4-BE49-F238E27FC236}">
                      <a16:creationId xmlns:a16="http://schemas.microsoft.com/office/drawing/2014/main" id="{2B7FF9AC-3E8F-4B40-800C-53C05BF236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0356" y="4339834"/>
                  <a:ext cx="430951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Прямоугольник 31">
                  <a:extLst>
                    <a:ext uri="{FF2B5EF4-FFF2-40B4-BE49-F238E27FC236}">
                      <a16:creationId xmlns:a16="http://schemas.microsoft.com/office/drawing/2014/main" id="{0340E8F7-A5B6-4A9B-B125-1E08FDBB5D2C}"/>
                    </a:ext>
                  </a:extLst>
                </p:cNvPr>
                <p:cNvSpPr/>
                <p:nvPr/>
              </p:nvSpPr>
              <p:spPr>
                <a:xfrm>
                  <a:off x="1921526" y="4339835"/>
                  <a:ext cx="43095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Прямоугольник 34">
                  <a:extLst>
                    <a:ext uri="{FF2B5EF4-FFF2-40B4-BE49-F238E27FC236}">
                      <a16:creationId xmlns:a16="http://schemas.microsoft.com/office/drawing/2014/main" id="{9F1FAD70-26F5-8349-B08F-C88034611F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1526" y="4339835"/>
                  <a:ext cx="430951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6727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3594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Тест Фишера для отношения дисперсий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5EB41FDA-2028-4ACB-B8FA-B4C22CEF39B1}"/>
                  </a:ext>
                </a:extLst>
              </p:cNvPr>
              <p:cNvSpPr/>
              <p:nvPr/>
            </p:nvSpPr>
            <p:spPr>
              <a:xfrm>
                <a:off x="539552" y="692696"/>
                <a:ext cx="3368423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5EB41FDA-2028-4ACB-B8FA-B4C22CEF39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3368423" cy="600164"/>
              </a:xfrm>
              <a:prstGeom prst="rect">
                <a:avLst/>
              </a:prstGeom>
              <a:blipFill>
                <a:blip r:embed="rId3"/>
                <a:stretch>
                  <a:fillRect l="-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Объект 5">
                <a:extLst>
                  <a:ext uri="{FF2B5EF4-FFF2-40B4-BE49-F238E27FC236}">
                    <a16:creationId xmlns:a16="http://schemas.microsoft.com/office/drawing/2014/main" id="{2980B73B-DFFD-48CC-A233-E0E367506D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2312696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Объект 5">
                <a:extLst>
                  <a:ext uri="{FF2B5EF4-FFF2-40B4-BE49-F238E27FC236}">
                    <a16:creationId xmlns:a16="http://schemas.microsoft.com/office/drawing/2014/main" id="{2980B73B-DFFD-48CC-A233-E0E367506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312696"/>
                <a:ext cx="1656184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Объект 5">
                <a:extLst>
                  <a:ext uri="{FF2B5EF4-FFF2-40B4-BE49-F238E27FC236}">
                    <a16:creationId xmlns:a16="http://schemas.microsoft.com/office/drawing/2014/main" id="{DDC7D7D9-2EFF-4A58-9DDA-D508583088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2852696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Объект 5">
                <a:extLst>
                  <a:ext uri="{FF2B5EF4-FFF2-40B4-BE49-F238E27FC236}">
                    <a16:creationId xmlns:a16="http://schemas.microsoft.com/office/drawing/2014/main" id="{DDC7D7D9-2EFF-4A58-9DDA-D50858308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852696"/>
                <a:ext cx="1656186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Объект 5">
            <a:extLst>
              <a:ext uri="{FF2B5EF4-FFF2-40B4-BE49-F238E27FC236}">
                <a16:creationId xmlns:a16="http://schemas.microsoft.com/office/drawing/2014/main" id="{DE0BF8BE-B475-4EA7-9763-17BD57B7555D}"/>
              </a:ext>
            </a:extLst>
          </p:cNvPr>
          <p:cNvSpPr txBox="1">
            <a:spLocks/>
          </p:cNvSpPr>
          <p:nvPr/>
        </p:nvSpPr>
        <p:spPr>
          <a:xfrm>
            <a:off x="539552" y="3420000"/>
            <a:ext cx="3889150" cy="4783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Критерий для проверки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44D65C18-852C-4C59-8355-F4F3F971B884}"/>
                  </a:ext>
                </a:extLst>
              </p:cNvPr>
              <p:cNvSpPr/>
              <p:nvPr/>
            </p:nvSpPr>
            <p:spPr>
              <a:xfrm>
                <a:off x="539552" y="1232696"/>
                <a:ext cx="3342069" cy="63677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44D65C18-852C-4C59-8355-F4F3F971B8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3342069" cy="636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Объект 5">
            <a:extLst>
              <a:ext uri="{FF2B5EF4-FFF2-40B4-BE49-F238E27FC236}">
                <a16:creationId xmlns:a16="http://schemas.microsoft.com/office/drawing/2014/main" id="{E06C51C5-6A65-473C-8AC5-735B08480015}"/>
              </a:ext>
            </a:extLst>
          </p:cNvPr>
          <p:cNvSpPr txBox="1">
            <a:spLocks/>
          </p:cNvSpPr>
          <p:nvPr/>
        </p:nvSpPr>
        <p:spPr>
          <a:xfrm>
            <a:off x="539552" y="1800000"/>
            <a:ext cx="3487026" cy="4044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Выборки независимые</a:t>
            </a:r>
            <a:endParaRPr lang="ru-RU" sz="2400" dirty="0">
              <a:solidFill>
                <a:srgbClr val="28516A"/>
              </a:solidFill>
            </a:endParaRP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0C1FC373-B348-461F-A12F-C9392731D4F3}"/>
              </a:ext>
            </a:extLst>
          </p:cNvPr>
          <p:cNvGrpSpPr/>
          <p:nvPr/>
        </p:nvGrpSpPr>
        <p:grpSpPr>
          <a:xfrm>
            <a:off x="539552" y="3959999"/>
            <a:ext cx="3621248" cy="882924"/>
            <a:chOff x="777187" y="3764688"/>
            <a:chExt cx="3621248" cy="8829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Прямоугольник 28">
                  <a:extLst>
                    <a:ext uri="{FF2B5EF4-FFF2-40B4-BE49-F238E27FC236}">
                      <a16:creationId xmlns:a16="http://schemas.microsoft.com/office/drawing/2014/main" id="{C236F2F9-F1B5-4F26-B641-385BC1920E8A}"/>
                    </a:ext>
                  </a:extLst>
                </p:cNvPr>
                <p:cNvSpPr/>
                <p:nvPr/>
              </p:nvSpPr>
              <p:spPr>
                <a:xfrm>
                  <a:off x="777187" y="3764688"/>
                  <a:ext cx="3621248" cy="868123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=  </m:t>
                        </m:r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~ 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−1,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Прямоугольник 33">
                  <a:extLst>
                    <a:ext uri="{FF2B5EF4-FFF2-40B4-BE49-F238E27FC236}">
                      <a16:creationId xmlns:a16="http://schemas.microsoft.com/office/drawing/2014/main" id="{F90E3004-30EE-6D4C-A559-739C543347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187" y="3764688"/>
                  <a:ext cx="3621248" cy="868123"/>
                </a:xfrm>
                <a:prstGeom prst="rect">
                  <a:avLst/>
                </a:prstGeom>
                <a:blipFill>
                  <a:blip r:embed="rId7"/>
                  <a:stretch>
                    <a:fillRect l="-1742" b="-5882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Прямоугольник 33">
                  <a:extLst>
                    <a:ext uri="{FF2B5EF4-FFF2-40B4-BE49-F238E27FC236}">
                      <a16:creationId xmlns:a16="http://schemas.microsoft.com/office/drawing/2014/main" id="{E25A425E-3403-423A-A101-B12C76FCFD6A}"/>
                    </a:ext>
                  </a:extLst>
                </p:cNvPr>
                <p:cNvSpPr/>
                <p:nvPr/>
              </p:nvSpPr>
              <p:spPr>
                <a:xfrm>
                  <a:off x="2850356" y="4339834"/>
                  <a:ext cx="43095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Прямоугольник 22">
                  <a:extLst>
                    <a:ext uri="{FF2B5EF4-FFF2-40B4-BE49-F238E27FC236}">
                      <a16:creationId xmlns:a16="http://schemas.microsoft.com/office/drawing/2014/main" id="{2B7FF9AC-3E8F-4B40-800C-53C05BF236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0356" y="4339834"/>
                  <a:ext cx="430951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Прямоугольник 34">
                  <a:extLst>
                    <a:ext uri="{FF2B5EF4-FFF2-40B4-BE49-F238E27FC236}">
                      <a16:creationId xmlns:a16="http://schemas.microsoft.com/office/drawing/2014/main" id="{90A2FAC6-2682-4DD5-82A7-F871C8378C44}"/>
                    </a:ext>
                  </a:extLst>
                </p:cNvPr>
                <p:cNvSpPr/>
                <p:nvPr/>
              </p:nvSpPr>
              <p:spPr>
                <a:xfrm>
                  <a:off x="1921526" y="4339835"/>
                  <a:ext cx="43095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Прямоугольник 34">
                  <a:extLst>
                    <a:ext uri="{FF2B5EF4-FFF2-40B4-BE49-F238E27FC236}">
                      <a16:creationId xmlns:a16="http://schemas.microsoft.com/office/drawing/2014/main" id="{9F1FAD70-26F5-8349-B08F-C88034611F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1526" y="4339835"/>
                  <a:ext cx="430951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4987C0F3-E50B-45F5-ABE8-9DCA0276A4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6016" y="694228"/>
            <a:ext cx="3992240" cy="199612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051D732E-CD8A-4163-8DBA-EA0ED9BB7A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16016" y="2801032"/>
            <a:ext cx="3992240" cy="1996120"/>
          </a:xfrm>
          <a:prstGeom prst="rect">
            <a:avLst/>
          </a:prstGeom>
        </p:spPr>
      </p:pic>
      <p:pic>
        <p:nvPicPr>
          <p:cNvPr id="43" name="Рисунок 42" descr="флажок установлен">
            <a:extLst>
              <a:ext uri="{FF2B5EF4-FFF2-40B4-BE49-F238E27FC236}">
                <a16:creationId xmlns:a16="http://schemas.microsoft.com/office/drawing/2014/main" id="{8F889038-51B8-417B-9323-D150030BFA2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74800" y="541167"/>
            <a:ext cx="914400" cy="914400"/>
          </a:xfrm>
          <a:prstGeom prst="rect">
            <a:avLst/>
          </a:prstGeom>
        </p:spPr>
      </p:pic>
      <p:pic>
        <p:nvPicPr>
          <p:cNvPr id="44" name="Рисунок 43" descr="Флажок с крестиком">
            <a:extLst>
              <a:ext uri="{FF2B5EF4-FFF2-40B4-BE49-F238E27FC236}">
                <a16:creationId xmlns:a16="http://schemas.microsoft.com/office/drawing/2014/main" id="{8D010AA5-579D-4EB9-995B-01921FC212E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8074800" y="266982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09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6" name="applause.wav"/>
          </p:stSnd>
        </p:sndAc>
      </p:transition>
    </mc:Fallback>
  </mc:AlternateContent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3594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Тест Фишера для отношения дисперсий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7CD0D99-518C-8B4B-BC04-74D7D7EA23D7}"/>
                  </a:ext>
                </a:extLst>
              </p:cNvPr>
              <p:cNvSpPr/>
              <p:nvPr/>
            </p:nvSpPr>
            <p:spPr>
              <a:xfrm>
                <a:off x="539552" y="692696"/>
                <a:ext cx="3368423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7CD0D99-518C-8B4B-BC04-74D7D7EA23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3368423" cy="600164"/>
              </a:xfrm>
              <a:prstGeom prst="rect">
                <a:avLst/>
              </a:prstGeom>
              <a:blipFill>
                <a:blip r:embed="rId3"/>
                <a:stretch>
                  <a:fillRect l="-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16594B5D-36D9-5749-A0AB-7C07813629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2312696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16594B5D-36D9-5749-A0AB-7C0781362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312696"/>
                <a:ext cx="1656184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Объект 5">
                <a:extLst>
                  <a:ext uri="{FF2B5EF4-FFF2-40B4-BE49-F238E27FC236}">
                    <a16:creationId xmlns:a16="http://schemas.microsoft.com/office/drawing/2014/main" id="{137CED73-0303-974E-8E20-4A617AF9E7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2852696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Объект 5">
                <a:extLst>
                  <a:ext uri="{FF2B5EF4-FFF2-40B4-BE49-F238E27FC236}">
                    <a16:creationId xmlns:a16="http://schemas.microsoft.com/office/drawing/2014/main" id="{137CED73-0303-974E-8E20-4A617AF9E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852696"/>
                <a:ext cx="1656186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Объект 5">
            <a:extLst>
              <a:ext uri="{FF2B5EF4-FFF2-40B4-BE49-F238E27FC236}">
                <a16:creationId xmlns:a16="http://schemas.microsoft.com/office/drawing/2014/main" id="{528B3AF5-C82B-6743-9643-E006C38110DD}"/>
              </a:ext>
            </a:extLst>
          </p:cNvPr>
          <p:cNvSpPr txBox="1">
            <a:spLocks/>
          </p:cNvSpPr>
          <p:nvPr/>
        </p:nvSpPr>
        <p:spPr>
          <a:xfrm>
            <a:off x="539552" y="3420000"/>
            <a:ext cx="3889150" cy="4783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Критерий для проверки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5FD9C2C0-2DFF-284D-AEC4-42DB9EB07D2F}"/>
                  </a:ext>
                </a:extLst>
              </p:cNvPr>
              <p:cNvSpPr/>
              <p:nvPr/>
            </p:nvSpPr>
            <p:spPr>
              <a:xfrm>
                <a:off x="539552" y="1232696"/>
                <a:ext cx="3342069" cy="63677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5FD9C2C0-2DFF-284D-AEC4-42DB9EB07D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3342069" cy="636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Объект 5">
            <a:extLst>
              <a:ext uri="{FF2B5EF4-FFF2-40B4-BE49-F238E27FC236}">
                <a16:creationId xmlns:a16="http://schemas.microsoft.com/office/drawing/2014/main" id="{101F1393-1251-6349-AD77-F0BA06E8B4BE}"/>
              </a:ext>
            </a:extLst>
          </p:cNvPr>
          <p:cNvSpPr txBox="1">
            <a:spLocks/>
          </p:cNvSpPr>
          <p:nvPr/>
        </p:nvSpPr>
        <p:spPr>
          <a:xfrm>
            <a:off x="539552" y="1800000"/>
            <a:ext cx="3487026" cy="4044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Выборки независимые</a:t>
            </a:r>
            <a:endParaRPr lang="ru-RU" sz="2400" dirty="0">
              <a:solidFill>
                <a:srgbClr val="28516A"/>
              </a:solidFill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F525E2AF-19FD-4B16-91D0-22A05537FDEB}"/>
              </a:ext>
            </a:extLst>
          </p:cNvPr>
          <p:cNvGrpSpPr/>
          <p:nvPr/>
        </p:nvGrpSpPr>
        <p:grpSpPr>
          <a:xfrm>
            <a:off x="539552" y="3959999"/>
            <a:ext cx="3621248" cy="882924"/>
            <a:chOff x="777187" y="3764688"/>
            <a:chExt cx="3621248" cy="8829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Прямоугольник 33">
                  <a:extLst>
                    <a:ext uri="{FF2B5EF4-FFF2-40B4-BE49-F238E27FC236}">
                      <a16:creationId xmlns:a16="http://schemas.microsoft.com/office/drawing/2014/main" id="{F90E3004-30EE-6D4C-A559-739C543347EE}"/>
                    </a:ext>
                  </a:extLst>
                </p:cNvPr>
                <p:cNvSpPr/>
                <p:nvPr/>
              </p:nvSpPr>
              <p:spPr>
                <a:xfrm>
                  <a:off x="777187" y="3764688"/>
                  <a:ext cx="3621248" cy="868123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=  </m:t>
                        </m:r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~ 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−1,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Прямоугольник 33">
                  <a:extLst>
                    <a:ext uri="{FF2B5EF4-FFF2-40B4-BE49-F238E27FC236}">
                      <a16:creationId xmlns:a16="http://schemas.microsoft.com/office/drawing/2014/main" id="{F90E3004-30EE-6D4C-A559-739C543347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187" y="3764688"/>
                  <a:ext cx="3621248" cy="868123"/>
                </a:xfrm>
                <a:prstGeom prst="rect">
                  <a:avLst/>
                </a:prstGeom>
                <a:blipFill>
                  <a:blip r:embed="rId7"/>
                  <a:stretch>
                    <a:fillRect l="-1742" b="-5882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Прямоугольник 22">
                  <a:extLst>
                    <a:ext uri="{FF2B5EF4-FFF2-40B4-BE49-F238E27FC236}">
                      <a16:creationId xmlns:a16="http://schemas.microsoft.com/office/drawing/2014/main" id="{2B7FF9AC-3E8F-4B40-800C-53C05BF2369B}"/>
                    </a:ext>
                  </a:extLst>
                </p:cNvPr>
                <p:cNvSpPr/>
                <p:nvPr/>
              </p:nvSpPr>
              <p:spPr>
                <a:xfrm>
                  <a:off x="2850356" y="4339834"/>
                  <a:ext cx="43095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Прямоугольник 22">
                  <a:extLst>
                    <a:ext uri="{FF2B5EF4-FFF2-40B4-BE49-F238E27FC236}">
                      <a16:creationId xmlns:a16="http://schemas.microsoft.com/office/drawing/2014/main" id="{2B7FF9AC-3E8F-4B40-800C-53C05BF236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0356" y="4339834"/>
                  <a:ext cx="430951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Прямоугольник 34">
                  <a:extLst>
                    <a:ext uri="{FF2B5EF4-FFF2-40B4-BE49-F238E27FC236}">
                      <a16:creationId xmlns:a16="http://schemas.microsoft.com/office/drawing/2014/main" id="{9F1FAD70-26F5-8349-B08F-C88034611F21}"/>
                    </a:ext>
                  </a:extLst>
                </p:cNvPr>
                <p:cNvSpPr/>
                <p:nvPr/>
              </p:nvSpPr>
              <p:spPr>
                <a:xfrm>
                  <a:off x="1921526" y="4339835"/>
                  <a:ext cx="43095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Прямоугольник 34">
                  <a:extLst>
                    <a:ext uri="{FF2B5EF4-FFF2-40B4-BE49-F238E27FC236}">
                      <a16:creationId xmlns:a16="http://schemas.microsoft.com/office/drawing/2014/main" id="{9F1FAD70-26F5-8349-B08F-C88034611F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1526" y="4339835"/>
                  <a:ext cx="430951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Rectangle">
            <a:extLst>
              <a:ext uri="{FF2B5EF4-FFF2-40B4-BE49-F238E27FC236}">
                <a16:creationId xmlns:a16="http://schemas.microsoft.com/office/drawing/2014/main" id="{EC6E8ECD-0308-AC4F-A0AC-02AE2C0B64BC}"/>
              </a:ext>
            </a:extLst>
          </p:cNvPr>
          <p:cNvSpPr/>
          <p:nvPr/>
        </p:nvSpPr>
        <p:spPr>
          <a:xfrm>
            <a:off x="539552" y="5126476"/>
            <a:ext cx="7416824" cy="1085951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1566C2A-CFD3-D445-9C7F-FC57C809A199}"/>
              </a:ext>
            </a:extLst>
          </p:cNvPr>
          <p:cNvSpPr txBox="1"/>
          <p:nvPr/>
        </p:nvSpPr>
        <p:spPr>
          <a:xfrm>
            <a:off x="1403648" y="5253953"/>
            <a:ext cx="6153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Критерий точный</a:t>
            </a:r>
            <a:r>
              <a:rPr lang="en-US" sz="2400" dirty="0">
                <a:solidFill>
                  <a:srgbClr val="C0504D"/>
                </a:solidFill>
              </a:rPr>
              <a:t>,</a:t>
            </a:r>
            <a:r>
              <a:rPr lang="ru-RU" sz="2400" dirty="0">
                <a:solidFill>
                  <a:srgbClr val="C0504D"/>
                </a:solidFill>
              </a:rPr>
              <a:t> используется предположение о нормальности выборки</a:t>
            </a:r>
          </a:p>
        </p:txBody>
      </p:sp>
      <p:sp>
        <p:nvSpPr>
          <p:cNvPr id="37" name="Shape">
            <a:extLst>
              <a:ext uri="{FF2B5EF4-FFF2-40B4-BE49-F238E27FC236}">
                <a16:creationId xmlns:a16="http://schemas.microsoft.com/office/drawing/2014/main" id="{36BA31CE-EAB7-DE46-8BBE-0F9815B14FBB}"/>
              </a:ext>
            </a:extLst>
          </p:cNvPr>
          <p:cNvSpPr/>
          <p:nvPr/>
        </p:nvSpPr>
        <p:spPr>
          <a:xfrm>
            <a:off x="877812" y="5328847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E76FC6-5EF5-9F43-9BA9-7C22BC33F4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6016" y="694228"/>
            <a:ext cx="3992240" cy="19961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CD5980-2BBF-794B-A50D-A1DA111483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16016" y="2801032"/>
            <a:ext cx="3992240" cy="1996120"/>
          </a:xfrm>
          <a:prstGeom prst="rect">
            <a:avLst/>
          </a:prstGeom>
        </p:spPr>
      </p:pic>
      <p:pic>
        <p:nvPicPr>
          <p:cNvPr id="25" name="Рисунок 24" descr="флажок установлен">
            <a:extLst>
              <a:ext uri="{FF2B5EF4-FFF2-40B4-BE49-F238E27FC236}">
                <a16:creationId xmlns:a16="http://schemas.microsoft.com/office/drawing/2014/main" id="{03DC7B92-1A03-4A52-9BA2-917DEC87533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74800" y="541167"/>
            <a:ext cx="914400" cy="914400"/>
          </a:xfrm>
          <a:prstGeom prst="rect">
            <a:avLst/>
          </a:prstGeom>
        </p:spPr>
      </p:pic>
      <p:pic>
        <p:nvPicPr>
          <p:cNvPr id="26" name="Рисунок 25" descr="Флажок с крестиком">
            <a:extLst>
              <a:ext uri="{FF2B5EF4-FFF2-40B4-BE49-F238E27FC236}">
                <a16:creationId xmlns:a16="http://schemas.microsoft.com/office/drawing/2014/main" id="{08F881AD-7C4C-4820-9198-E0D4C14B290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8074800" y="266982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68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6" name="applause.wav"/>
          </p:stSnd>
        </p:sndAc>
      </p:transition>
    </mc:Fallback>
  </mc:AlternateContent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Пример (ценная бумага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):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8326BF30-5BEE-42BD-B87E-109140CF4B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7992888" cy="288032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Мистер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Белфорд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наблюдает за двумя бумагами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. </a:t>
                </a:r>
                <a:r>
                  <a:rPr lang="ru-RU" sz="2400" dirty="0">
                    <a:solidFill>
                      <a:srgbClr val="373737"/>
                    </a:solidFill>
                  </a:rPr>
                  <a:t/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За последние десять лет выборочная дисперсия доходности для первой бумаги составила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0.0</m:t>
                    </m:r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5C5B5C"/>
                    </a:solidFill>
                  </a:rPr>
                  <a:t/>
                </a:r>
                <a:br>
                  <a:rPr lang="ru-RU" sz="2400" dirty="0">
                    <a:solidFill>
                      <a:srgbClr val="5C5B5C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Для второй бумаги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0.0</m:t>
                    </m:r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</a:rPr>
                  <a:t> </a:t>
                </a:r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8326BF30-5BEE-42BD-B87E-109140CF4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7992888" cy="2880320"/>
              </a:xfrm>
              <a:prstGeom prst="rect">
                <a:avLst/>
              </a:prstGeom>
              <a:blipFill>
                <a:blip r:embed="rId3"/>
                <a:stretch>
                  <a:fillRect l="-2212" t="-31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331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Пример (ценная бумага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):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Объект 5">
                <a:extLst>
                  <a:ext uri="{FF2B5EF4-FFF2-40B4-BE49-F238E27FC236}">
                    <a16:creationId xmlns:a16="http://schemas.microsoft.com/office/drawing/2014/main" id="{F8717C72-5071-F345-88F5-101C97836D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7992888" cy="288032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Мистер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Белфорд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наблюдает за двумя бумагами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. </a:t>
                </a:r>
                <a:r>
                  <a:rPr lang="ru-RU" sz="2400" dirty="0">
                    <a:solidFill>
                      <a:srgbClr val="373737"/>
                    </a:solidFill>
                  </a:rPr>
                  <a:t/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За последние десять лет выборочная дисперсия доходности для первой бумаги составила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0.0</m:t>
                    </m:r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5C5B5C"/>
                    </a:solidFill>
                  </a:rPr>
                  <a:t/>
                </a:r>
                <a:br>
                  <a:rPr lang="ru-RU" sz="2400" dirty="0">
                    <a:solidFill>
                      <a:srgbClr val="5C5B5C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Для второй бумаги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0.0</m:t>
                    </m:r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</a:rPr>
                  <a:t> </a:t>
                </a:r>
                <a:endParaRPr lang="ru-RU" sz="2400" dirty="0">
                  <a:solidFill>
                    <a:srgbClr val="5C5B5C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Есть ли основания полагать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 на уровне значимости </a:t>
                </a:r>
                <a14:m>
                  <m:oMath xmlns:m="http://schemas.openxmlformats.org/officeDocument/2006/math"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sz="2400" dirty="0">
                    <a:solidFill>
                      <a:srgbClr val="54748B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вложение во вторую бумагу более рискованно.</a:t>
                </a:r>
                <a:endParaRPr lang="en-US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0" name="Объект 5">
                <a:extLst>
                  <a:ext uri="{FF2B5EF4-FFF2-40B4-BE49-F238E27FC236}">
                    <a16:creationId xmlns:a16="http://schemas.microsoft.com/office/drawing/2014/main" id="{F8717C72-5071-F345-88F5-101C97836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7992888" cy="2880320"/>
              </a:xfrm>
              <a:prstGeom prst="rect">
                <a:avLst/>
              </a:prstGeom>
              <a:blipFill>
                <a:blip r:embed="rId3"/>
                <a:stretch>
                  <a:fillRect l="-2212" t="-31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872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Взболтать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, 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но не смешивать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CA36EAE-72E8-4D8C-A649-7C87FC762925}"/>
              </a:ext>
            </a:extLst>
          </p:cNvPr>
          <p:cNvSpPr/>
          <p:nvPr/>
        </p:nvSpPr>
        <p:spPr>
          <a:xfrm>
            <a:off x="5672231" y="1929748"/>
            <a:ext cx="2952328" cy="49081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lvl="0" algn="r">
              <a:spcAft>
                <a:spcPts val="1800"/>
              </a:spcAft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  <a:cs typeface="Times New Roman" pitchFamily="18" charset="0"/>
              </a:rPr>
              <a:t>©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  <a:cs typeface="Times New Roman" pitchFamily="18" charset="0"/>
              </a:rPr>
              <a:t> Бонд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  <a:cs typeface="Times New Roman" pitchFamily="18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  <a:cs typeface="Times New Roman" pitchFamily="18" charset="0"/>
              </a:rPr>
              <a:t>Джеймс Бонд</a:t>
            </a:r>
          </a:p>
        </p:txBody>
      </p:sp>
      <p:sp>
        <p:nvSpPr>
          <p:cNvPr id="17" name="Rectangle">
            <a:extLst>
              <a:ext uri="{FF2B5EF4-FFF2-40B4-BE49-F238E27FC236}">
                <a16:creationId xmlns:a16="http://schemas.microsoft.com/office/drawing/2014/main" id="{85F53ACC-9395-40FD-A947-B9DB69C3483E}"/>
              </a:ext>
            </a:extLst>
          </p:cNvPr>
          <p:cNvSpPr/>
          <p:nvPr/>
        </p:nvSpPr>
        <p:spPr>
          <a:xfrm>
            <a:off x="5266132" y="692696"/>
            <a:ext cx="3358427" cy="1149366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BF599E-AA10-40B8-A1A7-FD4E7E866BB3}"/>
              </a:ext>
            </a:extLst>
          </p:cNvPr>
          <p:cNvSpPr txBox="1"/>
          <p:nvPr/>
        </p:nvSpPr>
        <p:spPr>
          <a:xfrm>
            <a:off x="5505185" y="847440"/>
            <a:ext cx="2880320" cy="825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>
                <a:solidFill>
                  <a:srgbClr val="28516A"/>
                </a:solidFill>
              </a:rPr>
              <a:t>«Взболтать, </a:t>
            </a:r>
            <a:br>
              <a:rPr lang="ru-RU" sz="2400" i="1" dirty="0">
                <a:solidFill>
                  <a:srgbClr val="28516A"/>
                </a:solidFill>
              </a:rPr>
            </a:br>
            <a:r>
              <a:rPr lang="ru-RU" sz="2400" i="1" dirty="0">
                <a:solidFill>
                  <a:srgbClr val="28516A"/>
                </a:solidFill>
              </a:rPr>
              <a:t>но не смешивать»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E960162-4D5E-47F3-8E58-F78B34AE7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692696"/>
            <a:ext cx="3358427" cy="223224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D7F8F91-55BE-4E9A-BD05-1C1066296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1917712">
            <a:off x="2228023" y="997975"/>
            <a:ext cx="1119054" cy="839291"/>
          </a:xfrm>
          <a:prstGeom prst="rect">
            <a:avLst/>
          </a:prstGeom>
        </p:spPr>
      </p:pic>
      <p:sp>
        <p:nvSpPr>
          <p:cNvPr id="22" name="Rectangle">
            <a:extLst>
              <a:ext uri="{FF2B5EF4-FFF2-40B4-BE49-F238E27FC236}">
                <a16:creationId xmlns:a16="http://schemas.microsoft.com/office/drawing/2014/main" id="{1E52782C-3A04-4721-A585-F07379714BE6}"/>
              </a:ext>
            </a:extLst>
          </p:cNvPr>
          <p:cNvSpPr/>
          <p:nvPr/>
        </p:nvSpPr>
        <p:spPr>
          <a:xfrm>
            <a:off x="814347" y="4653136"/>
            <a:ext cx="7862109" cy="865556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>
              <a:latin typeface="DIN Alternate Bold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7DD78A-A2DB-48BC-8FF5-0103AF2BFBF4}"/>
              </a:ext>
            </a:extLst>
          </p:cNvPr>
          <p:cNvSpPr txBox="1"/>
          <p:nvPr/>
        </p:nvSpPr>
        <p:spPr>
          <a:xfrm>
            <a:off x="1112671" y="4887843"/>
            <a:ext cx="7471666" cy="8655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1800"/>
              </a:spcAft>
            </a:pPr>
            <a:r>
              <a:rPr lang="ru-RU" sz="2400" dirty="0">
                <a:solidFill>
                  <a:srgbClr val="28516A"/>
                </a:solidFill>
              </a:rPr>
              <a:t>Нужно формализовать гипотезу </a:t>
            </a:r>
            <a:r>
              <a:rPr lang="ru-RU" sz="2400" b="1" dirty="0">
                <a:solidFill>
                  <a:srgbClr val="28516A"/>
                </a:solidFill>
              </a:rPr>
              <a:t>на языке статистики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Объект 5">
                <a:extLst>
                  <a:ext uri="{FF2B5EF4-FFF2-40B4-BE49-F238E27FC236}">
                    <a16:creationId xmlns:a16="http://schemas.microsoft.com/office/drawing/2014/main" id="{2270D933-BA97-4DAD-B4D2-CA871FB00B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4347" y="3442427"/>
                <a:ext cx="6568829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агент 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007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не различает два вида мартини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Объект 5">
                <a:extLst>
                  <a:ext uri="{FF2B5EF4-FFF2-40B4-BE49-F238E27FC236}">
                    <a16:creationId xmlns:a16="http://schemas.microsoft.com/office/drawing/2014/main" id="{2270D933-BA97-4DAD-B4D2-CA871FB00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47" y="3442427"/>
                <a:ext cx="6568829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Объект 5">
                <a:extLst>
                  <a:ext uri="{FF2B5EF4-FFF2-40B4-BE49-F238E27FC236}">
                    <a16:creationId xmlns:a16="http://schemas.microsoft.com/office/drawing/2014/main" id="{EFFA1CB6-1026-4555-8ED5-4A3A154998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4347" y="3981174"/>
                <a:ext cx="70567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агент 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007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 различает два вида мартини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9" name="Объект 5">
                <a:extLst>
                  <a:ext uri="{FF2B5EF4-FFF2-40B4-BE49-F238E27FC236}">
                    <a16:creationId xmlns:a16="http://schemas.microsoft.com/office/drawing/2014/main" id="{EFFA1CB6-1026-4555-8ED5-4A3A15499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47" y="3981174"/>
                <a:ext cx="7056784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6E6EAD6-6BD0-0547-98E8-CD54C97279BD}"/>
              </a:ext>
            </a:extLst>
          </p:cNvPr>
          <p:cNvSpPr/>
          <p:nvPr/>
        </p:nvSpPr>
        <p:spPr>
          <a:xfrm>
            <a:off x="2483768" y="2996952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pPr algn="r"/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James Bond Casino Royale (2006)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84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 (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ценная бумага)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: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C782877A-6033-4E18-9BC8-BE8A33B23D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410445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риск одинаковый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C782877A-6033-4E18-9BC8-BE8A33B23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4104456" cy="4783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09C5D901-1304-45BA-AB0A-949C53A288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232696"/>
                <a:ext cx="417646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вторая бумага риксованнее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09C5D901-1304-45BA-AB0A-949C53A28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4176464" cy="478365"/>
              </a:xfrm>
              <a:prstGeom prst="rect">
                <a:avLst/>
              </a:prstGeom>
              <a:blipFill>
                <a:blip r:embed="rId4"/>
                <a:stretch>
                  <a:fillRect r="-30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824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 (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ценная бумага)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: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CEEAAE79-C127-4FE2-91E7-FB2F124F6F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410445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риск одинаковый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CEEAAE79-C127-4FE2-91E7-FB2F124F6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4104456" cy="4783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11E1F16F-A0A1-4189-A2E3-7A3105A9D4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232696"/>
                <a:ext cx="417646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вторая бумага риксованнее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11E1F16F-A0A1-4189-A2E3-7A3105A9D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4176464" cy="478365"/>
              </a:xfrm>
              <a:prstGeom prst="rect">
                <a:avLst/>
              </a:prstGeom>
              <a:blipFill>
                <a:blip r:embed="rId4"/>
                <a:stretch>
                  <a:fillRect r="-30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Объект 5">
                <a:extLst>
                  <a:ext uri="{FF2B5EF4-FFF2-40B4-BE49-F238E27FC236}">
                    <a16:creationId xmlns:a16="http://schemas.microsoft.com/office/drawing/2014/main" id="{AE717F6D-C3C9-4262-8384-3DF880B0BC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60000" y="692696"/>
                <a:ext cx="194421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Sup>
                        <m:sSubSup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Объект 5">
                <a:extLst>
                  <a:ext uri="{FF2B5EF4-FFF2-40B4-BE49-F238E27FC236}">
                    <a16:creationId xmlns:a16="http://schemas.microsoft.com/office/drawing/2014/main" id="{AE717F6D-C3C9-4262-8384-3DF880B0B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000" y="692696"/>
                <a:ext cx="1944216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52EE9CED-BC98-4BB7-8BB9-4099ECB3B2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60000" y="1232696"/>
                <a:ext cx="1944217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52EE9CED-BC98-4BB7-8BB9-4099ECB3B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000" y="1232696"/>
                <a:ext cx="1944217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DF74F71F-40A9-40E9-82F2-B6ECAA10C562}"/>
                  </a:ext>
                </a:extLst>
              </p:cNvPr>
              <p:cNvSpPr/>
              <p:nvPr/>
            </p:nvSpPr>
            <p:spPr>
              <a:xfrm>
                <a:off x="4979700" y="913751"/>
                <a:ext cx="588623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DF74F71F-40A9-40E9-82F2-B6ECAA10C5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700" y="913751"/>
                <a:ext cx="588623" cy="6924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490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 (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ценная бумага)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: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914441BC-1156-4691-9A9D-81F5FBAE1B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410445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риск одинаковый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914441BC-1156-4691-9A9D-81F5FBAE1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4104456" cy="4783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4F006476-AFAF-40B0-97BD-E723C9C320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232696"/>
                <a:ext cx="417646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вторая бумага риксованнее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4F006476-AFAF-40B0-97BD-E723C9C32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4176464" cy="478365"/>
              </a:xfrm>
              <a:prstGeom prst="rect">
                <a:avLst/>
              </a:prstGeom>
              <a:blipFill>
                <a:blip r:embed="rId4"/>
                <a:stretch>
                  <a:fillRect r="-30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Объект 5">
                <a:extLst>
                  <a:ext uri="{FF2B5EF4-FFF2-40B4-BE49-F238E27FC236}">
                    <a16:creationId xmlns:a16="http://schemas.microsoft.com/office/drawing/2014/main" id="{916DC499-81B8-47B8-8169-2566477604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60000" y="692696"/>
                <a:ext cx="194421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Sup>
                        <m:sSubSup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Объект 5">
                <a:extLst>
                  <a:ext uri="{FF2B5EF4-FFF2-40B4-BE49-F238E27FC236}">
                    <a16:creationId xmlns:a16="http://schemas.microsoft.com/office/drawing/2014/main" id="{916DC499-81B8-47B8-8169-25664776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000" y="692696"/>
                <a:ext cx="1944216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Объект 5">
                <a:extLst>
                  <a:ext uri="{FF2B5EF4-FFF2-40B4-BE49-F238E27FC236}">
                    <a16:creationId xmlns:a16="http://schemas.microsoft.com/office/drawing/2014/main" id="{B6BBD975-9A31-42DC-9880-E248A0C046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60000" y="1232696"/>
                <a:ext cx="1944217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Объект 5">
                <a:extLst>
                  <a:ext uri="{FF2B5EF4-FFF2-40B4-BE49-F238E27FC236}">
                    <a16:creationId xmlns:a16="http://schemas.microsoft.com/office/drawing/2014/main" id="{B6BBD975-9A31-42DC-9880-E248A0C04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000" y="1232696"/>
                <a:ext cx="1944217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E6B0628D-1DA1-4E03-BA10-454023A3EAF8}"/>
                  </a:ext>
                </a:extLst>
              </p:cNvPr>
              <p:cNvSpPr/>
              <p:nvPr/>
            </p:nvSpPr>
            <p:spPr>
              <a:xfrm>
                <a:off x="4979700" y="913751"/>
                <a:ext cx="588623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E6B0628D-1DA1-4E03-BA10-454023A3E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700" y="913751"/>
                <a:ext cx="588623" cy="6924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BBC2C439-74A7-4082-8C14-6522139CDD93}"/>
              </a:ext>
            </a:extLst>
          </p:cNvPr>
          <p:cNvSpPr/>
          <p:nvPr/>
        </p:nvSpPr>
        <p:spPr>
          <a:xfrm>
            <a:off x="467544" y="1772816"/>
            <a:ext cx="26164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28516A"/>
                </a:solidFill>
              </a:rPr>
              <a:t>Предположение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473288BA-C48A-4280-A325-A24B847EB749}"/>
                  </a:ext>
                </a:extLst>
              </p:cNvPr>
              <p:cNvSpPr/>
              <p:nvPr/>
            </p:nvSpPr>
            <p:spPr>
              <a:xfrm>
                <a:off x="539992" y="2312696"/>
                <a:ext cx="3368423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473288BA-C48A-4280-A325-A24B847EB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2" y="2312696"/>
                <a:ext cx="3368423" cy="600164"/>
              </a:xfrm>
              <a:prstGeom prst="rect">
                <a:avLst/>
              </a:prstGeom>
              <a:blipFill>
                <a:blip r:embed="rId8"/>
                <a:stretch>
                  <a:fillRect l="-1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D2A354E8-6412-409A-8D4A-245BFF641454}"/>
                  </a:ext>
                </a:extLst>
              </p:cNvPr>
              <p:cNvSpPr/>
              <p:nvPr/>
            </p:nvSpPr>
            <p:spPr>
              <a:xfrm>
                <a:off x="539992" y="2852696"/>
                <a:ext cx="3342069" cy="63677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D2A354E8-6412-409A-8D4A-245BFF6414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2" y="2852696"/>
                <a:ext cx="3342069" cy="636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Объект 5">
            <a:extLst>
              <a:ext uri="{FF2B5EF4-FFF2-40B4-BE49-F238E27FC236}">
                <a16:creationId xmlns:a16="http://schemas.microsoft.com/office/drawing/2014/main" id="{0CBB6D41-AE53-405C-8E0D-7493CFB0F146}"/>
              </a:ext>
            </a:extLst>
          </p:cNvPr>
          <p:cNvSpPr txBox="1">
            <a:spLocks/>
          </p:cNvSpPr>
          <p:nvPr/>
        </p:nvSpPr>
        <p:spPr>
          <a:xfrm>
            <a:off x="539552" y="3518876"/>
            <a:ext cx="3412576" cy="4141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Выборки независимые</a:t>
            </a:r>
          </a:p>
        </p:txBody>
      </p:sp>
    </p:spTree>
    <p:extLst>
      <p:ext uri="{BB962C8B-B14F-4D97-AF65-F5344CB8AC3E}">
        <p14:creationId xmlns:p14="http://schemas.microsoft.com/office/powerpoint/2010/main" val="187703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 (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ценная бумага)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: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2C06400A-8386-45A0-B889-787D0E81A6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410445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риск одинаковый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2C06400A-8386-45A0-B889-787D0E81A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4104456" cy="4783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483A3E03-B89E-4E92-A8B8-41B1C104EF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232696"/>
                <a:ext cx="417646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вторая бумага риксованнее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483A3E03-B89E-4E92-A8B8-41B1C104E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4176464" cy="478365"/>
              </a:xfrm>
              <a:prstGeom prst="rect">
                <a:avLst/>
              </a:prstGeom>
              <a:blipFill>
                <a:blip r:embed="rId4"/>
                <a:stretch>
                  <a:fillRect r="-30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Объект 5">
                <a:extLst>
                  <a:ext uri="{FF2B5EF4-FFF2-40B4-BE49-F238E27FC236}">
                    <a16:creationId xmlns:a16="http://schemas.microsoft.com/office/drawing/2014/main" id="{504200E1-7B0A-40CD-8464-A25BBBD9BA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60000" y="692696"/>
                <a:ext cx="194421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Sup>
                        <m:sSubSup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Объект 5">
                <a:extLst>
                  <a:ext uri="{FF2B5EF4-FFF2-40B4-BE49-F238E27FC236}">
                    <a16:creationId xmlns:a16="http://schemas.microsoft.com/office/drawing/2014/main" id="{504200E1-7B0A-40CD-8464-A25BBBD9B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000" y="692696"/>
                <a:ext cx="1944216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Объект 5">
                <a:extLst>
                  <a:ext uri="{FF2B5EF4-FFF2-40B4-BE49-F238E27FC236}">
                    <a16:creationId xmlns:a16="http://schemas.microsoft.com/office/drawing/2014/main" id="{2A6BFB27-DE68-4E16-8D48-4A80467EC9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60000" y="1232696"/>
                <a:ext cx="1944217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Объект 5">
                <a:extLst>
                  <a:ext uri="{FF2B5EF4-FFF2-40B4-BE49-F238E27FC236}">
                    <a16:creationId xmlns:a16="http://schemas.microsoft.com/office/drawing/2014/main" id="{2A6BFB27-DE68-4E16-8D48-4A80467EC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000" y="1232696"/>
                <a:ext cx="1944217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F755ECD1-FF7A-4E5A-A1D2-BAAD8D8C297F}"/>
                  </a:ext>
                </a:extLst>
              </p:cNvPr>
              <p:cNvSpPr/>
              <p:nvPr/>
            </p:nvSpPr>
            <p:spPr>
              <a:xfrm>
                <a:off x="4979700" y="913751"/>
                <a:ext cx="588623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F755ECD1-FF7A-4E5A-A1D2-BAAD8D8C29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700" y="913751"/>
                <a:ext cx="588623" cy="6924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F0AF4B37-E42D-45E8-9D76-4E0A0FB485EA}"/>
                  </a:ext>
                </a:extLst>
              </p:cNvPr>
              <p:cNvSpPr/>
              <p:nvPr/>
            </p:nvSpPr>
            <p:spPr>
              <a:xfrm>
                <a:off x="539552" y="4077072"/>
                <a:ext cx="1605375" cy="69384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𝑜𝑏𝑠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0.08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0.05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F0AF4B37-E42D-45E8-9D76-4E0A0FB485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077072"/>
                <a:ext cx="1605375" cy="6938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7A7DD941-0553-4372-B8E2-0FA7072C8AEB}"/>
              </a:ext>
            </a:extLst>
          </p:cNvPr>
          <p:cNvSpPr/>
          <p:nvPr/>
        </p:nvSpPr>
        <p:spPr>
          <a:xfrm>
            <a:off x="467544" y="1772816"/>
            <a:ext cx="26164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28516A"/>
                </a:solidFill>
              </a:rPr>
              <a:t>Предположение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A7E88D32-9A99-4610-A608-EFC9060E1525}"/>
                  </a:ext>
                </a:extLst>
              </p:cNvPr>
              <p:cNvSpPr/>
              <p:nvPr/>
            </p:nvSpPr>
            <p:spPr>
              <a:xfrm>
                <a:off x="539992" y="2312696"/>
                <a:ext cx="3368423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A7E88D32-9A99-4610-A608-EFC9060E15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2" y="2312696"/>
                <a:ext cx="3368423" cy="600164"/>
              </a:xfrm>
              <a:prstGeom prst="rect">
                <a:avLst/>
              </a:prstGeom>
              <a:blipFill>
                <a:blip r:embed="rId9"/>
                <a:stretch>
                  <a:fillRect l="-1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424C2D52-0577-42DA-8AA7-DEED906757A0}"/>
                  </a:ext>
                </a:extLst>
              </p:cNvPr>
              <p:cNvSpPr/>
              <p:nvPr/>
            </p:nvSpPr>
            <p:spPr>
              <a:xfrm>
                <a:off x="539992" y="2852696"/>
                <a:ext cx="3342069" cy="63677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424C2D52-0577-42DA-8AA7-DEED906757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2" y="2852696"/>
                <a:ext cx="3342069" cy="636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Объект 5">
            <a:extLst>
              <a:ext uri="{FF2B5EF4-FFF2-40B4-BE49-F238E27FC236}">
                <a16:creationId xmlns:a16="http://schemas.microsoft.com/office/drawing/2014/main" id="{F78FFE66-08DD-4155-B4DF-E7A73346A98B}"/>
              </a:ext>
            </a:extLst>
          </p:cNvPr>
          <p:cNvSpPr txBox="1">
            <a:spLocks/>
          </p:cNvSpPr>
          <p:nvPr/>
        </p:nvSpPr>
        <p:spPr>
          <a:xfrm>
            <a:off x="539552" y="3518876"/>
            <a:ext cx="3412576" cy="4141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Выборки независимые</a:t>
            </a:r>
          </a:p>
        </p:txBody>
      </p:sp>
    </p:spTree>
    <p:extLst>
      <p:ext uri="{BB962C8B-B14F-4D97-AF65-F5344CB8AC3E}">
        <p14:creationId xmlns:p14="http://schemas.microsoft.com/office/powerpoint/2010/main" val="48613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 (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ценная бумага)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: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C3661CD7-C037-4911-8868-21263E0D2D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410445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риск одинаковый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C3661CD7-C037-4911-8868-21263E0D2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4104456" cy="4783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8010A731-8FD7-4FA9-86AA-743FE91AE7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232696"/>
                <a:ext cx="417646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вторая бумага риксованнее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8010A731-8FD7-4FA9-86AA-743FE91AE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4176464" cy="478365"/>
              </a:xfrm>
              <a:prstGeom prst="rect">
                <a:avLst/>
              </a:prstGeom>
              <a:blipFill>
                <a:blip r:embed="rId4"/>
                <a:stretch>
                  <a:fillRect r="-30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7AEA3CA3-65B9-4866-8E2B-A33083B793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60000" y="692696"/>
                <a:ext cx="194421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Sup>
                        <m:sSubSup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7AEA3CA3-65B9-4866-8E2B-A33083B793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000" y="692696"/>
                <a:ext cx="1944216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Объект 5">
                <a:extLst>
                  <a:ext uri="{FF2B5EF4-FFF2-40B4-BE49-F238E27FC236}">
                    <a16:creationId xmlns:a16="http://schemas.microsoft.com/office/drawing/2014/main" id="{7E4178F0-43C3-4FD4-9AC8-CE7164C883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60000" y="1232696"/>
                <a:ext cx="1944217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Объект 5">
                <a:extLst>
                  <a:ext uri="{FF2B5EF4-FFF2-40B4-BE49-F238E27FC236}">
                    <a16:creationId xmlns:a16="http://schemas.microsoft.com/office/drawing/2014/main" id="{7E4178F0-43C3-4FD4-9AC8-CE7164C88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000" y="1232696"/>
                <a:ext cx="1944217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D4EB9097-5A12-4557-A3CF-DF2FFCD6E0CB}"/>
                  </a:ext>
                </a:extLst>
              </p:cNvPr>
              <p:cNvSpPr/>
              <p:nvPr/>
            </p:nvSpPr>
            <p:spPr>
              <a:xfrm>
                <a:off x="4979700" y="913751"/>
                <a:ext cx="588623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D4EB9097-5A12-4557-A3CF-DF2FFCD6E0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700" y="913751"/>
                <a:ext cx="588623" cy="6924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10AEACFE-3B85-435F-931A-3D3222E9D7FC}"/>
                  </a:ext>
                </a:extLst>
              </p:cNvPr>
              <p:cNvSpPr/>
              <p:nvPr/>
            </p:nvSpPr>
            <p:spPr>
              <a:xfrm>
                <a:off x="539552" y="4077072"/>
                <a:ext cx="1605375" cy="69384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𝑜𝑏𝑠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0.08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0.05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10AEACFE-3B85-435F-931A-3D3222E9D7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077072"/>
                <a:ext cx="1605375" cy="6938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0AAFFC22-4E22-40E8-B98A-CDF64CD969F7}"/>
                  </a:ext>
                </a:extLst>
              </p:cNvPr>
              <p:cNvSpPr/>
              <p:nvPr/>
            </p:nvSpPr>
            <p:spPr>
              <a:xfrm>
                <a:off x="539552" y="5131677"/>
                <a:ext cx="2346155" cy="38555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9,9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(0.95)=3.18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0AAFFC22-4E22-40E8-B98A-CDF64CD969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5131677"/>
                <a:ext cx="2346155" cy="385555"/>
              </a:xfrm>
              <a:prstGeom prst="rect">
                <a:avLst/>
              </a:prstGeom>
              <a:blipFill>
                <a:blip r:embed="rId9"/>
                <a:stretch>
                  <a:fillRect l="-4688" r="-260" b="-301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C76EEA5E-200C-4478-AEEE-FB01AB6EFAA7}"/>
              </a:ext>
            </a:extLst>
          </p:cNvPr>
          <p:cNvSpPr/>
          <p:nvPr/>
        </p:nvSpPr>
        <p:spPr>
          <a:xfrm>
            <a:off x="467544" y="1772816"/>
            <a:ext cx="26164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28516A"/>
                </a:solidFill>
              </a:rPr>
              <a:t>Предположение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4FB618AD-67BA-467C-B190-279D19ACB51A}"/>
                  </a:ext>
                </a:extLst>
              </p:cNvPr>
              <p:cNvSpPr/>
              <p:nvPr/>
            </p:nvSpPr>
            <p:spPr>
              <a:xfrm>
                <a:off x="539992" y="2312696"/>
                <a:ext cx="3368423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4FB618AD-67BA-467C-B190-279D19ACB5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2" y="2312696"/>
                <a:ext cx="3368423" cy="600164"/>
              </a:xfrm>
              <a:prstGeom prst="rect">
                <a:avLst/>
              </a:prstGeom>
              <a:blipFill>
                <a:blip r:embed="rId10"/>
                <a:stretch>
                  <a:fillRect l="-1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3E345465-7254-41B8-8D07-2F317D23E76A}"/>
                  </a:ext>
                </a:extLst>
              </p:cNvPr>
              <p:cNvSpPr/>
              <p:nvPr/>
            </p:nvSpPr>
            <p:spPr>
              <a:xfrm>
                <a:off x="539992" y="2852696"/>
                <a:ext cx="3342069" cy="63677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3E345465-7254-41B8-8D07-2F317D23E7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2" y="2852696"/>
                <a:ext cx="3342069" cy="636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Объект 5">
            <a:extLst>
              <a:ext uri="{FF2B5EF4-FFF2-40B4-BE49-F238E27FC236}">
                <a16:creationId xmlns:a16="http://schemas.microsoft.com/office/drawing/2014/main" id="{20D2D4DF-7C7D-4A84-B5EE-5F3FAB800E0D}"/>
              </a:ext>
            </a:extLst>
          </p:cNvPr>
          <p:cNvSpPr txBox="1">
            <a:spLocks/>
          </p:cNvSpPr>
          <p:nvPr/>
        </p:nvSpPr>
        <p:spPr>
          <a:xfrm>
            <a:off x="539552" y="3518876"/>
            <a:ext cx="3412576" cy="4141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Выборки независимые</a:t>
            </a:r>
          </a:p>
        </p:txBody>
      </p:sp>
    </p:spTree>
    <p:extLst>
      <p:ext uri="{BB962C8B-B14F-4D97-AF65-F5344CB8AC3E}">
        <p14:creationId xmlns:p14="http://schemas.microsoft.com/office/powerpoint/2010/main" val="257040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 (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ценная бумага)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: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E96BDBBA-97C7-B144-8570-0C84B1B4E7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410445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риск одинаковый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E96BDBBA-97C7-B144-8570-0C84B1B4E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4104456" cy="4783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3813CDD0-F143-7B46-9894-DD4ED924FA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232696"/>
                <a:ext cx="417646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вторая бумага риксованнее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3813CDD0-F143-7B46-9894-DD4ED924F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2696"/>
                <a:ext cx="4176464" cy="478365"/>
              </a:xfrm>
              <a:prstGeom prst="rect">
                <a:avLst/>
              </a:prstGeom>
              <a:blipFill>
                <a:blip r:embed="rId4"/>
                <a:stretch>
                  <a:fillRect r="-30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4DB280DD-040D-8846-B228-D99D98302C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60000" y="692696"/>
                <a:ext cx="194421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Sup>
                        <m:sSubSup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4DB280DD-040D-8846-B228-D99D98302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000" y="692696"/>
                <a:ext cx="1944216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1DCCAA43-C947-BF4A-9D03-8BF3AFA0F6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60000" y="1232696"/>
                <a:ext cx="1944217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1DCCAA43-C947-BF4A-9D03-8BF3AFA0F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000" y="1232696"/>
                <a:ext cx="1944217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B1C7B54C-0365-014C-A302-ADAACDE41467}"/>
                  </a:ext>
                </a:extLst>
              </p:cNvPr>
              <p:cNvSpPr/>
              <p:nvPr/>
            </p:nvSpPr>
            <p:spPr>
              <a:xfrm>
                <a:off x="4979700" y="913751"/>
                <a:ext cx="588623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B1C7B54C-0365-014C-A302-ADAACDE414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700" y="913751"/>
                <a:ext cx="588623" cy="6924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8DD221A6-7CE9-CD42-8A1E-73C4AFF6CAA7}"/>
                  </a:ext>
                </a:extLst>
              </p:cNvPr>
              <p:cNvSpPr/>
              <p:nvPr/>
            </p:nvSpPr>
            <p:spPr>
              <a:xfrm>
                <a:off x="539552" y="4077072"/>
                <a:ext cx="1605375" cy="69384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𝑜𝑏𝑠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0.08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0.05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8DD221A6-7CE9-CD42-8A1E-73C4AFF6CA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077072"/>
                <a:ext cx="1605375" cy="6938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1F3E7EBB-8470-4040-B52B-3CB53A00D708}"/>
                  </a:ext>
                </a:extLst>
              </p:cNvPr>
              <p:cNvSpPr/>
              <p:nvPr/>
            </p:nvSpPr>
            <p:spPr>
              <a:xfrm>
                <a:off x="539552" y="5131677"/>
                <a:ext cx="2346155" cy="38555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9,9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(0.95)=3.18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1F3E7EBB-8470-4040-B52B-3CB53A00D7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5131677"/>
                <a:ext cx="2346155" cy="385555"/>
              </a:xfrm>
              <a:prstGeom prst="rect">
                <a:avLst/>
              </a:prstGeom>
              <a:blipFill>
                <a:blip r:embed="rId9"/>
                <a:stretch>
                  <a:fillRect l="-4688" r="-260" b="-301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Объект 5">
            <a:extLst>
              <a:ext uri="{FF2B5EF4-FFF2-40B4-BE49-F238E27FC236}">
                <a16:creationId xmlns:a16="http://schemas.microsoft.com/office/drawing/2014/main" id="{5AE2D8BE-B56B-8840-8D33-E99FC9608155}"/>
              </a:ext>
            </a:extLst>
          </p:cNvPr>
          <p:cNvSpPr txBox="1">
            <a:spLocks/>
          </p:cNvSpPr>
          <p:nvPr/>
        </p:nvSpPr>
        <p:spPr>
          <a:xfrm>
            <a:off x="4211960" y="4722790"/>
            <a:ext cx="4608511" cy="14416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Гипотеза о том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что бумаги обладают одинаковой рискованностью </a:t>
            </a:r>
            <a:r>
              <a:rPr lang="ru-RU" sz="2400" dirty="0">
                <a:solidFill>
                  <a:srgbClr val="5C5B5C"/>
                </a:solidFill>
              </a:rPr>
              <a:t/>
            </a:r>
            <a:br>
              <a:rPr lang="ru-RU" sz="2400" dirty="0">
                <a:solidFill>
                  <a:srgbClr val="5C5B5C"/>
                </a:solidFill>
              </a:rPr>
            </a:br>
            <a:r>
              <a:rPr lang="ru-RU" sz="2400" b="1" dirty="0">
                <a:solidFill>
                  <a:srgbClr val="28516A"/>
                </a:solidFill>
              </a:rPr>
              <a:t>не отвергается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72388115-4335-114F-8492-570B99871BCD}"/>
              </a:ext>
            </a:extLst>
          </p:cNvPr>
          <p:cNvSpPr/>
          <p:nvPr/>
        </p:nvSpPr>
        <p:spPr>
          <a:xfrm>
            <a:off x="467544" y="1772816"/>
            <a:ext cx="26164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28516A"/>
                </a:solidFill>
              </a:rPr>
              <a:t>Предположение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39121020-AF38-E840-92FF-C6DCF3E37458}"/>
                  </a:ext>
                </a:extLst>
              </p:cNvPr>
              <p:cNvSpPr/>
              <p:nvPr/>
            </p:nvSpPr>
            <p:spPr>
              <a:xfrm>
                <a:off x="539992" y="2312696"/>
                <a:ext cx="3368423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39121020-AF38-E840-92FF-C6DCF3E374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2" y="2312696"/>
                <a:ext cx="3368423" cy="600164"/>
              </a:xfrm>
              <a:prstGeom prst="rect">
                <a:avLst/>
              </a:prstGeom>
              <a:blipFill>
                <a:blip r:embed="rId10"/>
                <a:stretch>
                  <a:fillRect l="-1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32874B9E-C769-5444-BE60-9200D495794D}"/>
                  </a:ext>
                </a:extLst>
              </p:cNvPr>
              <p:cNvSpPr/>
              <p:nvPr/>
            </p:nvSpPr>
            <p:spPr>
              <a:xfrm>
                <a:off x="539992" y="2852696"/>
                <a:ext cx="3342069" cy="63677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32874B9E-C769-5444-BE60-9200D49579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2" y="2852696"/>
                <a:ext cx="3342069" cy="636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Объект 5">
            <a:extLst>
              <a:ext uri="{FF2B5EF4-FFF2-40B4-BE49-F238E27FC236}">
                <a16:creationId xmlns:a16="http://schemas.microsoft.com/office/drawing/2014/main" id="{57399507-4F73-6944-9CB0-DB79CF527A77}"/>
              </a:ext>
            </a:extLst>
          </p:cNvPr>
          <p:cNvSpPr txBox="1">
            <a:spLocks/>
          </p:cNvSpPr>
          <p:nvPr/>
        </p:nvSpPr>
        <p:spPr>
          <a:xfrm>
            <a:off x="539552" y="3518876"/>
            <a:ext cx="3412576" cy="4141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Выборки независимые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494EC34-DF06-6D45-B854-92FB0399F2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45311" y="2276872"/>
            <a:ext cx="4802978" cy="2401489"/>
          </a:xfrm>
          <a:prstGeom prst="rect">
            <a:avLst/>
          </a:prstGeom>
        </p:spPr>
      </p:pic>
      <p:pic>
        <p:nvPicPr>
          <p:cNvPr id="21" name="Рисунок 20" descr="флажок установлен">
            <a:extLst>
              <a:ext uri="{FF2B5EF4-FFF2-40B4-BE49-F238E27FC236}">
                <a16:creationId xmlns:a16="http://schemas.microsoft.com/office/drawing/2014/main" id="{80EF186D-BA7E-48EF-8974-E98B1EE9B09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194104" y="193853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5" name="applause.wav"/>
          </p:stSnd>
        </p:sndAc>
      </p:transition>
    </mc:Fallback>
  </mc:AlternateContent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Резюме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FFB832A6-93DA-4E18-B93D-A49E7B912FCF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604448" cy="27363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Для нормальных выборок для проверки гипотез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о дисперсиях можно использовать критерий Хи-квадрат</a:t>
            </a:r>
            <a:endParaRPr lang="en-US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41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Резюме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F9D067AB-F37E-4C42-BC37-C47F3643A9E1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604448" cy="27363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Для нормальных выборок для проверки гипотез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о дисперсиях можно использовать критерий Хи-квадрат</a:t>
            </a:r>
            <a:endParaRPr lang="en-US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Для случая двух нормальных выборок подойдёт тест Фишера</a:t>
            </a:r>
          </a:p>
        </p:txBody>
      </p:sp>
    </p:spTree>
    <p:extLst>
      <p:ext uri="{BB962C8B-B14F-4D97-AF65-F5344CB8AC3E}">
        <p14:creationId xmlns:p14="http://schemas.microsoft.com/office/powerpoint/2010/main" val="359835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Резюме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9BD7BF58-C21F-4E29-8615-B43D43DE77D7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604448" cy="27363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Для нормальных выборок для проверки гипотез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о дисперсиях можно использовать критерий Хи-квадрат</a:t>
            </a:r>
            <a:endParaRPr lang="en-US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Для случая двух нормальных выборок подойдёт тест Фишера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Есть и другие способы проверять гипотезы о дисперсиях</a:t>
            </a:r>
          </a:p>
        </p:txBody>
      </p:sp>
    </p:spTree>
    <p:extLst>
      <p:ext uri="{BB962C8B-B14F-4D97-AF65-F5344CB8AC3E}">
        <p14:creationId xmlns:p14="http://schemas.microsoft.com/office/powerpoint/2010/main" val="127106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Резюме</a:t>
            </a:r>
          </a:p>
        </p:txBody>
      </p:sp>
      <p:sp>
        <p:nvSpPr>
          <p:cNvPr id="10" name="Объект 5">
            <a:extLst>
              <a:ext uri="{FF2B5EF4-FFF2-40B4-BE49-F238E27FC236}">
                <a16:creationId xmlns:a16="http://schemas.microsoft.com/office/drawing/2014/main" id="{E9C1E44F-A351-3E4B-9ED6-754795D872C1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604448" cy="27363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Для нормальных выборок для проверки гипотез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о дисперсиях можно использовать критерий Хи-квадрат</a:t>
            </a:r>
            <a:endParaRPr lang="en-US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Для случая двух нормальных выборок подойдёт тест Фишера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Есть и другие способы проверять гипотезы о дисперсиях</a:t>
            </a: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4DB58AE3-2B25-3141-AABC-CD5C8AC06EB0}"/>
              </a:ext>
            </a:extLst>
          </p:cNvPr>
          <p:cNvSpPr/>
          <p:nvPr/>
        </p:nvSpPr>
        <p:spPr>
          <a:xfrm>
            <a:off x="1619672" y="3717032"/>
            <a:ext cx="6192688" cy="136815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85E6F0-846D-A140-942A-DD6EC152BFE6}"/>
              </a:ext>
            </a:extLst>
          </p:cNvPr>
          <p:cNvSpPr txBox="1"/>
          <p:nvPr/>
        </p:nvSpPr>
        <p:spPr>
          <a:xfrm>
            <a:off x="2338570" y="3800944"/>
            <a:ext cx="60295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С помощью ровно этих же статистик </a:t>
            </a:r>
            <a:br>
              <a:rPr lang="ru-RU" sz="2400" dirty="0">
                <a:solidFill>
                  <a:srgbClr val="C0504D"/>
                </a:solidFill>
              </a:rPr>
            </a:br>
            <a:r>
              <a:rPr lang="ru-RU" sz="2400" dirty="0">
                <a:solidFill>
                  <a:srgbClr val="C0504D"/>
                </a:solidFill>
              </a:rPr>
              <a:t>мы до этого строили для дисперсий доверительные интервалы</a:t>
            </a:r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6BDBEFD3-C3CE-644E-8906-BCF8249DA80D}"/>
              </a:ext>
            </a:extLst>
          </p:cNvPr>
          <p:cNvSpPr/>
          <p:nvPr/>
        </p:nvSpPr>
        <p:spPr>
          <a:xfrm>
            <a:off x="1910357" y="3861048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chemeClr val="accent2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654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Формализация задачи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0DAC90EC-B08A-4F76-9B0A-A457DB769FB5}"/>
                  </a:ext>
                </a:extLst>
              </p:cNvPr>
              <p:cNvSpPr/>
              <p:nvPr/>
            </p:nvSpPr>
            <p:spPr>
              <a:xfrm>
                <a:off x="539552" y="2715869"/>
                <a:ext cx="3352456" cy="600164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0DAC90EC-B08A-4F76-9B0A-A457DB769F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715869"/>
                <a:ext cx="3352456" cy="6001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06DCA532-39DE-4B51-977A-15328B1BDE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720000"/>
                <a:ext cx="8064896" cy="169857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28516A"/>
                    </a:solidFill>
                  </a:rPr>
                  <a:t>Выборка состоит из единиц и нулей</a:t>
                </a:r>
                <a:r>
                  <a:rPr lang="en-US" sz="2400" dirty="0">
                    <a:solidFill>
                      <a:srgbClr val="28516A"/>
                    </a:solidFill>
                  </a:rPr>
                  <a:t>: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если правильно назвал вид мартини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если не правильно назвал</a:t>
                </a:r>
                <a:endParaRPr lang="en-US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06DCA532-39DE-4B51-977A-15328B1BD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720000"/>
                <a:ext cx="8064896" cy="1698576"/>
              </a:xfrm>
              <a:prstGeom prst="rect">
                <a:avLst/>
              </a:prstGeom>
              <a:blipFill>
                <a:blip r:embed="rId4"/>
                <a:stretch>
                  <a:fillRect l="-2345" t="-5018" b="-28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540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Формализация задачи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B1FAD67E-E819-4088-9267-D98F4118F1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3501008"/>
                <a:ext cx="7874847" cy="86409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Если Бонд не различает напитки и выбирает наугад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вероятность успеха</a:t>
                </a:r>
                <a:r>
                  <a:rPr lang="en-US" sz="2400" dirty="0">
                    <a:solidFill>
                      <a:srgbClr val="373737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должна быть равна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endParaRPr lang="en-US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B1FAD67E-E819-4088-9267-D98F4118F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501008"/>
                <a:ext cx="7874847" cy="864096"/>
              </a:xfrm>
              <a:prstGeom prst="rect">
                <a:avLst/>
              </a:prstGeom>
              <a:blipFill>
                <a:blip r:embed="rId3"/>
                <a:stretch>
                  <a:fillRect l="-2401" t="-9859" b="-70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A5DE4E0F-71F5-45A0-871A-12743934DBE6}"/>
                  </a:ext>
                </a:extLst>
              </p:cNvPr>
              <p:cNvSpPr/>
              <p:nvPr/>
            </p:nvSpPr>
            <p:spPr>
              <a:xfrm>
                <a:off x="539552" y="2715869"/>
                <a:ext cx="3352456" cy="600164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A5DE4E0F-71F5-45A0-871A-12743934DB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715869"/>
                <a:ext cx="3352456" cy="6001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A7A1933D-010E-42D5-84D5-FA4E251408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720000"/>
                <a:ext cx="8064896" cy="169857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28516A"/>
                    </a:solidFill>
                  </a:rPr>
                  <a:t>Выборка состоит из единиц и нулей</a:t>
                </a:r>
                <a:r>
                  <a:rPr lang="en-US" sz="2400" dirty="0">
                    <a:solidFill>
                      <a:srgbClr val="28516A"/>
                    </a:solidFill>
                  </a:rPr>
                  <a:t>: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если правильно назвал вид мартини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если не правильно назвал</a:t>
                </a:r>
                <a:endParaRPr lang="en-US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A7A1933D-010E-42D5-84D5-FA4E25140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720000"/>
                <a:ext cx="8064896" cy="1698576"/>
              </a:xfrm>
              <a:prstGeom prst="rect">
                <a:avLst/>
              </a:prstGeom>
              <a:blipFill>
                <a:blip r:embed="rId5"/>
                <a:stretch>
                  <a:fillRect l="-2345" t="-5018" b="-28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747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Формализация задачи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BE639EA5-A065-FA44-B645-A5BA4CAB85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3501008"/>
                <a:ext cx="7874847" cy="86409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Если Бонд не различает напитки и выбирает наугад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вероятность успеха</a:t>
                </a:r>
                <a:r>
                  <a:rPr lang="en-US" sz="2400" dirty="0">
                    <a:solidFill>
                      <a:srgbClr val="373737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должна быть равна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en-US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BE639EA5-A065-FA44-B645-A5BA4CAB8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501008"/>
                <a:ext cx="7874847" cy="864096"/>
              </a:xfrm>
              <a:prstGeom prst="rect">
                <a:avLst/>
              </a:prstGeom>
              <a:blipFill>
                <a:blip r:embed="rId3"/>
                <a:stretch>
                  <a:fillRect l="-2401" t="-9859" b="-70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16594B5D-36D9-5749-A0AB-7C07813629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4653136"/>
                <a:ext cx="6120679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 ⇔ Бонд не различает напитки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16594B5D-36D9-5749-A0AB-7C0781362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653136"/>
                <a:ext cx="6120679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Объект 5">
                <a:extLst>
                  <a:ext uri="{FF2B5EF4-FFF2-40B4-BE49-F238E27FC236}">
                    <a16:creationId xmlns:a16="http://schemas.microsoft.com/office/drawing/2014/main" id="{137CED73-0303-974E-8E20-4A617AF9E7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5193136"/>
                <a:ext cx="6120679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 ⇔ Бонд различает напитки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Объект 5">
                <a:extLst>
                  <a:ext uri="{FF2B5EF4-FFF2-40B4-BE49-F238E27FC236}">
                    <a16:creationId xmlns:a16="http://schemas.microsoft.com/office/drawing/2014/main" id="{137CED73-0303-974E-8E20-4A617AF9E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5193136"/>
                <a:ext cx="6120679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5E8DC16B-645C-49B1-8440-4D957BF9FAAE}"/>
                  </a:ext>
                </a:extLst>
              </p:cNvPr>
              <p:cNvSpPr/>
              <p:nvPr/>
            </p:nvSpPr>
            <p:spPr>
              <a:xfrm>
                <a:off x="539552" y="2715869"/>
                <a:ext cx="3352456" cy="600164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5E8DC16B-645C-49B1-8440-4D957BF9FA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715869"/>
                <a:ext cx="3352456" cy="6001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D94CB18B-C163-A04E-96F8-6754A37D84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720000"/>
                <a:ext cx="8064896" cy="169857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28516A"/>
                    </a:solidFill>
                  </a:rPr>
                  <a:t>Выборка состоит из единиц и нулей</a:t>
                </a:r>
                <a:r>
                  <a:rPr lang="en-US" sz="2400" dirty="0">
                    <a:solidFill>
                      <a:srgbClr val="28516A"/>
                    </a:solidFill>
                  </a:rPr>
                  <a:t>: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если правильно назвал вид мартини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если не правильно назвал</a:t>
                </a:r>
                <a:endParaRPr lang="en-US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D94CB18B-C163-A04E-96F8-6754A37D8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720000"/>
                <a:ext cx="8064896" cy="1698576"/>
              </a:xfrm>
              <a:prstGeom prst="rect">
                <a:avLst/>
              </a:prstGeom>
              <a:blipFill>
                <a:blip r:embed="rId7"/>
                <a:stretch>
                  <a:fillRect l="-2345" t="-5018" b="-28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44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План</a:t>
            </a:r>
          </a:p>
        </p:txBody>
      </p:sp>
      <p:sp>
        <p:nvSpPr>
          <p:cNvPr id="5" name="Содержимое 2">
            <a:extLst>
              <a:ext uri="{FF2B5EF4-FFF2-40B4-BE49-F238E27FC236}">
                <a16:creationId xmlns:a16="http://schemas.microsoft.com/office/drawing/2014/main" id="{44C32C57-49FD-440B-8EE4-B9277ED90580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496944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Что такое гипотезы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en-US" sz="2400" dirty="0" err="1">
                <a:solidFill>
                  <a:srgbClr val="373737"/>
                </a:solidFill>
                <a:latin typeface="Myriad Pro" pitchFamily="34" charset="0"/>
              </a:rPr>
              <a:t>p_value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46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Поиск критерия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2D178EB9-D1DF-4C62-8B14-A2E37395EF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2276872"/>
                <a:ext cx="8079766" cy="860063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Представим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 мы дали Бонду мартини </a:t>
                </a:r>
                <a14:m>
                  <m:oMath xmlns:m="http://schemas.openxmlformats.org/officeDocument/2006/math"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раз и получили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.6</m:t>
                    </m:r>
                  </m:oMath>
                </a14:m>
                <a:endParaRPr lang="en-US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2D178EB9-D1DF-4C62-8B14-A2E37395E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276872"/>
                <a:ext cx="8079766" cy="860063"/>
              </a:xfrm>
              <a:prstGeom prst="rect">
                <a:avLst/>
              </a:prstGeom>
              <a:blipFill>
                <a:blip r:embed="rId3"/>
                <a:stretch>
                  <a:fillRect l="-2340" t="-10638" r="-1887" b="-70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26">
                <a:extLst>
                  <a:ext uri="{FF2B5EF4-FFF2-40B4-BE49-F238E27FC236}">
                    <a16:creationId xmlns:a16="http://schemas.microsoft.com/office/drawing/2014/main" id="{A792876A-0FFB-4AB2-AD43-46D7EC266B5D}"/>
                  </a:ext>
                </a:extLst>
              </p:cNvPr>
              <p:cNvSpPr/>
              <p:nvPr/>
            </p:nvSpPr>
            <p:spPr>
              <a:xfrm>
                <a:off x="4865246" y="1125538"/>
                <a:ext cx="3352456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26">
                <a:extLst>
                  <a:ext uri="{FF2B5EF4-FFF2-40B4-BE49-F238E27FC236}">
                    <a16:creationId xmlns:a16="http://schemas.microsoft.com/office/drawing/2014/main" id="{A792876A-0FFB-4AB2-AD43-46D7EC266B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246" y="1125538"/>
                <a:ext cx="3352456" cy="6001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Группа 27">
            <a:extLst>
              <a:ext uri="{FF2B5EF4-FFF2-40B4-BE49-F238E27FC236}">
                <a16:creationId xmlns:a16="http://schemas.microsoft.com/office/drawing/2014/main" id="{17E1D18E-C6B0-4587-80CD-E5DFE02D28F5}"/>
              </a:ext>
            </a:extLst>
          </p:cNvPr>
          <p:cNvGrpSpPr/>
          <p:nvPr/>
        </p:nvGrpSpPr>
        <p:grpSpPr>
          <a:xfrm>
            <a:off x="1691680" y="916437"/>
            <a:ext cx="1656186" cy="1018365"/>
            <a:chOff x="1296000" y="900000"/>
            <a:chExt cx="1656186" cy="10183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Объект 5">
                  <a:extLst>
                    <a:ext uri="{FF2B5EF4-FFF2-40B4-BE49-F238E27FC236}">
                      <a16:creationId xmlns:a16="http://schemas.microsoft.com/office/drawing/2014/main" id="{6175B9F7-9E09-47D0-9D74-7F709C2841A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6000" y="900000"/>
                  <a:ext cx="1656184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=0.5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Объект 5">
                  <a:extLst>
                    <a:ext uri="{FF2B5EF4-FFF2-40B4-BE49-F238E27FC236}">
                      <a16:creationId xmlns:a16="http://schemas.microsoft.com/office/drawing/2014/main" id="{7EBEB753-7626-43E1-89B8-11916E36D1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900000"/>
                  <a:ext cx="1656184" cy="4783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Объект 5">
                  <a:extLst>
                    <a:ext uri="{FF2B5EF4-FFF2-40B4-BE49-F238E27FC236}">
                      <a16:creationId xmlns:a16="http://schemas.microsoft.com/office/drawing/2014/main" id="{4994C0DD-EFAE-4B55-AB5B-9034CBAEB33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6000" y="1440000"/>
                  <a:ext cx="1656186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≠0.5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Объект 5">
                  <a:extLst>
                    <a:ext uri="{FF2B5EF4-FFF2-40B4-BE49-F238E27FC236}">
                      <a16:creationId xmlns:a16="http://schemas.microsoft.com/office/drawing/2014/main" id="{DF2E4A8A-714A-434B-8260-576051CAB5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1440000"/>
                  <a:ext cx="1656186" cy="4783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2284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Поиск критерия</a:t>
            </a:r>
          </a:p>
        </p:txBody>
      </p:sp>
      <p:sp>
        <p:nvSpPr>
          <p:cNvPr id="12" name="Rectangle">
            <a:extLst>
              <a:ext uri="{FF2B5EF4-FFF2-40B4-BE49-F238E27FC236}">
                <a16:creationId xmlns:a16="http://schemas.microsoft.com/office/drawing/2014/main" id="{92045728-5C1A-3041-BF60-D7B9C12196AE}"/>
              </a:ext>
            </a:extLst>
          </p:cNvPr>
          <p:cNvSpPr/>
          <p:nvPr/>
        </p:nvSpPr>
        <p:spPr>
          <a:xfrm>
            <a:off x="612000" y="3600000"/>
            <a:ext cx="3149990" cy="1440160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8A6A7C-1A5B-DA47-A826-B9591D70083D}"/>
              </a:ext>
            </a:extLst>
          </p:cNvPr>
          <p:cNvSpPr txBox="1"/>
          <p:nvPr/>
        </p:nvSpPr>
        <p:spPr>
          <a:xfrm>
            <a:off x="868561" y="3741299"/>
            <a:ext cx="2636869" cy="115756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Aft>
                <a:spcPts val="1800"/>
              </a:spcAft>
            </a:pPr>
            <a:r>
              <a:rPr lang="ru-RU" sz="2400" dirty="0">
                <a:solidFill>
                  <a:srgbClr val="28516A"/>
                </a:solidFill>
              </a:rPr>
              <a:t>Выходит, что Бонд отвечает за свои слова</a:t>
            </a:r>
            <a:endParaRPr lang="ru-RU" sz="24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53AD91B8-2266-4CC5-AF58-01BB0461DA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2276872"/>
                <a:ext cx="8079766" cy="860063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Представим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 мы дали Бонду мартини </a:t>
                </a:r>
                <a14:m>
                  <m:oMath xmlns:m="http://schemas.openxmlformats.org/officeDocument/2006/math"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раз и получили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endParaRPr lang="en-US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53AD91B8-2266-4CC5-AF58-01BB0461D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276872"/>
                <a:ext cx="8079766" cy="860063"/>
              </a:xfrm>
              <a:prstGeom prst="rect">
                <a:avLst/>
              </a:prstGeom>
              <a:blipFill>
                <a:blip r:embed="rId3"/>
                <a:stretch>
                  <a:fillRect l="-2340" t="-10638" r="-1887" b="-70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26">
                <a:extLst>
                  <a:ext uri="{FF2B5EF4-FFF2-40B4-BE49-F238E27FC236}">
                    <a16:creationId xmlns:a16="http://schemas.microsoft.com/office/drawing/2014/main" id="{C6DD5E55-580D-4A04-8BCE-F79F07654952}"/>
                  </a:ext>
                </a:extLst>
              </p:cNvPr>
              <p:cNvSpPr/>
              <p:nvPr/>
            </p:nvSpPr>
            <p:spPr>
              <a:xfrm>
                <a:off x="4865246" y="1125538"/>
                <a:ext cx="3352456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26">
                <a:extLst>
                  <a:ext uri="{FF2B5EF4-FFF2-40B4-BE49-F238E27FC236}">
                    <a16:creationId xmlns:a16="http://schemas.microsoft.com/office/drawing/2014/main" id="{C6DD5E55-580D-4A04-8BCE-F79F076549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246" y="1125538"/>
                <a:ext cx="3352456" cy="6001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Группа 27">
            <a:extLst>
              <a:ext uri="{FF2B5EF4-FFF2-40B4-BE49-F238E27FC236}">
                <a16:creationId xmlns:a16="http://schemas.microsoft.com/office/drawing/2014/main" id="{055EE370-B5F2-418D-B65C-9D1C29D08996}"/>
              </a:ext>
            </a:extLst>
          </p:cNvPr>
          <p:cNvGrpSpPr/>
          <p:nvPr/>
        </p:nvGrpSpPr>
        <p:grpSpPr>
          <a:xfrm>
            <a:off x="1691680" y="916437"/>
            <a:ext cx="1656186" cy="1018365"/>
            <a:chOff x="1296000" y="900000"/>
            <a:chExt cx="1656186" cy="10183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Объект 5">
                  <a:extLst>
                    <a:ext uri="{FF2B5EF4-FFF2-40B4-BE49-F238E27FC236}">
                      <a16:creationId xmlns:a16="http://schemas.microsoft.com/office/drawing/2014/main" id="{F3293902-96C5-4C74-8C42-FF87FF7DBBF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6000" y="900000"/>
                  <a:ext cx="1656184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Объект 5">
                  <a:extLst>
                    <a:ext uri="{FF2B5EF4-FFF2-40B4-BE49-F238E27FC236}">
                      <a16:creationId xmlns:a16="http://schemas.microsoft.com/office/drawing/2014/main" id="{7EBEB753-7626-43E1-89B8-11916E36D1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900000"/>
                  <a:ext cx="1656184" cy="4783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Объект 5">
                  <a:extLst>
                    <a:ext uri="{FF2B5EF4-FFF2-40B4-BE49-F238E27FC236}">
                      <a16:creationId xmlns:a16="http://schemas.microsoft.com/office/drawing/2014/main" id="{CF49F236-7ABE-4CD4-9CC8-2E7EDFB7C51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6000" y="1440000"/>
                  <a:ext cx="1656186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Объект 5">
                  <a:extLst>
                    <a:ext uri="{FF2B5EF4-FFF2-40B4-BE49-F238E27FC236}">
                      <a16:creationId xmlns:a16="http://schemas.microsoft.com/office/drawing/2014/main" id="{DF2E4A8A-714A-434B-8260-576051CAB5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1440000"/>
                  <a:ext cx="1656186" cy="4783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5076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Поиск критерия</a:t>
            </a:r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B58BBDA2-F11C-4795-9C53-64C1A4D943AE}"/>
              </a:ext>
            </a:extLst>
          </p:cNvPr>
          <p:cNvSpPr/>
          <p:nvPr/>
        </p:nvSpPr>
        <p:spPr>
          <a:xfrm>
            <a:off x="612000" y="3600000"/>
            <a:ext cx="3149990" cy="1440160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3C6636-7BDB-446A-AE88-D5A3435243AB}"/>
              </a:ext>
            </a:extLst>
          </p:cNvPr>
          <p:cNvSpPr txBox="1"/>
          <p:nvPr/>
        </p:nvSpPr>
        <p:spPr>
          <a:xfrm>
            <a:off x="868561" y="3741299"/>
            <a:ext cx="2636869" cy="115756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Aft>
                <a:spcPts val="1800"/>
              </a:spcAft>
            </a:pPr>
            <a:r>
              <a:rPr lang="ru-RU" sz="2400" strike="sngStrike" dirty="0">
                <a:solidFill>
                  <a:srgbClr val="C0504D"/>
                </a:solidFill>
              </a:rPr>
              <a:t>Выходит, что Бонд отвечает за свои слова</a:t>
            </a:r>
            <a:endParaRPr lang="ru-RU" sz="2400" b="1" strike="sngStrike" dirty="0">
              <a:solidFill>
                <a:srgbClr val="C0504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767312C0-EF68-4571-AD8C-B63A43DE18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2276872"/>
                <a:ext cx="8079766" cy="860063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Представим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 мы дали Бонду мартини </a:t>
                </a:r>
                <a14:m>
                  <m:oMath xmlns:m="http://schemas.openxmlformats.org/officeDocument/2006/math"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раз и получили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.6</m:t>
                    </m:r>
                  </m:oMath>
                </a14:m>
                <a:endParaRPr lang="en-US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767312C0-EF68-4571-AD8C-B63A43DE1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276872"/>
                <a:ext cx="8079766" cy="860063"/>
              </a:xfrm>
              <a:prstGeom prst="rect">
                <a:avLst/>
              </a:prstGeom>
              <a:blipFill>
                <a:blip r:embed="rId3"/>
                <a:stretch>
                  <a:fillRect l="-2340" t="-10638" r="-1887" b="-70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26">
                <a:extLst>
                  <a:ext uri="{FF2B5EF4-FFF2-40B4-BE49-F238E27FC236}">
                    <a16:creationId xmlns:a16="http://schemas.microsoft.com/office/drawing/2014/main" id="{813FE173-17B7-4B17-AC3C-F5824DD45877}"/>
                  </a:ext>
                </a:extLst>
              </p:cNvPr>
              <p:cNvSpPr/>
              <p:nvPr/>
            </p:nvSpPr>
            <p:spPr>
              <a:xfrm>
                <a:off x="4865246" y="1125538"/>
                <a:ext cx="3352456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26">
                <a:extLst>
                  <a:ext uri="{FF2B5EF4-FFF2-40B4-BE49-F238E27FC236}">
                    <a16:creationId xmlns:a16="http://schemas.microsoft.com/office/drawing/2014/main" id="{813FE173-17B7-4B17-AC3C-F5824DD458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246" y="1125538"/>
                <a:ext cx="3352456" cy="6001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Группа 27">
            <a:extLst>
              <a:ext uri="{FF2B5EF4-FFF2-40B4-BE49-F238E27FC236}">
                <a16:creationId xmlns:a16="http://schemas.microsoft.com/office/drawing/2014/main" id="{82AE3D21-C7B9-4CAC-9C8D-DA01EFF3ED9E}"/>
              </a:ext>
            </a:extLst>
          </p:cNvPr>
          <p:cNvGrpSpPr/>
          <p:nvPr/>
        </p:nvGrpSpPr>
        <p:grpSpPr>
          <a:xfrm>
            <a:off x="1691680" y="916437"/>
            <a:ext cx="1656186" cy="1018365"/>
            <a:chOff x="1296000" y="900000"/>
            <a:chExt cx="1656186" cy="10183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Объект 5">
                  <a:extLst>
                    <a:ext uri="{FF2B5EF4-FFF2-40B4-BE49-F238E27FC236}">
                      <a16:creationId xmlns:a16="http://schemas.microsoft.com/office/drawing/2014/main" id="{40448E25-3884-494D-9FAB-E31BD6BFA0C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6000" y="900000"/>
                  <a:ext cx="1656184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=0.5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Объект 5">
                  <a:extLst>
                    <a:ext uri="{FF2B5EF4-FFF2-40B4-BE49-F238E27FC236}">
                      <a16:creationId xmlns:a16="http://schemas.microsoft.com/office/drawing/2014/main" id="{7EBEB753-7626-43E1-89B8-11916E36D1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900000"/>
                  <a:ext cx="1656184" cy="4783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Объект 5">
                  <a:extLst>
                    <a:ext uri="{FF2B5EF4-FFF2-40B4-BE49-F238E27FC236}">
                      <a16:creationId xmlns:a16="http://schemas.microsoft.com/office/drawing/2014/main" id="{DF4707A3-0EC3-4283-B8F5-187B211DDBC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6000" y="1440000"/>
                  <a:ext cx="1656186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≠0.5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Объект 5">
                  <a:extLst>
                    <a:ext uri="{FF2B5EF4-FFF2-40B4-BE49-F238E27FC236}">
                      <a16:creationId xmlns:a16="http://schemas.microsoft.com/office/drawing/2014/main" id="{DF2E4A8A-714A-434B-8260-576051CAB5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1440000"/>
                  <a:ext cx="1656186" cy="4783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7827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Поиск критерия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Объект 5">
                <a:extLst>
                  <a:ext uri="{FF2B5EF4-FFF2-40B4-BE49-F238E27FC236}">
                    <a16:creationId xmlns:a16="http://schemas.microsoft.com/office/drawing/2014/main" id="{E0676D88-7672-4A4C-B652-B7E5222340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69328" y="3676930"/>
                <a:ext cx="3149990" cy="128629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– случайная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величина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которая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зависит от выборки </a:t>
                </a:r>
                <a:endParaRPr lang="en-US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5" name="Объект 5">
                <a:extLst>
                  <a:ext uri="{FF2B5EF4-FFF2-40B4-BE49-F238E27FC236}">
                    <a16:creationId xmlns:a16="http://schemas.microsoft.com/office/drawing/2014/main" id="{E0676D88-7672-4A4C-B652-B7E522234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328" y="3676930"/>
                <a:ext cx="3149990" cy="1286299"/>
              </a:xfrm>
              <a:prstGeom prst="rect">
                <a:avLst/>
              </a:prstGeom>
              <a:blipFill>
                <a:blip r:embed="rId3"/>
                <a:stretch>
                  <a:fillRect l="-5803" t="-6635" b="-4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E0A19F69-4A42-4B9F-8F1B-4DEC1EEFC510}"/>
              </a:ext>
            </a:extLst>
          </p:cNvPr>
          <p:cNvSpPr/>
          <p:nvPr/>
        </p:nvSpPr>
        <p:spPr>
          <a:xfrm>
            <a:off x="612000" y="3600000"/>
            <a:ext cx="3149990" cy="1440160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27BAA8-FAE8-469D-9CB7-AA6C9CA407FA}"/>
              </a:ext>
            </a:extLst>
          </p:cNvPr>
          <p:cNvSpPr txBox="1"/>
          <p:nvPr/>
        </p:nvSpPr>
        <p:spPr>
          <a:xfrm>
            <a:off x="868561" y="3741299"/>
            <a:ext cx="2636869" cy="115756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Aft>
                <a:spcPts val="1800"/>
              </a:spcAft>
            </a:pPr>
            <a:r>
              <a:rPr lang="ru-RU" sz="2400" strike="sngStrike" dirty="0">
                <a:solidFill>
                  <a:srgbClr val="C0504D"/>
                </a:solidFill>
              </a:rPr>
              <a:t>Выходит, что Бонд отвечает за свои слова</a:t>
            </a:r>
            <a:endParaRPr lang="ru-RU" sz="2400" b="1" strike="sngStrike" dirty="0">
              <a:solidFill>
                <a:srgbClr val="C0504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89FFE47E-44EC-44B5-BF80-8E52505E19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2276872"/>
                <a:ext cx="8079766" cy="860063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Представим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 мы дали Бонду мартини </a:t>
                </a:r>
                <a14:m>
                  <m:oMath xmlns:m="http://schemas.openxmlformats.org/officeDocument/2006/math"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раз и получили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.6</m:t>
                    </m:r>
                  </m:oMath>
                </a14:m>
                <a:endParaRPr lang="en-US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89FFE47E-44EC-44B5-BF80-8E52505E1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276872"/>
                <a:ext cx="8079766" cy="860063"/>
              </a:xfrm>
              <a:prstGeom prst="rect">
                <a:avLst/>
              </a:prstGeom>
              <a:blipFill>
                <a:blip r:embed="rId4"/>
                <a:stretch>
                  <a:fillRect l="-2340" t="-10638" r="-1887" b="-70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26">
                <a:extLst>
                  <a:ext uri="{FF2B5EF4-FFF2-40B4-BE49-F238E27FC236}">
                    <a16:creationId xmlns:a16="http://schemas.microsoft.com/office/drawing/2014/main" id="{6A9EF601-D13A-4CD7-8E17-D080E2D337B1}"/>
                  </a:ext>
                </a:extLst>
              </p:cNvPr>
              <p:cNvSpPr/>
              <p:nvPr/>
            </p:nvSpPr>
            <p:spPr>
              <a:xfrm>
                <a:off x="4865246" y="1125538"/>
                <a:ext cx="3352456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26">
                <a:extLst>
                  <a:ext uri="{FF2B5EF4-FFF2-40B4-BE49-F238E27FC236}">
                    <a16:creationId xmlns:a16="http://schemas.microsoft.com/office/drawing/2014/main" id="{6A9EF601-D13A-4CD7-8E17-D080E2D337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246" y="1125538"/>
                <a:ext cx="3352456" cy="6001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Группа 27">
            <a:extLst>
              <a:ext uri="{FF2B5EF4-FFF2-40B4-BE49-F238E27FC236}">
                <a16:creationId xmlns:a16="http://schemas.microsoft.com/office/drawing/2014/main" id="{7F8A99D7-06A4-4784-BF04-5F6384C5172F}"/>
              </a:ext>
            </a:extLst>
          </p:cNvPr>
          <p:cNvGrpSpPr/>
          <p:nvPr/>
        </p:nvGrpSpPr>
        <p:grpSpPr>
          <a:xfrm>
            <a:off x="1691680" y="916437"/>
            <a:ext cx="1656186" cy="1018365"/>
            <a:chOff x="1296000" y="900000"/>
            <a:chExt cx="1656186" cy="10183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Объект 5">
                  <a:extLst>
                    <a:ext uri="{FF2B5EF4-FFF2-40B4-BE49-F238E27FC236}">
                      <a16:creationId xmlns:a16="http://schemas.microsoft.com/office/drawing/2014/main" id="{66AE388E-1359-4DA1-9A1B-F4595CA1C0B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6000" y="900000"/>
                  <a:ext cx="1656184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=0.5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Объект 5">
                  <a:extLst>
                    <a:ext uri="{FF2B5EF4-FFF2-40B4-BE49-F238E27FC236}">
                      <a16:creationId xmlns:a16="http://schemas.microsoft.com/office/drawing/2014/main" id="{7EBEB753-7626-43E1-89B8-11916E36D1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900000"/>
                  <a:ext cx="1656184" cy="4783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Объект 5">
                  <a:extLst>
                    <a:ext uri="{FF2B5EF4-FFF2-40B4-BE49-F238E27FC236}">
                      <a16:creationId xmlns:a16="http://schemas.microsoft.com/office/drawing/2014/main" id="{E14E8FB1-0487-460A-AE00-7C96FD120B3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6000" y="1440000"/>
                  <a:ext cx="1656186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≠0.5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Объект 5">
                  <a:extLst>
                    <a:ext uri="{FF2B5EF4-FFF2-40B4-BE49-F238E27FC236}">
                      <a16:creationId xmlns:a16="http://schemas.microsoft.com/office/drawing/2014/main" id="{DF2E4A8A-714A-434B-8260-576051CAB5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1440000"/>
                  <a:ext cx="1656186" cy="4783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5940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Поиск критерия</a:t>
            </a:r>
          </a:p>
        </p:txBody>
      </p:sp>
      <p:sp>
        <p:nvSpPr>
          <p:cNvPr id="31" name="Rectangle">
            <a:extLst>
              <a:ext uri="{FF2B5EF4-FFF2-40B4-BE49-F238E27FC236}">
                <a16:creationId xmlns:a16="http://schemas.microsoft.com/office/drawing/2014/main" id="{866BFA1C-3C15-4BDC-A757-05158FC92259}"/>
              </a:ext>
            </a:extLst>
          </p:cNvPr>
          <p:cNvSpPr/>
          <p:nvPr/>
        </p:nvSpPr>
        <p:spPr>
          <a:xfrm>
            <a:off x="611560" y="3624910"/>
            <a:ext cx="5688632" cy="117224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Объект 5">
                <a:extLst>
                  <a:ext uri="{FF2B5EF4-FFF2-40B4-BE49-F238E27FC236}">
                    <a16:creationId xmlns:a16="http://schemas.microsoft.com/office/drawing/2014/main" id="{21E70417-8E4D-4EA4-AC54-B93E255089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0817" y="3832121"/>
                <a:ext cx="6678381" cy="77920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Задача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узнать при текущем объёме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выборки насколько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близка к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endParaRPr lang="ru-RU" sz="2400" dirty="0"/>
              </a:p>
            </p:txBody>
          </p:sp>
        </mc:Choice>
        <mc:Fallback xmlns="">
          <p:sp>
            <p:nvSpPr>
              <p:cNvPr id="32" name="Объект 5">
                <a:extLst>
                  <a:ext uri="{FF2B5EF4-FFF2-40B4-BE49-F238E27FC236}">
                    <a16:creationId xmlns:a16="http://schemas.microsoft.com/office/drawing/2014/main" id="{21E70417-8E4D-4EA4-AC54-B93E25508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817" y="3832121"/>
                <a:ext cx="6678381" cy="779201"/>
              </a:xfrm>
              <a:prstGeom prst="rect">
                <a:avLst/>
              </a:prstGeom>
              <a:blipFill>
                <a:blip r:embed="rId3"/>
                <a:stretch>
                  <a:fillRect l="-2737" t="-11811" b="-188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D8351C0D-B978-C349-A14D-C837DD7780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2276872"/>
                <a:ext cx="8079766" cy="860063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Представим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 мы дали Бонду мартини </a:t>
                </a:r>
                <a14:m>
                  <m:oMath xmlns:m="http://schemas.openxmlformats.org/officeDocument/2006/math"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раз и получили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endParaRPr lang="en-US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D8351C0D-B978-C349-A14D-C837DD778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276872"/>
                <a:ext cx="8079766" cy="860063"/>
              </a:xfrm>
              <a:prstGeom prst="rect">
                <a:avLst/>
              </a:prstGeom>
              <a:blipFill>
                <a:blip r:embed="rId4"/>
                <a:stretch>
                  <a:fillRect l="-2340" t="-10638" r="-1887" b="-70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26">
                <a:extLst>
                  <a:ext uri="{FF2B5EF4-FFF2-40B4-BE49-F238E27FC236}">
                    <a16:creationId xmlns:a16="http://schemas.microsoft.com/office/drawing/2014/main" id="{0A571D8B-1224-4137-A1FA-60A8F48548A8}"/>
                  </a:ext>
                </a:extLst>
              </p:cNvPr>
              <p:cNvSpPr/>
              <p:nvPr/>
            </p:nvSpPr>
            <p:spPr>
              <a:xfrm>
                <a:off x="4865246" y="1125538"/>
                <a:ext cx="3352456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26">
                <a:extLst>
                  <a:ext uri="{FF2B5EF4-FFF2-40B4-BE49-F238E27FC236}">
                    <a16:creationId xmlns:a16="http://schemas.microsoft.com/office/drawing/2014/main" id="{0A571D8B-1224-4137-A1FA-60A8F48548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246" y="1125538"/>
                <a:ext cx="3352456" cy="6001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Группа 27">
            <a:extLst>
              <a:ext uri="{FF2B5EF4-FFF2-40B4-BE49-F238E27FC236}">
                <a16:creationId xmlns:a16="http://schemas.microsoft.com/office/drawing/2014/main" id="{E0C07074-7919-4636-ADBA-63FC39FD26E9}"/>
              </a:ext>
            </a:extLst>
          </p:cNvPr>
          <p:cNvGrpSpPr/>
          <p:nvPr/>
        </p:nvGrpSpPr>
        <p:grpSpPr>
          <a:xfrm>
            <a:off x="1691680" y="916437"/>
            <a:ext cx="1656186" cy="1018365"/>
            <a:chOff x="1296000" y="900000"/>
            <a:chExt cx="1656186" cy="10183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Объект 5">
                  <a:extLst>
                    <a:ext uri="{FF2B5EF4-FFF2-40B4-BE49-F238E27FC236}">
                      <a16:creationId xmlns:a16="http://schemas.microsoft.com/office/drawing/2014/main" id="{4AD454C3-6730-4234-9D59-E13AB483387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6000" y="900000"/>
                  <a:ext cx="1656184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Объект 5">
                  <a:extLst>
                    <a:ext uri="{FF2B5EF4-FFF2-40B4-BE49-F238E27FC236}">
                      <a16:creationId xmlns:a16="http://schemas.microsoft.com/office/drawing/2014/main" id="{7EBEB753-7626-43E1-89B8-11916E36D1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900000"/>
                  <a:ext cx="1656184" cy="4783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Объект 5">
                  <a:extLst>
                    <a:ext uri="{FF2B5EF4-FFF2-40B4-BE49-F238E27FC236}">
                      <a16:creationId xmlns:a16="http://schemas.microsoft.com/office/drawing/2014/main" id="{048B4E24-9ECE-40A4-B8E7-5334AA95456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6000" y="1440000"/>
                  <a:ext cx="1656186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Объект 5">
                  <a:extLst>
                    <a:ext uri="{FF2B5EF4-FFF2-40B4-BE49-F238E27FC236}">
                      <a16:creationId xmlns:a16="http://schemas.microsoft.com/office/drawing/2014/main" id="{DF2E4A8A-714A-434B-8260-576051CAB5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1440000"/>
                  <a:ext cx="1656186" cy="4783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6746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Поиск критерия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0BC01543-69CA-4D82-884B-1E641837F9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400" y="2348880"/>
                <a:ext cx="4680088" cy="557937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54748B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dirty="0" smtClean="0">
                            <a:solidFill>
                              <a:srgbClr val="54748B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solidFill>
                              <a:srgbClr val="54748B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ru-RU" sz="2400" dirty="0">
                    <a:solidFill>
                      <a:srgbClr val="54748B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– случайная величина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0BC01543-69CA-4D82-884B-1E641837F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348880"/>
                <a:ext cx="4680088" cy="557937"/>
              </a:xfrm>
              <a:prstGeom prst="rect">
                <a:avLst/>
              </a:prstGeom>
              <a:blipFill>
                <a:blip r:embed="rId3"/>
                <a:stretch>
                  <a:fillRect l="-1043" t="-15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26">
                <a:extLst>
                  <a:ext uri="{FF2B5EF4-FFF2-40B4-BE49-F238E27FC236}">
                    <a16:creationId xmlns:a16="http://schemas.microsoft.com/office/drawing/2014/main" id="{AEC471A9-A75B-48D8-8955-7D27216E67A1}"/>
                  </a:ext>
                </a:extLst>
              </p:cNvPr>
              <p:cNvSpPr/>
              <p:nvPr/>
            </p:nvSpPr>
            <p:spPr>
              <a:xfrm>
                <a:off x="4865246" y="1125538"/>
                <a:ext cx="3352456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26">
                <a:extLst>
                  <a:ext uri="{FF2B5EF4-FFF2-40B4-BE49-F238E27FC236}">
                    <a16:creationId xmlns:a16="http://schemas.microsoft.com/office/drawing/2014/main" id="{AEC471A9-A75B-48D8-8955-7D27216E67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246" y="1125538"/>
                <a:ext cx="3352456" cy="6001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Группа 27">
            <a:extLst>
              <a:ext uri="{FF2B5EF4-FFF2-40B4-BE49-F238E27FC236}">
                <a16:creationId xmlns:a16="http://schemas.microsoft.com/office/drawing/2014/main" id="{6BA83680-9E1B-49AF-8854-0A55F1FE132B}"/>
              </a:ext>
            </a:extLst>
          </p:cNvPr>
          <p:cNvGrpSpPr/>
          <p:nvPr/>
        </p:nvGrpSpPr>
        <p:grpSpPr>
          <a:xfrm>
            <a:off x="1691680" y="916437"/>
            <a:ext cx="1656186" cy="1018365"/>
            <a:chOff x="1296000" y="900000"/>
            <a:chExt cx="1656186" cy="10183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Объект 5">
                  <a:extLst>
                    <a:ext uri="{FF2B5EF4-FFF2-40B4-BE49-F238E27FC236}">
                      <a16:creationId xmlns:a16="http://schemas.microsoft.com/office/drawing/2014/main" id="{ACE22F07-D34D-45FE-9E8E-B8DA99CE7C5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6000" y="900000"/>
                  <a:ext cx="1656184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=0.5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Объект 5">
                  <a:extLst>
                    <a:ext uri="{FF2B5EF4-FFF2-40B4-BE49-F238E27FC236}">
                      <a16:creationId xmlns:a16="http://schemas.microsoft.com/office/drawing/2014/main" id="{7EBEB753-7626-43E1-89B8-11916E36D1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900000"/>
                  <a:ext cx="1656184" cy="4783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Объект 5">
                  <a:extLst>
                    <a:ext uri="{FF2B5EF4-FFF2-40B4-BE49-F238E27FC236}">
                      <a16:creationId xmlns:a16="http://schemas.microsoft.com/office/drawing/2014/main" id="{2C084A93-D786-49BB-A7BB-312CE0D1958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6000" y="1440000"/>
                  <a:ext cx="1656186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≠0.5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Объект 5">
                  <a:extLst>
                    <a:ext uri="{FF2B5EF4-FFF2-40B4-BE49-F238E27FC236}">
                      <a16:creationId xmlns:a16="http://schemas.microsoft.com/office/drawing/2014/main" id="{DF2E4A8A-714A-434B-8260-576051CAB5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1440000"/>
                  <a:ext cx="1656186" cy="4783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2929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Поиск критерия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B53EE8AB-F2FC-4FFB-829F-257FA5D58D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400" y="2348880"/>
                <a:ext cx="4680088" cy="557937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54748B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dirty="0" smtClean="0">
                            <a:solidFill>
                              <a:srgbClr val="54748B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solidFill>
                              <a:srgbClr val="54748B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ru-RU" sz="2400" dirty="0">
                    <a:solidFill>
                      <a:srgbClr val="54748B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– случайная величина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B53EE8AB-F2FC-4FFB-829F-257FA5D58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348880"/>
                <a:ext cx="4680088" cy="557937"/>
              </a:xfrm>
              <a:prstGeom prst="rect">
                <a:avLst/>
              </a:prstGeom>
              <a:blipFill>
                <a:blip r:embed="rId3"/>
                <a:stretch>
                  <a:fillRect l="-1043" t="-15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A0138F23-9043-46DE-A968-3922D9E37821}"/>
                  </a:ext>
                </a:extLst>
              </p:cNvPr>
              <p:cNvSpPr/>
              <p:nvPr/>
            </p:nvSpPr>
            <p:spPr>
              <a:xfrm>
                <a:off x="539552" y="2893334"/>
                <a:ext cx="4021486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ru-RU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−0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.5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– случайная величина</a:t>
                </a: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A0138F23-9043-46DE-A968-3922D9E378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893334"/>
                <a:ext cx="4021486" cy="369332"/>
              </a:xfrm>
              <a:prstGeom prst="rect">
                <a:avLst/>
              </a:prstGeom>
              <a:blipFill>
                <a:blip r:embed="rId4"/>
                <a:stretch>
                  <a:fillRect l="-1214" t="-25000" r="-3642" b="-51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26">
                <a:extLst>
                  <a:ext uri="{FF2B5EF4-FFF2-40B4-BE49-F238E27FC236}">
                    <a16:creationId xmlns:a16="http://schemas.microsoft.com/office/drawing/2014/main" id="{B52BFFEE-EDC1-4704-9800-A25D3B35B454}"/>
                  </a:ext>
                </a:extLst>
              </p:cNvPr>
              <p:cNvSpPr/>
              <p:nvPr/>
            </p:nvSpPr>
            <p:spPr>
              <a:xfrm>
                <a:off x="4865246" y="1125538"/>
                <a:ext cx="3352456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26">
                <a:extLst>
                  <a:ext uri="{FF2B5EF4-FFF2-40B4-BE49-F238E27FC236}">
                    <a16:creationId xmlns:a16="http://schemas.microsoft.com/office/drawing/2014/main" id="{B52BFFEE-EDC1-4704-9800-A25D3B35B4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246" y="1125538"/>
                <a:ext cx="3352456" cy="6001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Группа 27">
            <a:extLst>
              <a:ext uri="{FF2B5EF4-FFF2-40B4-BE49-F238E27FC236}">
                <a16:creationId xmlns:a16="http://schemas.microsoft.com/office/drawing/2014/main" id="{C3D421E8-ED02-4BDE-964D-E4335CDC95C2}"/>
              </a:ext>
            </a:extLst>
          </p:cNvPr>
          <p:cNvGrpSpPr/>
          <p:nvPr/>
        </p:nvGrpSpPr>
        <p:grpSpPr>
          <a:xfrm>
            <a:off x="1691680" y="916437"/>
            <a:ext cx="1656186" cy="1018365"/>
            <a:chOff x="1296000" y="900000"/>
            <a:chExt cx="1656186" cy="10183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Объект 5">
                  <a:extLst>
                    <a:ext uri="{FF2B5EF4-FFF2-40B4-BE49-F238E27FC236}">
                      <a16:creationId xmlns:a16="http://schemas.microsoft.com/office/drawing/2014/main" id="{A0B216E1-F007-4AE3-8193-9A8C5004B79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6000" y="900000"/>
                  <a:ext cx="1656184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=0.5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Объект 5">
                  <a:extLst>
                    <a:ext uri="{FF2B5EF4-FFF2-40B4-BE49-F238E27FC236}">
                      <a16:creationId xmlns:a16="http://schemas.microsoft.com/office/drawing/2014/main" id="{7EBEB753-7626-43E1-89B8-11916E36D1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900000"/>
                  <a:ext cx="1656184" cy="4783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Объект 5">
                  <a:extLst>
                    <a:ext uri="{FF2B5EF4-FFF2-40B4-BE49-F238E27FC236}">
                      <a16:creationId xmlns:a16="http://schemas.microsoft.com/office/drawing/2014/main" id="{AC4DD01A-F288-4299-B15C-F748B05368E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6000" y="1440000"/>
                  <a:ext cx="1656186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≠0.5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Объект 5">
                  <a:extLst>
                    <a:ext uri="{FF2B5EF4-FFF2-40B4-BE49-F238E27FC236}">
                      <a16:creationId xmlns:a16="http://schemas.microsoft.com/office/drawing/2014/main" id="{DF2E4A8A-714A-434B-8260-576051CAB5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1440000"/>
                  <a:ext cx="1656186" cy="4783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228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Поиск критерия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Объект 5">
                <a:extLst>
                  <a:ext uri="{FF2B5EF4-FFF2-40B4-BE49-F238E27FC236}">
                    <a16:creationId xmlns:a16="http://schemas.microsoft.com/office/drawing/2014/main" id="{E0676D88-7672-4A4C-B652-B7E5222340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400" y="2348880"/>
                <a:ext cx="4680088" cy="557937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54748B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dirty="0" smtClean="0">
                            <a:solidFill>
                              <a:srgbClr val="54748B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solidFill>
                              <a:srgbClr val="54748B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ru-RU" sz="2400" dirty="0">
                    <a:solidFill>
                      <a:srgbClr val="54748B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– случайная величина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15" name="Объект 5">
                <a:extLst>
                  <a:ext uri="{FF2B5EF4-FFF2-40B4-BE49-F238E27FC236}">
                    <a16:creationId xmlns:a16="http://schemas.microsoft.com/office/drawing/2014/main" id="{E0676D88-7672-4A4C-B652-B7E522234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348880"/>
                <a:ext cx="4680088" cy="557937"/>
              </a:xfrm>
              <a:prstGeom prst="rect">
                <a:avLst/>
              </a:prstGeom>
              <a:blipFill>
                <a:blip r:embed="rId3"/>
                <a:stretch>
                  <a:fillRect l="-1043" t="-15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7F17CCC3-2D78-354D-87F1-79098871DA50}"/>
                  </a:ext>
                </a:extLst>
              </p:cNvPr>
              <p:cNvSpPr/>
              <p:nvPr/>
            </p:nvSpPr>
            <p:spPr>
              <a:xfrm>
                <a:off x="539552" y="2893334"/>
                <a:ext cx="4021486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ru-RU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−0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.5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– случайная величина</a:t>
                </a: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7F17CCC3-2D78-354D-87F1-79098871DA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893334"/>
                <a:ext cx="4021486" cy="369332"/>
              </a:xfrm>
              <a:prstGeom prst="rect">
                <a:avLst/>
              </a:prstGeom>
              <a:blipFill>
                <a:blip r:embed="rId4"/>
                <a:stretch>
                  <a:fillRect l="-1214" t="-25000" r="-3642" b="-51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">
            <a:extLst>
              <a:ext uri="{FF2B5EF4-FFF2-40B4-BE49-F238E27FC236}">
                <a16:creationId xmlns:a16="http://schemas.microsoft.com/office/drawing/2014/main" id="{6FC8E455-F8EC-4A97-8977-3A7473AD6A24}"/>
              </a:ext>
            </a:extLst>
          </p:cNvPr>
          <p:cNvSpPr/>
          <p:nvPr/>
        </p:nvSpPr>
        <p:spPr>
          <a:xfrm>
            <a:off x="611560" y="3789040"/>
            <a:ext cx="8003858" cy="1246589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4C64EC62-34B7-47BB-BA99-35F341B93D7F}"/>
              </a:ext>
            </a:extLst>
          </p:cNvPr>
          <p:cNvSpPr/>
          <p:nvPr/>
        </p:nvSpPr>
        <p:spPr>
          <a:xfrm>
            <a:off x="823239" y="4060354"/>
            <a:ext cx="292377" cy="292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6" y="0"/>
                </a:moveTo>
                <a:cubicBezTo>
                  <a:pt x="7318" y="0"/>
                  <a:pt x="4803" y="1006"/>
                  <a:pt x="2881" y="3016"/>
                </a:cubicBezTo>
                <a:cubicBezTo>
                  <a:pt x="-961" y="7037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7"/>
                  <a:pt x="16797" y="3016"/>
                </a:cubicBezTo>
                <a:cubicBezTo>
                  <a:pt x="14875" y="1006"/>
                  <a:pt x="12354" y="0"/>
                  <a:pt x="9836" y="0"/>
                </a:cubicBezTo>
                <a:close/>
                <a:moveTo>
                  <a:pt x="13983" y="5123"/>
                </a:moveTo>
                <a:cubicBezTo>
                  <a:pt x="14087" y="5103"/>
                  <a:pt x="14195" y="5105"/>
                  <a:pt x="14299" y="5134"/>
                </a:cubicBezTo>
                <a:cubicBezTo>
                  <a:pt x="14448" y="5167"/>
                  <a:pt x="14626" y="5294"/>
                  <a:pt x="14916" y="5503"/>
                </a:cubicBezTo>
                <a:lnTo>
                  <a:pt x="15395" y="5850"/>
                </a:lnTo>
                <a:cubicBezTo>
                  <a:pt x="15685" y="6060"/>
                  <a:pt x="15861" y="6185"/>
                  <a:pt x="15943" y="6319"/>
                </a:cubicBezTo>
                <a:cubicBezTo>
                  <a:pt x="16068" y="6503"/>
                  <a:pt x="16108" y="6740"/>
                  <a:pt x="16054" y="6959"/>
                </a:cubicBezTo>
                <a:cubicBezTo>
                  <a:pt x="16022" y="7115"/>
                  <a:pt x="15901" y="7295"/>
                  <a:pt x="15701" y="7598"/>
                </a:cubicBezTo>
                <a:lnTo>
                  <a:pt x="10031" y="16178"/>
                </a:lnTo>
                <a:cubicBezTo>
                  <a:pt x="9831" y="16481"/>
                  <a:pt x="9712" y="16665"/>
                  <a:pt x="9583" y="16752"/>
                </a:cubicBezTo>
                <a:cubicBezTo>
                  <a:pt x="9407" y="16882"/>
                  <a:pt x="9186" y="16925"/>
                  <a:pt x="8978" y="16867"/>
                </a:cubicBezTo>
                <a:cubicBezTo>
                  <a:pt x="8962" y="16864"/>
                  <a:pt x="8930" y="16834"/>
                  <a:pt x="8914" y="16829"/>
                </a:cubicBezTo>
                <a:cubicBezTo>
                  <a:pt x="8913" y="16829"/>
                  <a:pt x="8910" y="16829"/>
                  <a:pt x="8909" y="16829"/>
                </a:cubicBezTo>
                <a:cubicBezTo>
                  <a:pt x="8793" y="16803"/>
                  <a:pt x="8623" y="16675"/>
                  <a:pt x="8435" y="16542"/>
                </a:cubicBezTo>
                <a:cubicBezTo>
                  <a:pt x="8403" y="16519"/>
                  <a:pt x="8396" y="16523"/>
                  <a:pt x="8361" y="16498"/>
                </a:cubicBezTo>
                <a:cubicBezTo>
                  <a:pt x="8359" y="16497"/>
                  <a:pt x="8358" y="16499"/>
                  <a:pt x="8356" y="16498"/>
                </a:cubicBezTo>
                <a:cubicBezTo>
                  <a:pt x="8330" y="16479"/>
                  <a:pt x="8326" y="16480"/>
                  <a:pt x="8298" y="16459"/>
                </a:cubicBezTo>
                <a:lnTo>
                  <a:pt x="4278" y="13548"/>
                </a:lnTo>
                <a:cubicBezTo>
                  <a:pt x="3988" y="13339"/>
                  <a:pt x="3812" y="13214"/>
                  <a:pt x="3730" y="13079"/>
                </a:cubicBezTo>
                <a:cubicBezTo>
                  <a:pt x="3605" y="12895"/>
                  <a:pt x="3564" y="12664"/>
                  <a:pt x="3619" y="12445"/>
                </a:cubicBezTo>
                <a:cubicBezTo>
                  <a:pt x="3651" y="12289"/>
                  <a:pt x="3772" y="12103"/>
                  <a:pt x="3972" y="11800"/>
                </a:cubicBezTo>
                <a:lnTo>
                  <a:pt x="4304" y="11298"/>
                </a:lnTo>
                <a:cubicBezTo>
                  <a:pt x="4504" y="10995"/>
                  <a:pt x="4623" y="10811"/>
                  <a:pt x="4752" y="10725"/>
                </a:cubicBezTo>
                <a:cubicBezTo>
                  <a:pt x="4928" y="10594"/>
                  <a:pt x="5154" y="10552"/>
                  <a:pt x="5363" y="10609"/>
                </a:cubicBezTo>
                <a:cubicBezTo>
                  <a:pt x="5512" y="10642"/>
                  <a:pt x="5685" y="10769"/>
                  <a:pt x="5974" y="10978"/>
                </a:cubicBezTo>
                <a:lnTo>
                  <a:pt x="8588" y="12870"/>
                </a:lnTo>
                <a:lnTo>
                  <a:pt x="13245" y="5823"/>
                </a:lnTo>
                <a:cubicBezTo>
                  <a:pt x="13445" y="5520"/>
                  <a:pt x="13565" y="5336"/>
                  <a:pt x="13693" y="5249"/>
                </a:cubicBezTo>
                <a:cubicBezTo>
                  <a:pt x="13781" y="5184"/>
                  <a:pt x="13879" y="5142"/>
                  <a:pt x="13983" y="5123"/>
                </a:cubicBezTo>
                <a:close/>
              </a:path>
            </a:pathLst>
          </a:custGeom>
          <a:solidFill>
            <a:srgbClr val="416F2F"/>
          </a:solidFill>
          <a:ln w="3175">
            <a:miter lim="400000"/>
          </a:ln>
        </p:spPr>
        <p:txBody>
          <a:bodyPr lIns="24207" tIns="24207" rIns="24207" bIns="24207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1pPr>
            <a:lvl2pPr marL="0" marR="0" indent="3429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2pPr>
            <a:lvl3pPr marL="0" marR="0" indent="6858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3pPr>
            <a:lvl4pPr marL="0" marR="0" indent="10287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4pPr>
            <a:lvl5pPr marL="0" marR="0" indent="13716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5pPr>
            <a:lvl6pPr marL="0" marR="0" indent="17145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6pPr>
            <a:lvl7pPr marL="0" marR="0" indent="20574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7pPr>
            <a:lvl8pPr marL="0" marR="0" indent="24003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8pPr>
            <a:lvl9pPr marL="0" marR="0" indent="27432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9pPr>
          </a:lstStyle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>
              <a:solidFill>
                <a:srgbClr val="416F2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CB6E49FA-010F-EB4A-9AEA-05B9E18CD1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26552" y="4030000"/>
                <a:ext cx="7277896" cy="1055184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416F2F"/>
                    </a:solidFill>
                  </a:rPr>
                  <a:t>Если расстояние от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416F2F"/>
                    </a:solidFill>
                  </a:rPr>
                  <a:t>до</a:t>
                </a:r>
                <a:r>
                  <a:rPr lang="ru-RU" sz="2400" dirty="0">
                    <a:solidFill>
                      <a:srgbClr val="97BB8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.5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416F2F"/>
                    </a:solidFill>
                  </a:rPr>
                  <a:t>достаточно маленькое</a:t>
                </a:r>
                <a:r>
                  <a:rPr lang="en-US" sz="2400" dirty="0">
                    <a:solidFill>
                      <a:srgbClr val="416F2F"/>
                    </a:solidFill>
                  </a:rPr>
                  <a:t>, </a:t>
                </a:r>
                <a:r>
                  <a:rPr lang="ru-RU" sz="2400" dirty="0">
                    <a:solidFill>
                      <a:srgbClr val="416F2F"/>
                    </a:solidFill>
                  </a:rPr>
                  <a:t>данные не противоречат нулевой гипотезе </a:t>
                </a:r>
                <a:endParaRPr lang="en-US" sz="24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CB6E49FA-010F-EB4A-9AEA-05B9E18CD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552" y="4030000"/>
                <a:ext cx="7277896" cy="1055184"/>
              </a:xfrm>
              <a:prstGeom prst="rect">
                <a:avLst/>
              </a:prstGeom>
              <a:blipFill>
                <a:blip r:embed="rId5"/>
                <a:stretch>
                  <a:fillRect l="-2598" t="-80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26">
                <a:extLst>
                  <a:ext uri="{FF2B5EF4-FFF2-40B4-BE49-F238E27FC236}">
                    <a16:creationId xmlns:a16="http://schemas.microsoft.com/office/drawing/2014/main" id="{B925D08B-65CC-D24D-9E97-5C2558D06C42}"/>
                  </a:ext>
                </a:extLst>
              </p:cNvPr>
              <p:cNvSpPr/>
              <p:nvPr/>
            </p:nvSpPr>
            <p:spPr>
              <a:xfrm>
                <a:off x="4865246" y="1125538"/>
                <a:ext cx="3352456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26">
                <a:extLst>
                  <a:ext uri="{FF2B5EF4-FFF2-40B4-BE49-F238E27FC236}">
                    <a16:creationId xmlns:a16="http://schemas.microsoft.com/office/drawing/2014/main" id="{B925D08B-65CC-D24D-9E97-5C2558D06C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246" y="1125538"/>
                <a:ext cx="3352456" cy="6001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Группа 27">
            <a:extLst>
              <a:ext uri="{FF2B5EF4-FFF2-40B4-BE49-F238E27FC236}">
                <a16:creationId xmlns:a16="http://schemas.microsoft.com/office/drawing/2014/main" id="{6B5E5750-FC7D-724C-9444-79AA16698FD9}"/>
              </a:ext>
            </a:extLst>
          </p:cNvPr>
          <p:cNvGrpSpPr/>
          <p:nvPr/>
        </p:nvGrpSpPr>
        <p:grpSpPr>
          <a:xfrm>
            <a:off x="1691680" y="916437"/>
            <a:ext cx="1656186" cy="1018365"/>
            <a:chOff x="1296000" y="900000"/>
            <a:chExt cx="1656186" cy="10183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Объект 5">
                  <a:extLst>
                    <a:ext uri="{FF2B5EF4-FFF2-40B4-BE49-F238E27FC236}">
                      <a16:creationId xmlns:a16="http://schemas.microsoft.com/office/drawing/2014/main" id="{AADD37BA-F6F7-A740-A3F9-6F4A049366E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6000" y="900000"/>
                  <a:ext cx="1656184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=0.5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Объект 5">
                  <a:extLst>
                    <a:ext uri="{FF2B5EF4-FFF2-40B4-BE49-F238E27FC236}">
                      <a16:creationId xmlns:a16="http://schemas.microsoft.com/office/drawing/2014/main" id="{7EBEB753-7626-43E1-89B8-11916E36D1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900000"/>
                  <a:ext cx="1656184" cy="4783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Объект 5">
                  <a:extLst>
                    <a:ext uri="{FF2B5EF4-FFF2-40B4-BE49-F238E27FC236}">
                      <a16:creationId xmlns:a16="http://schemas.microsoft.com/office/drawing/2014/main" id="{E7821938-1DC3-D94A-8270-50B399A2433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6000" y="1440000"/>
                  <a:ext cx="1656186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≠0.5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Объект 5">
                  <a:extLst>
                    <a:ext uri="{FF2B5EF4-FFF2-40B4-BE49-F238E27FC236}">
                      <a16:creationId xmlns:a16="http://schemas.microsoft.com/office/drawing/2014/main" id="{DF2E4A8A-714A-434B-8260-576051CAB5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1440000"/>
                  <a:ext cx="1656186" cy="4783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1231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Поиск критерия</a:t>
            </a:r>
          </a:p>
        </p:txBody>
      </p:sp>
      <p:sp>
        <p:nvSpPr>
          <p:cNvPr id="19" name="Объект 5">
            <a:extLst>
              <a:ext uri="{FF2B5EF4-FFF2-40B4-BE49-F238E27FC236}">
                <a16:creationId xmlns:a16="http://schemas.microsoft.com/office/drawing/2014/main" id="{312052E3-A338-43FB-AF54-30F4C34D825F}"/>
              </a:ext>
            </a:extLst>
          </p:cNvPr>
          <p:cNvSpPr txBox="1">
            <a:spLocks/>
          </p:cNvSpPr>
          <p:nvPr/>
        </p:nvSpPr>
        <p:spPr>
          <a:xfrm>
            <a:off x="3640430" y="2122046"/>
            <a:ext cx="1296207" cy="4135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По ЦПТ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2400" dirty="0">
              <a:solidFill>
                <a:srgbClr val="28516A"/>
              </a:solidFill>
            </a:endParaRP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112A3977-49CC-40D8-90EA-27EB329BB4FF}"/>
              </a:ext>
            </a:extLst>
          </p:cNvPr>
          <p:cNvGrpSpPr/>
          <p:nvPr/>
        </p:nvGrpSpPr>
        <p:grpSpPr>
          <a:xfrm>
            <a:off x="1033105" y="2852936"/>
            <a:ext cx="2769091" cy="829843"/>
            <a:chOff x="1033106" y="2947284"/>
            <a:chExt cx="2769091" cy="8298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F7EC43E-7978-463E-8F99-CCA13401249F}"/>
                    </a:ext>
                  </a:extLst>
                </p:cNvPr>
                <p:cNvSpPr txBox="1"/>
                <p:nvPr/>
              </p:nvSpPr>
              <p:spPr>
                <a:xfrm>
                  <a:off x="1033106" y="2947284"/>
                  <a:ext cx="2769091" cy="8298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b="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F7EC43E-7978-463E-8F99-CCA1340124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106" y="2947284"/>
                  <a:ext cx="2769091" cy="8298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Прямоугольник 21">
                  <a:extLst>
                    <a:ext uri="{FF2B5EF4-FFF2-40B4-BE49-F238E27FC236}">
                      <a16:creationId xmlns:a16="http://schemas.microsoft.com/office/drawing/2014/main" id="{8E96FC6F-04B4-4F54-8ADF-BEE77B103DD9}"/>
                    </a:ext>
                  </a:extLst>
                </p:cNvPr>
                <p:cNvSpPr/>
                <p:nvPr/>
              </p:nvSpPr>
              <p:spPr>
                <a:xfrm>
                  <a:off x="1252138" y="3049215"/>
                  <a:ext cx="51155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𝑎𝑠𝑦</m:t>
                        </m:r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Прямоугольник 23">
                  <a:extLst>
                    <a:ext uri="{FF2B5EF4-FFF2-40B4-BE49-F238E27FC236}">
                      <a16:creationId xmlns:a16="http://schemas.microsoft.com/office/drawing/2014/main" id="{7AEBE6C5-F435-3346-B289-5F82A1F3ED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2138" y="3049215"/>
                  <a:ext cx="511550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6">
                <a:extLst>
                  <a:ext uri="{FF2B5EF4-FFF2-40B4-BE49-F238E27FC236}">
                    <a16:creationId xmlns:a16="http://schemas.microsoft.com/office/drawing/2014/main" id="{419B2150-2A7E-4215-A4A0-54608EC87C5C}"/>
                  </a:ext>
                </a:extLst>
              </p:cNvPr>
              <p:cNvSpPr/>
              <p:nvPr/>
            </p:nvSpPr>
            <p:spPr>
              <a:xfrm>
                <a:off x="4865246" y="1125538"/>
                <a:ext cx="3352456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6">
                <a:extLst>
                  <a:ext uri="{FF2B5EF4-FFF2-40B4-BE49-F238E27FC236}">
                    <a16:creationId xmlns:a16="http://schemas.microsoft.com/office/drawing/2014/main" id="{419B2150-2A7E-4215-A4A0-54608EC87C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246" y="1125538"/>
                <a:ext cx="3352456" cy="6001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Группа 27">
            <a:extLst>
              <a:ext uri="{FF2B5EF4-FFF2-40B4-BE49-F238E27FC236}">
                <a16:creationId xmlns:a16="http://schemas.microsoft.com/office/drawing/2014/main" id="{1B97C00B-55AD-426A-9F11-4091FC3B0DBD}"/>
              </a:ext>
            </a:extLst>
          </p:cNvPr>
          <p:cNvGrpSpPr/>
          <p:nvPr/>
        </p:nvGrpSpPr>
        <p:grpSpPr>
          <a:xfrm>
            <a:off x="1691680" y="916437"/>
            <a:ext cx="1656186" cy="1018365"/>
            <a:chOff x="1296000" y="900000"/>
            <a:chExt cx="1656186" cy="10183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Объект 5">
                  <a:extLst>
                    <a:ext uri="{FF2B5EF4-FFF2-40B4-BE49-F238E27FC236}">
                      <a16:creationId xmlns:a16="http://schemas.microsoft.com/office/drawing/2014/main" id="{CF61C622-5BAB-42C8-8BD0-29EF8ABC028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6000" y="900000"/>
                  <a:ext cx="1656184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=0.5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Объект 5">
                  <a:extLst>
                    <a:ext uri="{FF2B5EF4-FFF2-40B4-BE49-F238E27FC236}">
                      <a16:creationId xmlns:a16="http://schemas.microsoft.com/office/drawing/2014/main" id="{7EBEB753-7626-43E1-89B8-11916E36D1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900000"/>
                  <a:ext cx="1656184" cy="4783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Объект 5">
                  <a:extLst>
                    <a:ext uri="{FF2B5EF4-FFF2-40B4-BE49-F238E27FC236}">
                      <a16:creationId xmlns:a16="http://schemas.microsoft.com/office/drawing/2014/main" id="{0AF35682-4C15-4077-AD07-6C94432B91F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6000" y="1440000"/>
                  <a:ext cx="1656186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≠0.5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Объект 5">
                  <a:extLst>
                    <a:ext uri="{FF2B5EF4-FFF2-40B4-BE49-F238E27FC236}">
                      <a16:creationId xmlns:a16="http://schemas.microsoft.com/office/drawing/2014/main" id="{DF2E4A8A-714A-434B-8260-576051CAB5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1440000"/>
                  <a:ext cx="1656186" cy="4783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3646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Поиск критерия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313DAA-E500-439A-8CDB-64990D1A48B7}"/>
              </a:ext>
            </a:extLst>
          </p:cNvPr>
          <p:cNvSpPr txBox="1"/>
          <p:nvPr/>
        </p:nvSpPr>
        <p:spPr>
          <a:xfrm>
            <a:off x="1258658" y="4801398"/>
            <a:ext cx="2339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при верности нулевой гипотезы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9253CDCF-F5F2-4DCC-B16E-A5219F0D68CF}"/>
                  </a:ext>
                </a:extLst>
              </p:cNvPr>
              <p:cNvSpPr/>
              <p:nvPr/>
            </p:nvSpPr>
            <p:spPr>
              <a:xfrm>
                <a:off x="3994223" y="3036747"/>
                <a:ext cx="588623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9253CDCF-F5F2-4DCC-B16E-A5219F0D68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223" y="3036747"/>
                <a:ext cx="588623" cy="6924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Объект 5">
            <a:extLst>
              <a:ext uri="{FF2B5EF4-FFF2-40B4-BE49-F238E27FC236}">
                <a16:creationId xmlns:a16="http://schemas.microsoft.com/office/drawing/2014/main" id="{B5E8F8A3-7358-4B42-82B5-5797DC4B5FB4}"/>
              </a:ext>
            </a:extLst>
          </p:cNvPr>
          <p:cNvSpPr txBox="1">
            <a:spLocks/>
          </p:cNvSpPr>
          <p:nvPr/>
        </p:nvSpPr>
        <p:spPr>
          <a:xfrm>
            <a:off x="3640430" y="2122046"/>
            <a:ext cx="1296207" cy="4135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По ЦПТ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2400" dirty="0">
              <a:solidFill>
                <a:srgbClr val="28516A"/>
              </a:solidFill>
            </a:endParaRPr>
          </a:p>
        </p:txBody>
      </p: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59164436-F952-437D-B19F-50C967990564}"/>
              </a:ext>
            </a:extLst>
          </p:cNvPr>
          <p:cNvGrpSpPr/>
          <p:nvPr/>
        </p:nvGrpSpPr>
        <p:grpSpPr>
          <a:xfrm>
            <a:off x="1033105" y="2852936"/>
            <a:ext cx="2769091" cy="829843"/>
            <a:chOff x="1033106" y="2947284"/>
            <a:chExt cx="2769091" cy="8298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6DB5BAA-CA72-4CC8-8C7F-A402B5FEAB7E}"/>
                    </a:ext>
                  </a:extLst>
                </p:cNvPr>
                <p:cNvSpPr txBox="1"/>
                <p:nvPr/>
              </p:nvSpPr>
              <p:spPr>
                <a:xfrm>
                  <a:off x="1033106" y="2947284"/>
                  <a:ext cx="2769091" cy="8298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b="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6DB5BAA-CA72-4CC8-8C7F-A402B5FEAB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106" y="2947284"/>
                  <a:ext cx="2769091" cy="8298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Прямоугольник 29">
                  <a:extLst>
                    <a:ext uri="{FF2B5EF4-FFF2-40B4-BE49-F238E27FC236}">
                      <a16:creationId xmlns:a16="http://schemas.microsoft.com/office/drawing/2014/main" id="{0661E8B0-F0D1-4EEC-A33D-D6EAAD1FD8E0}"/>
                    </a:ext>
                  </a:extLst>
                </p:cNvPr>
                <p:cNvSpPr/>
                <p:nvPr/>
              </p:nvSpPr>
              <p:spPr>
                <a:xfrm>
                  <a:off x="1252138" y="3049215"/>
                  <a:ext cx="51155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𝑎𝑠𝑦</m:t>
                        </m:r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Прямоугольник 23">
                  <a:extLst>
                    <a:ext uri="{FF2B5EF4-FFF2-40B4-BE49-F238E27FC236}">
                      <a16:creationId xmlns:a16="http://schemas.microsoft.com/office/drawing/2014/main" id="{7AEBE6C5-F435-3346-B289-5F82A1F3ED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2138" y="3049215"/>
                  <a:ext cx="511550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9724977C-9D66-478F-8E0D-BAF462E32A2C}"/>
              </a:ext>
            </a:extLst>
          </p:cNvPr>
          <p:cNvCxnSpPr>
            <a:cxnSpLocks/>
          </p:cNvCxnSpPr>
          <p:nvPr/>
        </p:nvCxnSpPr>
        <p:spPr>
          <a:xfrm flipV="1">
            <a:off x="3443005" y="3526581"/>
            <a:ext cx="768955" cy="1270571"/>
          </a:xfrm>
          <a:prstGeom prst="straightConnector1">
            <a:avLst/>
          </a:prstGeom>
          <a:ln w="1905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26">
                <a:extLst>
                  <a:ext uri="{FF2B5EF4-FFF2-40B4-BE49-F238E27FC236}">
                    <a16:creationId xmlns:a16="http://schemas.microsoft.com/office/drawing/2014/main" id="{B244C940-CA97-44B3-AAFA-93FB3CEF8785}"/>
                  </a:ext>
                </a:extLst>
              </p:cNvPr>
              <p:cNvSpPr/>
              <p:nvPr/>
            </p:nvSpPr>
            <p:spPr>
              <a:xfrm>
                <a:off x="4865246" y="1125538"/>
                <a:ext cx="3352456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26">
                <a:extLst>
                  <a:ext uri="{FF2B5EF4-FFF2-40B4-BE49-F238E27FC236}">
                    <a16:creationId xmlns:a16="http://schemas.microsoft.com/office/drawing/2014/main" id="{B244C940-CA97-44B3-AAFA-93FB3CEF87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246" y="1125538"/>
                <a:ext cx="3352456" cy="6001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Группа 27">
            <a:extLst>
              <a:ext uri="{FF2B5EF4-FFF2-40B4-BE49-F238E27FC236}">
                <a16:creationId xmlns:a16="http://schemas.microsoft.com/office/drawing/2014/main" id="{7A7B5006-F82F-4DC3-882C-CD743B80F769}"/>
              </a:ext>
            </a:extLst>
          </p:cNvPr>
          <p:cNvGrpSpPr/>
          <p:nvPr/>
        </p:nvGrpSpPr>
        <p:grpSpPr>
          <a:xfrm>
            <a:off x="1691680" y="916437"/>
            <a:ext cx="1656186" cy="1018365"/>
            <a:chOff x="1296000" y="900000"/>
            <a:chExt cx="1656186" cy="10183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Объект 5">
                  <a:extLst>
                    <a:ext uri="{FF2B5EF4-FFF2-40B4-BE49-F238E27FC236}">
                      <a16:creationId xmlns:a16="http://schemas.microsoft.com/office/drawing/2014/main" id="{A5790E81-3A79-4EAE-9225-61686A8ED2B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6000" y="900000"/>
                  <a:ext cx="1656184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Объект 5">
                  <a:extLst>
                    <a:ext uri="{FF2B5EF4-FFF2-40B4-BE49-F238E27FC236}">
                      <a16:creationId xmlns:a16="http://schemas.microsoft.com/office/drawing/2014/main" id="{7EBEB753-7626-43E1-89B8-11916E36D1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900000"/>
                  <a:ext cx="1656184" cy="4783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Объект 5">
                  <a:extLst>
                    <a:ext uri="{FF2B5EF4-FFF2-40B4-BE49-F238E27FC236}">
                      <a16:creationId xmlns:a16="http://schemas.microsoft.com/office/drawing/2014/main" id="{6C85B9D5-AA37-4B78-B301-9BF6BEF2A50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6000" y="1440000"/>
                  <a:ext cx="1656186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Объект 5">
                  <a:extLst>
                    <a:ext uri="{FF2B5EF4-FFF2-40B4-BE49-F238E27FC236}">
                      <a16:creationId xmlns:a16="http://schemas.microsoft.com/office/drawing/2014/main" id="{DF2E4A8A-714A-434B-8260-576051CAB5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1440000"/>
                  <a:ext cx="1656186" cy="4783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0398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План</a:t>
            </a:r>
          </a:p>
        </p:txBody>
      </p:sp>
      <p:sp>
        <p:nvSpPr>
          <p:cNvPr id="5" name="Содержимое 2">
            <a:extLst>
              <a:ext uri="{FF2B5EF4-FFF2-40B4-BE49-F238E27FC236}">
                <a16:creationId xmlns:a16="http://schemas.microsoft.com/office/drawing/2014/main" id="{952B3378-A0C0-40D7-85B5-9623FDB7815A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496944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Что такое гипотезы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en-US" sz="2400" dirty="0" err="1">
                <a:solidFill>
                  <a:srgbClr val="373737"/>
                </a:solidFill>
                <a:latin typeface="Myriad Pro" pitchFamily="34" charset="0"/>
              </a:rPr>
              <a:t>p_value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Ошибки 1 и 2 рода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4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Поиск критерия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8225DF-5BDF-4E1F-8C76-FACB333C71C7}"/>
              </a:ext>
            </a:extLst>
          </p:cNvPr>
          <p:cNvSpPr txBox="1"/>
          <p:nvPr/>
        </p:nvSpPr>
        <p:spPr>
          <a:xfrm>
            <a:off x="1258658" y="4801398"/>
            <a:ext cx="2339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при верности нулевой гипотезы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04F3B0EC-2127-46A5-8BF7-C5F524121583}"/>
                  </a:ext>
                </a:extLst>
              </p:cNvPr>
              <p:cNvSpPr/>
              <p:nvPr/>
            </p:nvSpPr>
            <p:spPr>
              <a:xfrm>
                <a:off x="3994223" y="3036747"/>
                <a:ext cx="588623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04F3B0EC-2127-46A5-8BF7-C5F5241215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223" y="3036747"/>
                <a:ext cx="588623" cy="6924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Объект 5">
            <a:extLst>
              <a:ext uri="{FF2B5EF4-FFF2-40B4-BE49-F238E27FC236}">
                <a16:creationId xmlns:a16="http://schemas.microsoft.com/office/drawing/2014/main" id="{F187B537-0DE4-4112-875E-6D9F48145865}"/>
              </a:ext>
            </a:extLst>
          </p:cNvPr>
          <p:cNvSpPr txBox="1">
            <a:spLocks/>
          </p:cNvSpPr>
          <p:nvPr/>
        </p:nvSpPr>
        <p:spPr>
          <a:xfrm>
            <a:off x="3640430" y="2122046"/>
            <a:ext cx="1296207" cy="4135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По ЦПТ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2400" dirty="0">
              <a:solidFill>
                <a:srgbClr val="28516A"/>
              </a:solidFill>
            </a:endParaRPr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38CC08E9-39D0-4F25-893E-FD6C85BA1E4A}"/>
              </a:ext>
            </a:extLst>
          </p:cNvPr>
          <p:cNvGrpSpPr/>
          <p:nvPr/>
        </p:nvGrpSpPr>
        <p:grpSpPr>
          <a:xfrm>
            <a:off x="1033105" y="2852936"/>
            <a:ext cx="2769091" cy="829843"/>
            <a:chOff x="1033106" y="2947284"/>
            <a:chExt cx="2769091" cy="8298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D0059E6-E1A9-45A9-81F8-A6F5264C05DE}"/>
                    </a:ext>
                  </a:extLst>
                </p:cNvPr>
                <p:cNvSpPr txBox="1"/>
                <p:nvPr/>
              </p:nvSpPr>
              <p:spPr>
                <a:xfrm>
                  <a:off x="1033106" y="2947284"/>
                  <a:ext cx="2769091" cy="8298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b="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D0059E6-E1A9-45A9-81F8-A6F5264C05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106" y="2947284"/>
                  <a:ext cx="2769091" cy="8298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Прямоугольник 28">
                  <a:extLst>
                    <a:ext uri="{FF2B5EF4-FFF2-40B4-BE49-F238E27FC236}">
                      <a16:creationId xmlns:a16="http://schemas.microsoft.com/office/drawing/2014/main" id="{3010B709-61D4-4BE9-BBB6-943135C8A7B4}"/>
                    </a:ext>
                  </a:extLst>
                </p:cNvPr>
                <p:cNvSpPr/>
                <p:nvPr/>
              </p:nvSpPr>
              <p:spPr>
                <a:xfrm>
                  <a:off x="1252138" y="3049215"/>
                  <a:ext cx="51155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𝑎𝑠𝑦</m:t>
                        </m:r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Прямоугольник 23">
                  <a:extLst>
                    <a:ext uri="{FF2B5EF4-FFF2-40B4-BE49-F238E27FC236}">
                      <a16:creationId xmlns:a16="http://schemas.microsoft.com/office/drawing/2014/main" id="{7AEBE6C5-F435-3346-B289-5F82A1F3ED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2138" y="3049215"/>
                  <a:ext cx="511550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0BCAD209-14F2-422C-B165-09A0F4D3921E}"/>
              </a:ext>
            </a:extLst>
          </p:cNvPr>
          <p:cNvGrpSpPr/>
          <p:nvPr/>
        </p:nvGrpSpPr>
        <p:grpSpPr>
          <a:xfrm>
            <a:off x="4772058" y="2780928"/>
            <a:ext cx="3702231" cy="922176"/>
            <a:chOff x="4713787" y="2947284"/>
            <a:chExt cx="3702231" cy="9221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Прямоугольник 30">
                  <a:extLst>
                    <a:ext uri="{FF2B5EF4-FFF2-40B4-BE49-F238E27FC236}">
                      <a16:creationId xmlns:a16="http://schemas.microsoft.com/office/drawing/2014/main" id="{DAD89F3C-B374-43F9-9188-1EAF0738604D}"/>
                    </a:ext>
                  </a:extLst>
                </p:cNvPr>
                <p:cNvSpPr/>
                <p:nvPr/>
              </p:nvSpPr>
              <p:spPr>
                <a:xfrm>
                  <a:off x="4713787" y="2947284"/>
                  <a:ext cx="3702231" cy="92217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0.5</m:t>
                            </m:r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.5 (1−0.5)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Прямоугольник 30">
                  <a:extLst>
                    <a:ext uri="{FF2B5EF4-FFF2-40B4-BE49-F238E27FC236}">
                      <a16:creationId xmlns:a16="http://schemas.microsoft.com/office/drawing/2014/main" id="{DAD89F3C-B374-43F9-9188-1EAF073860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3787" y="2947284"/>
                  <a:ext cx="3702231" cy="92217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Прямоугольник 40">
                  <a:extLst>
                    <a:ext uri="{FF2B5EF4-FFF2-40B4-BE49-F238E27FC236}">
                      <a16:creationId xmlns:a16="http://schemas.microsoft.com/office/drawing/2014/main" id="{951780C8-D7A2-4517-BA38-CC8425D3349F}"/>
                    </a:ext>
                  </a:extLst>
                </p:cNvPr>
                <p:cNvSpPr/>
                <p:nvPr/>
              </p:nvSpPr>
              <p:spPr>
                <a:xfrm>
                  <a:off x="5046080" y="3419315"/>
                  <a:ext cx="43095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Прямоугольник 20">
                  <a:extLst>
                    <a:ext uri="{FF2B5EF4-FFF2-40B4-BE49-F238E27FC236}">
                      <a16:creationId xmlns:a16="http://schemas.microsoft.com/office/drawing/2014/main" id="{79F783F0-DACB-9F40-88DB-6DAD6F5B5C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6080" y="3419315"/>
                  <a:ext cx="430951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Прямоугольник 41">
                  <a:extLst>
                    <a:ext uri="{FF2B5EF4-FFF2-40B4-BE49-F238E27FC236}">
                      <a16:creationId xmlns:a16="http://schemas.microsoft.com/office/drawing/2014/main" id="{C135BC41-B376-471B-A004-5FD4F2F83759}"/>
                    </a:ext>
                  </a:extLst>
                </p:cNvPr>
                <p:cNvSpPr/>
                <p:nvPr/>
              </p:nvSpPr>
              <p:spPr>
                <a:xfrm>
                  <a:off x="4996554" y="3049215"/>
                  <a:ext cx="51155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𝑎𝑠𝑦</m:t>
                        </m:r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Прямоугольник 24">
                  <a:extLst>
                    <a:ext uri="{FF2B5EF4-FFF2-40B4-BE49-F238E27FC236}">
                      <a16:creationId xmlns:a16="http://schemas.microsoft.com/office/drawing/2014/main" id="{6680EA06-677B-F744-AEEB-F11691AE50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6554" y="3049215"/>
                  <a:ext cx="511550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FD72DAB6-66E2-4C24-A790-BD99E1C76935}"/>
              </a:ext>
            </a:extLst>
          </p:cNvPr>
          <p:cNvCxnSpPr>
            <a:cxnSpLocks/>
          </p:cNvCxnSpPr>
          <p:nvPr/>
        </p:nvCxnSpPr>
        <p:spPr>
          <a:xfrm flipV="1">
            <a:off x="3443005" y="3526581"/>
            <a:ext cx="768955" cy="1270571"/>
          </a:xfrm>
          <a:prstGeom prst="straightConnector1">
            <a:avLst/>
          </a:prstGeom>
          <a:ln w="1905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26">
                <a:extLst>
                  <a:ext uri="{FF2B5EF4-FFF2-40B4-BE49-F238E27FC236}">
                    <a16:creationId xmlns:a16="http://schemas.microsoft.com/office/drawing/2014/main" id="{3C69E153-7D8B-41B7-BF1A-97A912ADC0B8}"/>
                  </a:ext>
                </a:extLst>
              </p:cNvPr>
              <p:cNvSpPr/>
              <p:nvPr/>
            </p:nvSpPr>
            <p:spPr>
              <a:xfrm>
                <a:off x="4865246" y="1125538"/>
                <a:ext cx="3352456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4" name="Прямоугольник 26">
                <a:extLst>
                  <a:ext uri="{FF2B5EF4-FFF2-40B4-BE49-F238E27FC236}">
                    <a16:creationId xmlns:a16="http://schemas.microsoft.com/office/drawing/2014/main" id="{3C69E153-7D8B-41B7-BF1A-97A912ADC0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246" y="1125538"/>
                <a:ext cx="3352456" cy="6001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Группа 27">
            <a:extLst>
              <a:ext uri="{FF2B5EF4-FFF2-40B4-BE49-F238E27FC236}">
                <a16:creationId xmlns:a16="http://schemas.microsoft.com/office/drawing/2014/main" id="{48742BDB-FC71-4978-B36D-343AC53CFC35}"/>
              </a:ext>
            </a:extLst>
          </p:cNvPr>
          <p:cNvGrpSpPr/>
          <p:nvPr/>
        </p:nvGrpSpPr>
        <p:grpSpPr>
          <a:xfrm>
            <a:off x="1691680" y="916437"/>
            <a:ext cx="1656186" cy="1018365"/>
            <a:chOff x="1296000" y="900000"/>
            <a:chExt cx="1656186" cy="10183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Объект 5">
                  <a:extLst>
                    <a:ext uri="{FF2B5EF4-FFF2-40B4-BE49-F238E27FC236}">
                      <a16:creationId xmlns:a16="http://schemas.microsoft.com/office/drawing/2014/main" id="{8843800F-76D9-4364-A6B9-97FBCD0C700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6000" y="900000"/>
                  <a:ext cx="1656184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=0.5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Объект 5">
                  <a:extLst>
                    <a:ext uri="{FF2B5EF4-FFF2-40B4-BE49-F238E27FC236}">
                      <a16:creationId xmlns:a16="http://schemas.microsoft.com/office/drawing/2014/main" id="{7EBEB753-7626-43E1-89B8-11916E36D1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900000"/>
                  <a:ext cx="1656184" cy="4783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Объект 5">
                  <a:extLst>
                    <a:ext uri="{FF2B5EF4-FFF2-40B4-BE49-F238E27FC236}">
                      <a16:creationId xmlns:a16="http://schemas.microsoft.com/office/drawing/2014/main" id="{54098796-1F4D-4E29-8800-B5003377049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6000" y="1440000"/>
                  <a:ext cx="1656186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≠0.5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Объект 5">
                  <a:extLst>
                    <a:ext uri="{FF2B5EF4-FFF2-40B4-BE49-F238E27FC236}">
                      <a16:creationId xmlns:a16="http://schemas.microsoft.com/office/drawing/2014/main" id="{DF2E4A8A-714A-434B-8260-576051CAB5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1440000"/>
                  <a:ext cx="1656186" cy="4783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5973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Поиск критерия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53F639-1F89-4E03-B786-FCE3B29DE3B4}"/>
              </a:ext>
            </a:extLst>
          </p:cNvPr>
          <p:cNvSpPr txBox="1"/>
          <p:nvPr/>
        </p:nvSpPr>
        <p:spPr>
          <a:xfrm>
            <a:off x="1258658" y="4801398"/>
            <a:ext cx="2339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при верности нулевой гипотезы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9FD2C2C5-FBE6-4DF4-97A5-C5186D5C912B}"/>
                  </a:ext>
                </a:extLst>
              </p:cNvPr>
              <p:cNvSpPr/>
              <p:nvPr/>
            </p:nvSpPr>
            <p:spPr>
              <a:xfrm>
                <a:off x="3994223" y="3036747"/>
                <a:ext cx="588623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9FD2C2C5-FBE6-4DF4-97A5-C5186D5C9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223" y="3036747"/>
                <a:ext cx="588623" cy="6924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Объект 5">
            <a:extLst>
              <a:ext uri="{FF2B5EF4-FFF2-40B4-BE49-F238E27FC236}">
                <a16:creationId xmlns:a16="http://schemas.microsoft.com/office/drawing/2014/main" id="{F560D941-605E-48F0-8F37-DC454FC05A4A}"/>
              </a:ext>
            </a:extLst>
          </p:cNvPr>
          <p:cNvSpPr txBox="1">
            <a:spLocks/>
          </p:cNvSpPr>
          <p:nvPr/>
        </p:nvSpPr>
        <p:spPr>
          <a:xfrm>
            <a:off x="3640430" y="2122046"/>
            <a:ext cx="1296207" cy="4135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По ЦПТ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2400" dirty="0">
              <a:solidFill>
                <a:srgbClr val="28516A"/>
              </a:solidFill>
            </a:endParaRP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6670A149-FE0F-4A85-B633-C80DCAA8F2BC}"/>
              </a:ext>
            </a:extLst>
          </p:cNvPr>
          <p:cNvGrpSpPr/>
          <p:nvPr/>
        </p:nvGrpSpPr>
        <p:grpSpPr>
          <a:xfrm>
            <a:off x="1033105" y="2852936"/>
            <a:ext cx="2769091" cy="829843"/>
            <a:chOff x="1033106" y="2947284"/>
            <a:chExt cx="2769091" cy="8298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A1AC8C4-8C12-4529-8E90-EFF8DD61BB05}"/>
                    </a:ext>
                  </a:extLst>
                </p:cNvPr>
                <p:cNvSpPr txBox="1"/>
                <p:nvPr/>
              </p:nvSpPr>
              <p:spPr>
                <a:xfrm>
                  <a:off x="1033106" y="2947284"/>
                  <a:ext cx="2769091" cy="8298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b="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A1AC8C4-8C12-4529-8E90-EFF8DD61BB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106" y="2947284"/>
                  <a:ext cx="2769091" cy="8298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Прямоугольник 28">
                  <a:extLst>
                    <a:ext uri="{FF2B5EF4-FFF2-40B4-BE49-F238E27FC236}">
                      <a16:creationId xmlns:a16="http://schemas.microsoft.com/office/drawing/2014/main" id="{F48A8697-4B2B-4C8D-858E-FAD9DE885C93}"/>
                    </a:ext>
                  </a:extLst>
                </p:cNvPr>
                <p:cNvSpPr/>
                <p:nvPr/>
              </p:nvSpPr>
              <p:spPr>
                <a:xfrm>
                  <a:off x="1252138" y="3049215"/>
                  <a:ext cx="51155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𝑎𝑠𝑦</m:t>
                        </m:r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Прямоугольник 23">
                  <a:extLst>
                    <a:ext uri="{FF2B5EF4-FFF2-40B4-BE49-F238E27FC236}">
                      <a16:creationId xmlns:a16="http://schemas.microsoft.com/office/drawing/2014/main" id="{7AEBE6C5-F435-3346-B289-5F82A1F3ED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2138" y="3049215"/>
                  <a:ext cx="511550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45497E6D-FC07-4367-BBD1-969D79D2E02E}"/>
              </a:ext>
            </a:extLst>
          </p:cNvPr>
          <p:cNvGrpSpPr/>
          <p:nvPr/>
        </p:nvGrpSpPr>
        <p:grpSpPr>
          <a:xfrm>
            <a:off x="4772058" y="2780928"/>
            <a:ext cx="3702231" cy="922176"/>
            <a:chOff x="4713787" y="2947284"/>
            <a:chExt cx="3702231" cy="9221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Прямоугольник 30">
                  <a:extLst>
                    <a:ext uri="{FF2B5EF4-FFF2-40B4-BE49-F238E27FC236}">
                      <a16:creationId xmlns:a16="http://schemas.microsoft.com/office/drawing/2014/main" id="{477B9DB1-5095-4AD3-A1CA-CD8E5A18752F}"/>
                    </a:ext>
                  </a:extLst>
                </p:cNvPr>
                <p:cNvSpPr/>
                <p:nvPr/>
              </p:nvSpPr>
              <p:spPr>
                <a:xfrm>
                  <a:off x="4713787" y="2947284"/>
                  <a:ext cx="3702231" cy="92217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0.5</m:t>
                            </m:r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.5 (1−0.5)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Прямоугольник 30">
                  <a:extLst>
                    <a:ext uri="{FF2B5EF4-FFF2-40B4-BE49-F238E27FC236}">
                      <a16:creationId xmlns:a16="http://schemas.microsoft.com/office/drawing/2014/main" id="{477B9DB1-5095-4AD3-A1CA-CD8E5A1875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3787" y="2947284"/>
                  <a:ext cx="3702231" cy="92217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Прямоугольник 46">
                  <a:extLst>
                    <a:ext uri="{FF2B5EF4-FFF2-40B4-BE49-F238E27FC236}">
                      <a16:creationId xmlns:a16="http://schemas.microsoft.com/office/drawing/2014/main" id="{EA0D91AF-540C-4316-988C-31462991A248}"/>
                    </a:ext>
                  </a:extLst>
                </p:cNvPr>
                <p:cNvSpPr/>
                <p:nvPr/>
              </p:nvSpPr>
              <p:spPr>
                <a:xfrm>
                  <a:off x="5046080" y="3419315"/>
                  <a:ext cx="43095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Прямоугольник 20">
                  <a:extLst>
                    <a:ext uri="{FF2B5EF4-FFF2-40B4-BE49-F238E27FC236}">
                      <a16:creationId xmlns:a16="http://schemas.microsoft.com/office/drawing/2014/main" id="{79F783F0-DACB-9F40-88DB-6DAD6F5B5C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6080" y="3419315"/>
                  <a:ext cx="430951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Прямоугольник 47">
                  <a:extLst>
                    <a:ext uri="{FF2B5EF4-FFF2-40B4-BE49-F238E27FC236}">
                      <a16:creationId xmlns:a16="http://schemas.microsoft.com/office/drawing/2014/main" id="{13704347-1549-4277-BD00-54362BF04842}"/>
                    </a:ext>
                  </a:extLst>
                </p:cNvPr>
                <p:cNvSpPr/>
                <p:nvPr/>
              </p:nvSpPr>
              <p:spPr>
                <a:xfrm>
                  <a:off x="4996554" y="3049215"/>
                  <a:ext cx="51155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𝑎𝑠𝑦</m:t>
                        </m:r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Прямоугольник 24">
                  <a:extLst>
                    <a:ext uri="{FF2B5EF4-FFF2-40B4-BE49-F238E27FC236}">
                      <a16:creationId xmlns:a16="http://schemas.microsoft.com/office/drawing/2014/main" id="{6680EA06-677B-F744-AEEB-F11691AE50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6554" y="3049215"/>
                  <a:ext cx="511550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121B18F5-A317-4DB1-A60B-5A1E7BFA8F9E}"/>
                  </a:ext>
                </a:extLst>
              </p:cNvPr>
              <p:cNvSpPr/>
              <p:nvPr/>
            </p:nvSpPr>
            <p:spPr>
              <a:xfrm>
                <a:off x="4772058" y="3921462"/>
                <a:ext cx="4238212" cy="92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.5 (1−0.5)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121B18F5-A317-4DB1-A60B-5A1E7BFA8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058" y="3921462"/>
                <a:ext cx="4238212" cy="9221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ADE77D13-0A8E-43B3-AA99-61DBE6CF1E3E}"/>
                  </a:ext>
                </a:extLst>
              </p:cNvPr>
              <p:cNvSpPr/>
              <p:nvPr/>
            </p:nvSpPr>
            <p:spPr>
              <a:xfrm>
                <a:off x="5845203" y="4396035"/>
                <a:ext cx="4309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ADE77D13-0A8E-43B3-AA99-61DBE6CF1E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203" y="4396035"/>
                <a:ext cx="430951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5E0F6B77-CB30-42F4-9EDC-A538FC094C26}"/>
                  </a:ext>
                </a:extLst>
              </p:cNvPr>
              <p:cNvSpPr/>
              <p:nvPr/>
            </p:nvSpPr>
            <p:spPr>
              <a:xfrm>
                <a:off x="5805501" y="4029384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5E0F6B77-CB30-42F4-9EDC-A538FC094C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501" y="4029384"/>
                <a:ext cx="511550" cy="307777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7EA4D079-FC04-4D59-A021-DF8B3F6EE7D7}"/>
              </a:ext>
            </a:extLst>
          </p:cNvPr>
          <p:cNvCxnSpPr>
            <a:cxnSpLocks/>
          </p:cNvCxnSpPr>
          <p:nvPr/>
        </p:nvCxnSpPr>
        <p:spPr>
          <a:xfrm flipV="1">
            <a:off x="3443005" y="3526581"/>
            <a:ext cx="768955" cy="1270571"/>
          </a:xfrm>
          <a:prstGeom prst="straightConnector1">
            <a:avLst/>
          </a:prstGeom>
          <a:ln w="1905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26">
                <a:extLst>
                  <a:ext uri="{FF2B5EF4-FFF2-40B4-BE49-F238E27FC236}">
                    <a16:creationId xmlns:a16="http://schemas.microsoft.com/office/drawing/2014/main" id="{65A4660F-7643-4141-AEAD-AB3A09278CCF}"/>
                  </a:ext>
                </a:extLst>
              </p:cNvPr>
              <p:cNvSpPr/>
              <p:nvPr/>
            </p:nvSpPr>
            <p:spPr>
              <a:xfrm>
                <a:off x="4865246" y="1125538"/>
                <a:ext cx="3352456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3" name="Прямоугольник 26">
                <a:extLst>
                  <a:ext uri="{FF2B5EF4-FFF2-40B4-BE49-F238E27FC236}">
                    <a16:creationId xmlns:a16="http://schemas.microsoft.com/office/drawing/2014/main" id="{65A4660F-7643-4141-AEAD-AB3A09278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246" y="1125538"/>
                <a:ext cx="3352456" cy="60016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Группа 27">
            <a:extLst>
              <a:ext uri="{FF2B5EF4-FFF2-40B4-BE49-F238E27FC236}">
                <a16:creationId xmlns:a16="http://schemas.microsoft.com/office/drawing/2014/main" id="{706AA282-B457-4E66-A609-48B82D9A4CFB}"/>
              </a:ext>
            </a:extLst>
          </p:cNvPr>
          <p:cNvGrpSpPr/>
          <p:nvPr/>
        </p:nvGrpSpPr>
        <p:grpSpPr>
          <a:xfrm>
            <a:off x="1691680" y="916437"/>
            <a:ext cx="1656186" cy="1018365"/>
            <a:chOff x="1296000" y="900000"/>
            <a:chExt cx="1656186" cy="10183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Объект 5">
                  <a:extLst>
                    <a:ext uri="{FF2B5EF4-FFF2-40B4-BE49-F238E27FC236}">
                      <a16:creationId xmlns:a16="http://schemas.microsoft.com/office/drawing/2014/main" id="{31A8A5D2-E0D2-439E-B8B3-8834B7DCC51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6000" y="900000"/>
                  <a:ext cx="1656184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=0.5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Объект 5">
                  <a:extLst>
                    <a:ext uri="{FF2B5EF4-FFF2-40B4-BE49-F238E27FC236}">
                      <a16:creationId xmlns:a16="http://schemas.microsoft.com/office/drawing/2014/main" id="{7EBEB753-7626-43E1-89B8-11916E36D1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900000"/>
                  <a:ext cx="1656184" cy="4783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Объект 5">
                  <a:extLst>
                    <a:ext uri="{FF2B5EF4-FFF2-40B4-BE49-F238E27FC236}">
                      <a16:creationId xmlns:a16="http://schemas.microsoft.com/office/drawing/2014/main" id="{98818222-9CDC-4185-90F1-F60756E7E15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6000" y="1440000"/>
                  <a:ext cx="1656186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≠0.5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Объект 5">
                  <a:extLst>
                    <a:ext uri="{FF2B5EF4-FFF2-40B4-BE49-F238E27FC236}">
                      <a16:creationId xmlns:a16="http://schemas.microsoft.com/office/drawing/2014/main" id="{DF2E4A8A-714A-434B-8260-576051CAB5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1440000"/>
                  <a:ext cx="1656186" cy="4783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8621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7" name="applause.wav"/>
          </p:stSnd>
        </p:sndAc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Поиск критерия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48CC30-C9B2-F44E-9EE9-85B842630153}"/>
              </a:ext>
            </a:extLst>
          </p:cNvPr>
          <p:cNvSpPr txBox="1"/>
          <p:nvPr/>
        </p:nvSpPr>
        <p:spPr>
          <a:xfrm>
            <a:off x="1258658" y="4801398"/>
            <a:ext cx="2339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при верности нулевой гипотезы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5CF77C79-B4D9-0448-BCC1-BC72DF49B351}"/>
                  </a:ext>
                </a:extLst>
              </p:cNvPr>
              <p:cNvSpPr/>
              <p:nvPr/>
            </p:nvSpPr>
            <p:spPr>
              <a:xfrm>
                <a:off x="3994223" y="3036747"/>
                <a:ext cx="588623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5CF77C79-B4D9-0448-BCC1-BC72DF49B3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223" y="3036747"/>
                <a:ext cx="588623" cy="6924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Объект 5">
            <a:extLst>
              <a:ext uri="{FF2B5EF4-FFF2-40B4-BE49-F238E27FC236}">
                <a16:creationId xmlns:a16="http://schemas.microsoft.com/office/drawing/2014/main" id="{88ADBE25-3BFD-EF43-8370-CD13709EABFE}"/>
              </a:ext>
            </a:extLst>
          </p:cNvPr>
          <p:cNvSpPr txBox="1">
            <a:spLocks/>
          </p:cNvSpPr>
          <p:nvPr/>
        </p:nvSpPr>
        <p:spPr>
          <a:xfrm>
            <a:off x="3640430" y="2122046"/>
            <a:ext cx="1296207" cy="4135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По ЦПТ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2400" dirty="0">
              <a:solidFill>
                <a:srgbClr val="28516A"/>
              </a:solidFill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E6740F3B-24BF-412E-848A-BF22C051B9AD}"/>
              </a:ext>
            </a:extLst>
          </p:cNvPr>
          <p:cNvGrpSpPr/>
          <p:nvPr/>
        </p:nvGrpSpPr>
        <p:grpSpPr>
          <a:xfrm>
            <a:off x="1033105" y="2852936"/>
            <a:ext cx="2769091" cy="829843"/>
            <a:chOff x="1033106" y="2947284"/>
            <a:chExt cx="2769091" cy="8298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E5B1CD9-39B2-974E-BFEF-E3741634749E}"/>
                    </a:ext>
                  </a:extLst>
                </p:cNvPr>
                <p:cNvSpPr txBox="1"/>
                <p:nvPr/>
              </p:nvSpPr>
              <p:spPr>
                <a:xfrm>
                  <a:off x="1033106" y="2947284"/>
                  <a:ext cx="2769091" cy="8298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b="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E5B1CD9-39B2-974E-BFEF-E374163474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106" y="2947284"/>
                  <a:ext cx="2769091" cy="8298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Прямоугольник 23">
                  <a:extLst>
                    <a:ext uri="{FF2B5EF4-FFF2-40B4-BE49-F238E27FC236}">
                      <a16:creationId xmlns:a16="http://schemas.microsoft.com/office/drawing/2014/main" id="{7AEBE6C5-F435-3346-B289-5F82A1F3ED82}"/>
                    </a:ext>
                  </a:extLst>
                </p:cNvPr>
                <p:cNvSpPr/>
                <p:nvPr/>
              </p:nvSpPr>
              <p:spPr>
                <a:xfrm>
                  <a:off x="1252138" y="3049215"/>
                  <a:ext cx="51155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𝑎𝑠𝑦</m:t>
                        </m:r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Прямоугольник 23">
                  <a:extLst>
                    <a:ext uri="{FF2B5EF4-FFF2-40B4-BE49-F238E27FC236}">
                      <a16:creationId xmlns:a16="http://schemas.microsoft.com/office/drawing/2014/main" id="{7AEBE6C5-F435-3346-B289-5F82A1F3ED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2138" y="3049215"/>
                  <a:ext cx="511550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16EBC74F-0EF5-4068-80D3-810652F33C95}"/>
              </a:ext>
            </a:extLst>
          </p:cNvPr>
          <p:cNvGrpSpPr/>
          <p:nvPr/>
        </p:nvGrpSpPr>
        <p:grpSpPr>
          <a:xfrm>
            <a:off x="4772058" y="2780928"/>
            <a:ext cx="3702231" cy="922176"/>
            <a:chOff x="4713787" y="2947284"/>
            <a:chExt cx="3702231" cy="9221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Прямоугольник 11">
                  <a:extLst>
                    <a:ext uri="{FF2B5EF4-FFF2-40B4-BE49-F238E27FC236}">
                      <a16:creationId xmlns:a16="http://schemas.microsoft.com/office/drawing/2014/main" id="{36FC65AB-8282-FC46-BDD4-85AFC40D05E8}"/>
                    </a:ext>
                  </a:extLst>
                </p:cNvPr>
                <p:cNvSpPr/>
                <p:nvPr/>
              </p:nvSpPr>
              <p:spPr>
                <a:xfrm>
                  <a:off x="4713787" y="2947284"/>
                  <a:ext cx="3702231" cy="92217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0.5</m:t>
                            </m:r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.5 (1−0.5)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Прямоугольник 11">
                  <a:extLst>
                    <a:ext uri="{FF2B5EF4-FFF2-40B4-BE49-F238E27FC236}">
                      <a16:creationId xmlns:a16="http://schemas.microsoft.com/office/drawing/2014/main" id="{36FC65AB-8282-FC46-BDD4-85AFC40D05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3787" y="2947284"/>
                  <a:ext cx="3702231" cy="92217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Прямоугольник 20">
                  <a:extLst>
                    <a:ext uri="{FF2B5EF4-FFF2-40B4-BE49-F238E27FC236}">
                      <a16:creationId xmlns:a16="http://schemas.microsoft.com/office/drawing/2014/main" id="{79F783F0-DACB-9F40-88DB-6DAD6F5B5CF7}"/>
                    </a:ext>
                  </a:extLst>
                </p:cNvPr>
                <p:cNvSpPr/>
                <p:nvPr/>
              </p:nvSpPr>
              <p:spPr>
                <a:xfrm>
                  <a:off x="5046080" y="3419315"/>
                  <a:ext cx="43095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Прямоугольник 20">
                  <a:extLst>
                    <a:ext uri="{FF2B5EF4-FFF2-40B4-BE49-F238E27FC236}">
                      <a16:creationId xmlns:a16="http://schemas.microsoft.com/office/drawing/2014/main" id="{79F783F0-DACB-9F40-88DB-6DAD6F5B5C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6080" y="3419315"/>
                  <a:ext cx="430951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Прямоугольник 24">
                  <a:extLst>
                    <a:ext uri="{FF2B5EF4-FFF2-40B4-BE49-F238E27FC236}">
                      <a16:creationId xmlns:a16="http://schemas.microsoft.com/office/drawing/2014/main" id="{6680EA06-677B-F744-AEEB-F11691AE507F}"/>
                    </a:ext>
                  </a:extLst>
                </p:cNvPr>
                <p:cNvSpPr/>
                <p:nvPr/>
              </p:nvSpPr>
              <p:spPr>
                <a:xfrm>
                  <a:off x="4996554" y="3049215"/>
                  <a:ext cx="51155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𝑎𝑠𝑦</m:t>
                        </m:r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Прямоугольник 24">
                  <a:extLst>
                    <a:ext uri="{FF2B5EF4-FFF2-40B4-BE49-F238E27FC236}">
                      <a16:creationId xmlns:a16="http://schemas.microsoft.com/office/drawing/2014/main" id="{6680EA06-677B-F744-AEEB-F11691AE50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6554" y="3049215"/>
                  <a:ext cx="511550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DF5833CC-14B4-7846-BCE1-EF6ACDF58F37}"/>
                  </a:ext>
                </a:extLst>
              </p:cNvPr>
              <p:cNvSpPr/>
              <p:nvPr/>
            </p:nvSpPr>
            <p:spPr>
              <a:xfrm>
                <a:off x="4772058" y="3921462"/>
                <a:ext cx="4238212" cy="92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.5 (1−0.5)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DF5833CC-14B4-7846-BCE1-EF6ACDF58F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058" y="3921462"/>
                <a:ext cx="4238212" cy="9221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2E50A50C-E218-DA4A-9AD3-49C27CAD97C2}"/>
                  </a:ext>
                </a:extLst>
              </p:cNvPr>
              <p:cNvSpPr/>
              <p:nvPr/>
            </p:nvSpPr>
            <p:spPr>
              <a:xfrm>
                <a:off x="5845203" y="4396035"/>
                <a:ext cx="4309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2E50A50C-E218-DA4A-9AD3-49C27CAD97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203" y="4396035"/>
                <a:ext cx="430951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B39CC935-6311-3B46-A236-C37A9FAEF8B4}"/>
                  </a:ext>
                </a:extLst>
              </p:cNvPr>
              <p:cNvSpPr/>
              <p:nvPr/>
            </p:nvSpPr>
            <p:spPr>
              <a:xfrm>
                <a:off x="5805501" y="4029384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B39CC935-6311-3B46-A236-C37A9FAEF8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501" y="4029384"/>
                <a:ext cx="511550" cy="307777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95FD8487-6272-49C5-874C-92530FC5698D}"/>
              </a:ext>
            </a:extLst>
          </p:cNvPr>
          <p:cNvGrpSpPr/>
          <p:nvPr/>
        </p:nvGrpSpPr>
        <p:grpSpPr>
          <a:xfrm>
            <a:off x="4716016" y="5054618"/>
            <a:ext cx="3549561" cy="1254702"/>
            <a:chOff x="2992450" y="4807646"/>
            <a:chExt cx="3549561" cy="1254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Прямоугольник 21">
                  <a:extLst>
                    <a:ext uri="{FF2B5EF4-FFF2-40B4-BE49-F238E27FC236}">
                      <a16:creationId xmlns:a16="http://schemas.microsoft.com/office/drawing/2014/main" id="{641471BD-A8A5-EB41-A223-E820EF2F619C}"/>
                    </a:ext>
                  </a:extLst>
                </p:cNvPr>
                <p:cNvSpPr/>
                <p:nvPr/>
              </p:nvSpPr>
              <p:spPr>
                <a:xfrm>
                  <a:off x="2992450" y="4807646"/>
                  <a:ext cx="3549561" cy="125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̂"/>
                                <m:ctrlPr>
                                  <a:rPr lang="en-US" sz="240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−0.5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0.5 (1−0.5)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rad>
                          </m:den>
                        </m:f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Прямоугольник 21">
                  <a:extLst>
                    <a:ext uri="{FF2B5EF4-FFF2-40B4-BE49-F238E27FC236}">
                      <a16:creationId xmlns:a16="http://schemas.microsoft.com/office/drawing/2014/main" id="{641471BD-A8A5-EB41-A223-E820EF2F61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2450" y="4807646"/>
                  <a:ext cx="3549561" cy="125470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Прямоугольник 22">
                  <a:extLst>
                    <a:ext uri="{FF2B5EF4-FFF2-40B4-BE49-F238E27FC236}">
                      <a16:creationId xmlns:a16="http://schemas.microsoft.com/office/drawing/2014/main" id="{2B7FF9AC-3E8F-4B40-800C-53C05BF2369B}"/>
                    </a:ext>
                  </a:extLst>
                </p:cNvPr>
                <p:cNvSpPr/>
                <p:nvPr/>
              </p:nvSpPr>
              <p:spPr>
                <a:xfrm>
                  <a:off x="5019610" y="5288288"/>
                  <a:ext cx="43095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Прямоугольник 22">
                  <a:extLst>
                    <a:ext uri="{FF2B5EF4-FFF2-40B4-BE49-F238E27FC236}">
                      <a16:creationId xmlns:a16="http://schemas.microsoft.com/office/drawing/2014/main" id="{2B7FF9AC-3E8F-4B40-800C-53C05BF236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9610" y="5288288"/>
                  <a:ext cx="430951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Прямоугольник 26">
                  <a:extLst>
                    <a:ext uri="{FF2B5EF4-FFF2-40B4-BE49-F238E27FC236}">
                      <a16:creationId xmlns:a16="http://schemas.microsoft.com/office/drawing/2014/main" id="{CCF31695-B7FB-1B4B-BA97-A17B6442DEC6}"/>
                    </a:ext>
                  </a:extLst>
                </p:cNvPr>
                <p:cNvSpPr/>
                <p:nvPr/>
              </p:nvSpPr>
              <p:spPr>
                <a:xfrm>
                  <a:off x="4965481" y="4867761"/>
                  <a:ext cx="51155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𝑎𝑠𝑦</m:t>
                        </m:r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Прямоугольник 26">
                  <a:extLst>
                    <a:ext uri="{FF2B5EF4-FFF2-40B4-BE49-F238E27FC236}">
                      <a16:creationId xmlns:a16="http://schemas.microsoft.com/office/drawing/2014/main" id="{CCF31695-B7FB-1B4B-BA97-A17B6442DE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5481" y="4867761"/>
                  <a:ext cx="511550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F04D1F2E-95B9-4A63-A8E3-A35595FCB56E}"/>
              </a:ext>
            </a:extLst>
          </p:cNvPr>
          <p:cNvCxnSpPr>
            <a:cxnSpLocks/>
          </p:cNvCxnSpPr>
          <p:nvPr/>
        </p:nvCxnSpPr>
        <p:spPr>
          <a:xfrm flipV="1">
            <a:off x="3443005" y="3526581"/>
            <a:ext cx="768955" cy="1270571"/>
          </a:xfrm>
          <a:prstGeom prst="straightConnector1">
            <a:avLst/>
          </a:prstGeom>
          <a:ln w="1905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26">
                <a:extLst>
                  <a:ext uri="{FF2B5EF4-FFF2-40B4-BE49-F238E27FC236}">
                    <a16:creationId xmlns:a16="http://schemas.microsoft.com/office/drawing/2014/main" id="{BB83E389-7347-9144-9AE3-77D9A783C6D6}"/>
                  </a:ext>
                </a:extLst>
              </p:cNvPr>
              <p:cNvSpPr/>
              <p:nvPr/>
            </p:nvSpPr>
            <p:spPr>
              <a:xfrm>
                <a:off x="4865246" y="1125538"/>
                <a:ext cx="3352456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26">
                <a:extLst>
                  <a:ext uri="{FF2B5EF4-FFF2-40B4-BE49-F238E27FC236}">
                    <a16:creationId xmlns:a16="http://schemas.microsoft.com/office/drawing/2014/main" id="{BB83E389-7347-9144-9AE3-77D9A783C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246" y="1125538"/>
                <a:ext cx="3352456" cy="60016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Группа 27">
            <a:extLst>
              <a:ext uri="{FF2B5EF4-FFF2-40B4-BE49-F238E27FC236}">
                <a16:creationId xmlns:a16="http://schemas.microsoft.com/office/drawing/2014/main" id="{DA909092-9A68-4D47-B50B-5912E2E54EB5}"/>
              </a:ext>
            </a:extLst>
          </p:cNvPr>
          <p:cNvGrpSpPr/>
          <p:nvPr/>
        </p:nvGrpSpPr>
        <p:grpSpPr>
          <a:xfrm>
            <a:off x="1691680" y="916437"/>
            <a:ext cx="1656186" cy="1018365"/>
            <a:chOff x="1296000" y="900000"/>
            <a:chExt cx="1656186" cy="10183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Объект 5">
                  <a:extLst>
                    <a:ext uri="{FF2B5EF4-FFF2-40B4-BE49-F238E27FC236}">
                      <a16:creationId xmlns:a16="http://schemas.microsoft.com/office/drawing/2014/main" id="{405BE979-9B2F-074E-AA03-7C1FBD4982C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6000" y="900000"/>
                  <a:ext cx="1656184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=0.5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Объект 5">
                  <a:extLst>
                    <a:ext uri="{FF2B5EF4-FFF2-40B4-BE49-F238E27FC236}">
                      <a16:creationId xmlns:a16="http://schemas.microsoft.com/office/drawing/2014/main" id="{7EBEB753-7626-43E1-89B8-11916E36D1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900000"/>
                  <a:ext cx="1656184" cy="4783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Объект 5">
                  <a:extLst>
                    <a:ext uri="{FF2B5EF4-FFF2-40B4-BE49-F238E27FC236}">
                      <a16:creationId xmlns:a16="http://schemas.microsoft.com/office/drawing/2014/main" id="{562F17BB-FD06-6E46-BE74-EAEAA58B7DF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6000" y="1440000"/>
                  <a:ext cx="1656186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≠0.5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Объект 5">
                  <a:extLst>
                    <a:ext uri="{FF2B5EF4-FFF2-40B4-BE49-F238E27FC236}">
                      <a16:creationId xmlns:a16="http://schemas.microsoft.com/office/drawing/2014/main" id="{DF2E4A8A-714A-434B-8260-576051CAB5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1440000"/>
                  <a:ext cx="1656186" cy="4783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2358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7" name="applause.wav"/>
          </p:stSnd>
        </p:sndAc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Поиск критерия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8D88BD5E-9C7B-4045-AB2D-F77F2A6CB3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3573016"/>
                <a:ext cx="8064896" cy="279492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54748B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Мы выяснили, как распределено расстояние до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0059A9"/>
                    </a:solidFill>
                  </a:rPr>
                  <a:t/>
                </a:r>
                <a:br>
                  <a:rPr lang="ru-RU" sz="2400" dirty="0">
                    <a:solidFill>
                      <a:srgbClr val="0059A9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при верности нулевой гипотезы</a:t>
                </a:r>
              </a:p>
            </p:txBody>
          </p:sp>
        </mc:Choice>
        <mc:Fallback xmlns="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8D88BD5E-9C7B-4045-AB2D-F77F2A6CB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573016"/>
                <a:ext cx="8064896" cy="2794925"/>
              </a:xfrm>
              <a:prstGeom prst="rect">
                <a:avLst/>
              </a:prstGeom>
              <a:blipFill>
                <a:blip r:embed="rId3"/>
                <a:stretch>
                  <a:fillRect l="-2194" t="-30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FB0D82F-482D-48F6-973A-505169160AED}"/>
              </a:ext>
            </a:extLst>
          </p:cNvPr>
          <p:cNvGrpSpPr/>
          <p:nvPr/>
        </p:nvGrpSpPr>
        <p:grpSpPr>
          <a:xfrm>
            <a:off x="1552730" y="2067327"/>
            <a:ext cx="4171398" cy="1254702"/>
            <a:chOff x="2339752" y="1975801"/>
            <a:chExt cx="4171398" cy="1254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Прямоугольник 13">
                  <a:extLst>
                    <a:ext uri="{FF2B5EF4-FFF2-40B4-BE49-F238E27FC236}">
                      <a16:creationId xmlns:a16="http://schemas.microsoft.com/office/drawing/2014/main" id="{1928D8FE-D650-46C2-9258-4E518D5DDA6A}"/>
                    </a:ext>
                  </a:extLst>
                </p:cNvPr>
                <p:cNvSpPr/>
                <p:nvPr/>
              </p:nvSpPr>
              <p:spPr>
                <a:xfrm>
                  <a:off x="2339752" y="1975801"/>
                  <a:ext cx="4171398" cy="125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̂"/>
                                <m:ctrlPr>
                                  <a:rPr lang="en-US" sz="240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−0.5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0.5 (1−0.5)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rad>
                          </m:den>
                        </m:f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Прямоугольник 15">
                  <a:extLst>
                    <a:ext uri="{FF2B5EF4-FFF2-40B4-BE49-F238E27FC236}">
                      <a16:creationId xmlns:a16="http://schemas.microsoft.com/office/drawing/2014/main" id="{9FB1F8CD-B98A-4409-84F1-262E635485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9752" y="1975801"/>
                  <a:ext cx="4171398" cy="125470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Прямоугольник 15">
                  <a:extLst>
                    <a:ext uri="{FF2B5EF4-FFF2-40B4-BE49-F238E27FC236}">
                      <a16:creationId xmlns:a16="http://schemas.microsoft.com/office/drawing/2014/main" id="{731B972B-CB7A-4A06-A7D8-2D9B5C882913}"/>
                    </a:ext>
                  </a:extLst>
                </p:cNvPr>
                <p:cNvSpPr/>
                <p:nvPr/>
              </p:nvSpPr>
              <p:spPr>
                <a:xfrm>
                  <a:off x="4986169" y="2534515"/>
                  <a:ext cx="43095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Прямоугольник 18">
                  <a:extLst>
                    <a:ext uri="{FF2B5EF4-FFF2-40B4-BE49-F238E27FC236}">
                      <a16:creationId xmlns:a16="http://schemas.microsoft.com/office/drawing/2014/main" id="{C934826A-42FA-4F91-A777-B768E8CCB6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6169" y="2534515"/>
                  <a:ext cx="430951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Прямоугольник 24">
                  <a:extLst>
                    <a:ext uri="{FF2B5EF4-FFF2-40B4-BE49-F238E27FC236}">
                      <a16:creationId xmlns:a16="http://schemas.microsoft.com/office/drawing/2014/main" id="{74D74BEB-75A4-4515-AA0E-945690A164A9}"/>
                    </a:ext>
                  </a:extLst>
                </p:cNvPr>
                <p:cNvSpPr/>
                <p:nvPr/>
              </p:nvSpPr>
              <p:spPr>
                <a:xfrm>
                  <a:off x="4932040" y="2113988"/>
                  <a:ext cx="51155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𝑎𝑠𝑦</m:t>
                        </m:r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Прямоугольник 19">
                  <a:extLst>
                    <a:ext uri="{FF2B5EF4-FFF2-40B4-BE49-F238E27FC236}">
                      <a16:creationId xmlns:a16="http://schemas.microsoft.com/office/drawing/2014/main" id="{EEF310EC-E9B5-4544-A197-8B05DAFD26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2040" y="2113988"/>
                  <a:ext cx="511550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6">
                <a:extLst>
                  <a:ext uri="{FF2B5EF4-FFF2-40B4-BE49-F238E27FC236}">
                    <a16:creationId xmlns:a16="http://schemas.microsoft.com/office/drawing/2014/main" id="{ABB851E7-1919-4347-AD2A-DAE766D24594}"/>
                  </a:ext>
                </a:extLst>
              </p:cNvPr>
              <p:cNvSpPr/>
              <p:nvPr/>
            </p:nvSpPr>
            <p:spPr>
              <a:xfrm>
                <a:off x="4865246" y="1125538"/>
                <a:ext cx="3352456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6">
                <a:extLst>
                  <a:ext uri="{FF2B5EF4-FFF2-40B4-BE49-F238E27FC236}">
                    <a16:creationId xmlns:a16="http://schemas.microsoft.com/office/drawing/2014/main" id="{ABB851E7-1919-4347-AD2A-DAE766D245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246" y="1125538"/>
                <a:ext cx="3352456" cy="6001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Группа 27">
            <a:extLst>
              <a:ext uri="{FF2B5EF4-FFF2-40B4-BE49-F238E27FC236}">
                <a16:creationId xmlns:a16="http://schemas.microsoft.com/office/drawing/2014/main" id="{0E4122D1-664A-4CD3-85F2-B19AFABC8049}"/>
              </a:ext>
            </a:extLst>
          </p:cNvPr>
          <p:cNvGrpSpPr/>
          <p:nvPr/>
        </p:nvGrpSpPr>
        <p:grpSpPr>
          <a:xfrm>
            <a:off x="1691680" y="916437"/>
            <a:ext cx="1656186" cy="1018365"/>
            <a:chOff x="1296000" y="900000"/>
            <a:chExt cx="1656186" cy="10183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Объект 5">
                  <a:extLst>
                    <a:ext uri="{FF2B5EF4-FFF2-40B4-BE49-F238E27FC236}">
                      <a16:creationId xmlns:a16="http://schemas.microsoft.com/office/drawing/2014/main" id="{E7F3E96C-F910-45C7-801A-6F28D6B973D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6000" y="900000"/>
                  <a:ext cx="1656184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=0.5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Объект 5">
                  <a:extLst>
                    <a:ext uri="{FF2B5EF4-FFF2-40B4-BE49-F238E27FC236}">
                      <a16:creationId xmlns:a16="http://schemas.microsoft.com/office/drawing/2014/main" id="{7EBEB753-7626-43E1-89B8-11916E36D1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900000"/>
                  <a:ext cx="1656184" cy="4783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Объект 5">
                  <a:extLst>
                    <a:ext uri="{FF2B5EF4-FFF2-40B4-BE49-F238E27FC236}">
                      <a16:creationId xmlns:a16="http://schemas.microsoft.com/office/drawing/2014/main" id="{01EB2A06-22F1-4839-8CF6-09BD042C480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6000" y="1440000"/>
                  <a:ext cx="1656186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≠0.5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Объект 5">
                  <a:extLst>
                    <a:ext uri="{FF2B5EF4-FFF2-40B4-BE49-F238E27FC236}">
                      <a16:creationId xmlns:a16="http://schemas.microsoft.com/office/drawing/2014/main" id="{DF2E4A8A-714A-434B-8260-576051CAB5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1440000"/>
                  <a:ext cx="1656186" cy="4783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0983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Поиск критерия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BB273BAD-8CB4-4D99-B6AD-B6A0F560CD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3573016"/>
                <a:ext cx="8064896" cy="279492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54748B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Мы выяснили, как распределено расстояние до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0059A9"/>
                    </a:solidFill>
                  </a:rPr>
                  <a:t/>
                </a:r>
                <a:br>
                  <a:rPr lang="ru-RU" sz="2400" dirty="0">
                    <a:solidFill>
                      <a:srgbClr val="0059A9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при верности нулевой гипотезы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54748B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Осталось выбрать порог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при котором мы будем считать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 нулевая гипотеза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отвергается</a:t>
                </a:r>
              </a:p>
            </p:txBody>
          </p:sp>
        </mc:Choice>
        <mc:Fallback xmlns="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BB273BAD-8CB4-4D99-B6AD-B6A0F560C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573016"/>
                <a:ext cx="8064896" cy="2794925"/>
              </a:xfrm>
              <a:prstGeom prst="rect">
                <a:avLst/>
              </a:prstGeom>
              <a:blipFill>
                <a:blip r:embed="rId3"/>
                <a:stretch>
                  <a:fillRect l="-2194" t="-3050" r="-14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2F5172E3-B0AE-4335-B794-BEF7428D3EAC}"/>
              </a:ext>
            </a:extLst>
          </p:cNvPr>
          <p:cNvGrpSpPr/>
          <p:nvPr/>
        </p:nvGrpSpPr>
        <p:grpSpPr>
          <a:xfrm>
            <a:off x="1552730" y="2067327"/>
            <a:ext cx="4171398" cy="1254702"/>
            <a:chOff x="2339752" y="1975801"/>
            <a:chExt cx="4171398" cy="1254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Прямоугольник 13">
                  <a:extLst>
                    <a:ext uri="{FF2B5EF4-FFF2-40B4-BE49-F238E27FC236}">
                      <a16:creationId xmlns:a16="http://schemas.microsoft.com/office/drawing/2014/main" id="{69FD2C55-19C7-4ECF-AF44-0CEF64B245D7}"/>
                    </a:ext>
                  </a:extLst>
                </p:cNvPr>
                <p:cNvSpPr/>
                <p:nvPr/>
              </p:nvSpPr>
              <p:spPr>
                <a:xfrm>
                  <a:off x="2339752" y="1975801"/>
                  <a:ext cx="4171398" cy="125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̂"/>
                                <m:ctrlPr>
                                  <a:rPr lang="en-US" sz="240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−0.5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0.5 (1−0.5)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rad>
                          </m:den>
                        </m:f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Прямоугольник 15">
                  <a:extLst>
                    <a:ext uri="{FF2B5EF4-FFF2-40B4-BE49-F238E27FC236}">
                      <a16:creationId xmlns:a16="http://schemas.microsoft.com/office/drawing/2014/main" id="{9FB1F8CD-B98A-4409-84F1-262E635485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9752" y="1975801"/>
                  <a:ext cx="4171398" cy="125470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Прямоугольник 14">
                  <a:extLst>
                    <a:ext uri="{FF2B5EF4-FFF2-40B4-BE49-F238E27FC236}">
                      <a16:creationId xmlns:a16="http://schemas.microsoft.com/office/drawing/2014/main" id="{80E00220-0CDF-4A6A-AD3C-D99BACDDB525}"/>
                    </a:ext>
                  </a:extLst>
                </p:cNvPr>
                <p:cNvSpPr/>
                <p:nvPr/>
              </p:nvSpPr>
              <p:spPr>
                <a:xfrm>
                  <a:off x="4986169" y="2534515"/>
                  <a:ext cx="43095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Прямоугольник 18">
                  <a:extLst>
                    <a:ext uri="{FF2B5EF4-FFF2-40B4-BE49-F238E27FC236}">
                      <a16:creationId xmlns:a16="http://schemas.microsoft.com/office/drawing/2014/main" id="{C934826A-42FA-4F91-A777-B768E8CCB6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6169" y="2534515"/>
                  <a:ext cx="430951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Прямоугольник 15">
                  <a:extLst>
                    <a:ext uri="{FF2B5EF4-FFF2-40B4-BE49-F238E27FC236}">
                      <a16:creationId xmlns:a16="http://schemas.microsoft.com/office/drawing/2014/main" id="{973C7AE2-F2C1-406C-9B34-6894148F1A09}"/>
                    </a:ext>
                  </a:extLst>
                </p:cNvPr>
                <p:cNvSpPr/>
                <p:nvPr/>
              </p:nvSpPr>
              <p:spPr>
                <a:xfrm>
                  <a:off x="4932040" y="2113988"/>
                  <a:ext cx="51155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𝑎𝑠𝑦</m:t>
                        </m:r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Прямоугольник 19">
                  <a:extLst>
                    <a:ext uri="{FF2B5EF4-FFF2-40B4-BE49-F238E27FC236}">
                      <a16:creationId xmlns:a16="http://schemas.microsoft.com/office/drawing/2014/main" id="{EEF310EC-E9B5-4544-A197-8B05DAFD26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2040" y="2113988"/>
                  <a:ext cx="511550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26">
                <a:extLst>
                  <a:ext uri="{FF2B5EF4-FFF2-40B4-BE49-F238E27FC236}">
                    <a16:creationId xmlns:a16="http://schemas.microsoft.com/office/drawing/2014/main" id="{04476E07-816F-41E9-9D5A-441285521BDE}"/>
                  </a:ext>
                </a:extLst>
              </p:cNvPr>
              <p:cNvSpPr/>
              <p:nvPr/>
            </p:nvSpPr>
            <p:spPr>
              <a:xfrm>
                <a:off x="4865246" y="1125538"/>
                <a:ext cx="3352456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26">
                <a:extLst>
                  <a:ext uri="{FF2B5EF4-FFF2-40B4-BE49-F238E27FC236}">
                    <a16:creationId xmlns:a16="http://schemas.microsoft.com/office/drawing/2014/main" id="{04476E07-816F-41E9-9D5A-441285521B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246" y="1125538"/>
                <a:ext cx="3352456" cy="6001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Группа 27">
            <a:extLst>
              <a:ext uri="{FF2B5EF4-FFF2-40B4-BE49-F238E27FC236}">
                <a16:creationId xmlns:a16="http://schemas.microsoft.com/office/drawing/2014/main" id="{16073F77-AEED-4631-8D9D-C89C9A769D2B}"/>
              </a:ext>
            </a:extLst>
          </p:cNvPr>
          <p:cNvGrpSpPr/>
          <p:nvPr/>
        </p:nvGrpSpPr>
        <p:grpSpPr>
          <a:xfrm>
            <a:off x="1691680" y="916437"/>
            <a:ext cx="1656186" cy="1018365"/>
            <a:chOff x="1296000" y="900000"/>
            <a:chExt cx="1656186" cy="10183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Объект 5">
                  <a:extLst>
                    <a:ext uri="{FF2B5EF4-FFF2-40B4-BE49-F238E27FC236}">
                      <a16:creationId xmlns:a16="http://schemas.microsoft.com/office/drawing/2014/main" id="{DAC30F3D-01C9-47BB-87EA-B60E9A3C113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6000" y="900000"/>
                  <a:ext cx="1656184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=0.5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Объект 5">
                  <a:extLst>
                    <a:ext uri="{FF2B5EF4-FFF2-40B4-BE49-F238E27FC236}">
                      <a16:creationId xmlns:a16="http://schemas.microsoft.com/office/drawing/2014/main" id="{7EBEB753-7626-43E1-89B8-11916E36D1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900000"/>
                  <a:ext cx="1656184" cy="4783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Объект 5">
                  <a:extLst>
                    <a:ext uri="{FF2B5EF4-FFF2-40B4-BE49-F238E27FC236}">
                      <a16:creationId xmlns:a16="http://schemas.microsoft.com/office/drawing/2014/main" id="{45F1B822-4D46-457A-B087-89F27FB49CF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6000" y="1440000"/>
                  <a:ext cx="1656186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≠0.5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Объект 5">
                  <a:extLst>
                    <a:ext uri="{FF2B5EF4-FFF2-40B4-BE49-F238E27FC236}">
                      <a16:creationId xmlns:a16="http://schemas.microsoft.com/office/drawing/2014/main" id="{DF2E4A8A-714A-434B-8260-576051CAB5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1440000"/>
                  <a:ext cx="1656186" cy="4783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54741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Поиск критерия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Объект 5">
                <a:extLst>
                  <a:ext uri="{FF2B5EF4-FFF2-40B4-BE49-F238E27FC236}">
                    <a16:creationId xmlns:a16="http://schemas.microsoft.com/office/drawing/2014/main" id="{B9BC7256-222C-FF41-87D4-87DDA470D1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3573016"/>
                <a:ext cx="8064896" cy="279492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54748B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Мы выяснили, как распределено расстояние до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0059A9"/>
                    </a:solidFill>
                  </a:rPr>
                  <a:t/>
                </a:r>
                <a:br>
                  <a:rPr lang="ru-RU" sz="2400" dirty="0">
                    <a:solidFill>
                      <a:srgbClr val="0059A9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при верности нулевой гипотезы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54748B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Осталось выбрать порог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при котором мы будем считать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 нулевая гипотеза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отвергается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54748B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Против нашей гипотезы говорят очень большие либо очень маленькие значения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статистики</a:t>
                </a:r>
              </a:p>
            </p:txBody>
          </p:sp>
        </mc:Choice>
        <mc:Fallback xmlns="">
          <p:sp>
            <p:nvSpPr>
              <p:cNvPr id="29" name="Объект 5">
                <a:extLst>
                  <a:ext uri="{FF2B5EF4-FFF2-40B4-BE49-F238E27FC236}">
                    <a16:creationId xmlns:a16="http://schemas.microsoft.com/office/drawing/2014/main" id="{B9BC7256-222C-FF41-87D4-87DDA470D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573016"/>
                <a:ext cx="8064896" cy="2794925"/>
              </a:xfrm>
              <a:prstGeom prst="rect">
                <a:avLst/>
              </a:prstGeom>
              <a:blipFill>
                <a:blip r:embed="rId3"/>
                <a:stretch>
                  <a:fillRect l="-2194" t="-3050" r="-1437" b="-17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258479D6-8920-4644-9D38-7F8FAE9800E2}"/>
              </a:ext>
            </a:extLst>
          </p:cNvPr>
          <p:cNvGrpSpPr/>
          <p:nvPr/>
        </p:nvGrpSpPr>
        <p:grpSpPr>
          <a:xfrm>
            <a:off x="1552730" y="2067327"/>
            <a:ext cx="4171398" cy="1254702"/>
            <a:chOff x="2339752" y="1975801"/>
            <a:chExt cx="4171398" cy="1254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Прямоугольник 15">
                  <a:extLst>
                    <a:ext uri="{FF2B5EF4-FFF2-40B4-BE49-F238E27FC236}">
                      <a16:creationId xmlns:a16="http://schemas.microsoft.com/office/drawing/2014/main" id="{9FB1F8CD-B98A-4409-84F1-262E6354856A}"/>
                    </a:ext>
                  </a:extLst>
                </p:cNvPr>
                <p:cNvSpPr/>
                <p:nvPr/>
              </p:nvSpPr>
              <p:spPr>
                <a:xfrm>
                  <a:off x="2339752" y="1975801"/>
                  <a:ext cx="4171398" cy="125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̂"/>
                                <m:ctrlPr>
                                  <a:rPr lang="en-US" sz="240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−0.5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0.5 (1−0.5)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rad>
                          </m:den>
                        </m:f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Прямоугольник 15">
                  <a:extLst>
                    <a:ext uri="{FF2B5EF4-FFF2-40B4-BE49-F238E27FC236}">
                      <a16:creationId xmlns:a16="http://schemas.microsoft.com/office/drawing/2014/main" id="{9FB1F8CD-B98A-4409-84F1-262E635485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9752" y="1975801"/>
                  <a:ext cx="4171398" cy="125470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Прямоугольник 18">
                  <a:extLst>
                    <a:ext uri="{FF2B5EF4-FFF2-40B4-BE49-F238E27FC236}">
                      <a16:creationId xmlns:a16="http://schemas.microsoft.com/office/drawing/2014/main" id="{C934826A-42FA-4F91-A777-B768E8CCB6E3}"/>
                    </a:ext>
                  </a:extLst>
                </p:cNvPr>
                <p:cNvSpPr/>
                <p:nvPr/>
              </p:nvSpPr>
              <p:spPr>
                <a:xfrm>
                  <a:off x="4986169" y="2534515"/>
                  <a:ext cx="43095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Прямоугольник 18">
                  <a:extLst>
                    <a:ext uri="{FF2B5EF4-FFF2-40B4-BE49-F238E27FC236}">
                      <a16:creationId xmlns:a16="http://schemas.microsoft.com/office/drawing/2014/main" id="{C934826A-42FA-4F91-A777-B768E8CCB6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6169" y="2534515"/>
                  <a:ext cx="430951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Прямоугольник 19">
                  <a:extLst>
                    <a:ext uri="{FF2B5EF4-FFF2-40B4-BE49-F238E27FC236}">
                      <a16:creationId xmlns:a16="http://schemas.microsoft.com/office/drawing/2014/main" id="{EEF310EC-E9B5-4544-A197-8B05DAFD2646}"/>
                    </a:ext>
                  </a:extLst>
                </p:cNvPr>
                <p:cNvSpPr/>
                <p:nvPr/>
              </p:nvSpPr>
              <p:spPr>
                <a:xfrm>
                  <a:off x="4932040" y="2113988"/>
                  <a:ext cx="51155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𝑎𝑠𝑦</m:t>
                        </m:r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Прямоугольник 19">
                  <a:extLst>
                    <a:ext uri="{FF2B5EF4-FFF2-40B4-BE49-F238E27FC236}">
                      <a16:creationId xmlns:a16="http://schemas.microsoft.com/office/drawing/2014/main" id="{EEF310EC-E9B5-4544-A197-8B05DAFD26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2040" y="2113988"/>
                  <a:ext cx="511550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26">
                <a:extLst>
                  <a:ext uri="{FF2B5EF4-FFF2-40B4-BE49-F238E27FC236}">
                    <a16:creationId xmlns:a16="http://schemas.microsoft.com/office/drawing/2014/main" id="{81BC2A82-C42C-F244-88F7-4015F390C67B}"/>
                  </a:ext>
                </a:extLst>
              </p:cNvPr>
              <p:cNvSpPr/>
              <p:nvPr/>
            </p:nvSpPr>
            <p:spPr>
              <a:xfrm>
                <a:off x="4865246" y="1125538"/>
                <a:ext cx="3352456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26">
                <a:extLst>
                  <a:ext uri="{FF2B5EF4-FFF2-40B4-BE49-F238E27FC236}">
                    <a16:creationId xmlns:a16="http://schemas.microsoft.com/office/drawing/2014/main" id="{81BC2A82-C42C-F244-88F7-4015F390C6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246" y="1125538"/>
                <a:ext cx="3352456" cy="6001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Группа 27">
            <a:extLst>
              <a:ext uri="{FF2B5EF4-FFF2-40B4-BE49-F238E27FC236}">
                <a16:creationId xmlns:a16="http://schemas.microsoft.com/office/drawing/2014/main" id="{E8239823-F6A5-A642-89E2-0EA4DFBCBBD2}"/>
              </a:ext>
            </a:extLst>
          </p:cNvPr>
          <p:cNvGrpSpPr/>
          <p:nvPr/>
        </p:nvGrpSpPr>
        <p:grpSpPr>
          <a:xfrm>
            <a:off x="1691680" y="916437"/>
            <a:ext cx="1656186" cy="1018365"/>
            <a:chOff x="1296000" y="900000"/>
            <a:chExt cx="1656186" cy="10183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Объект 5">
                  <a:extLst>
                    <a:ext uri="{FF2B5EF4-FFF2-40B4-BE49-F238E27FC236}">
                      <a16:creationId xmlns:a16="http://schemas.microsoft.com/office/drawing/2014/main" id="{08954B17-7002-C941-AB39-024157166C7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6000" y="900000"/>
                  <a:ext cx="1656184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=0.5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Объект 5">
                  <a:extLst>
                    <a:ext uri="{FF2B5EF4-FFF2-40B4-BE49-F238E27FC236}">
                      <a16:creationId xmlns:a16="http://schemas.microsoft.com/office/drawing/2014/main" id="{7EBEB753-7626-43E1-89B8-11916E36D1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900000"/>
                  <a:ext cx="1656184" cy="4783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Объект 5">
                  <a:extLst>
                    <a:ext uri="{FF2B5EF4-FFF2-40B4-BE49-F238E27FC236}">
                      <a16:creationId xmlns:a16="http://schemas.microsoft.com/office/drawing/2014/main" id="{B9D985C6-8055-5145-8C5C-3C1310B9694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6000" y="1440000"/>
                  <a:ext cx="1656186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≠0.5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Объект 5">
                  <a:extLst>
                    <a:ext uri="{FF2B5EF4-FFF2-40B4-BE49-F238E27FC236}">
                      <a16:creationId xmlns:a16="http://schemas.microsoft.com/office/drawing/2014/main" id="{DF2E4A8A-714A-434B-8260-576051CAB5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1440000"/>
                  <a:ext cx="1656186" cy="4783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4918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3">
            <a:extLst>
              <a:ext uri="{FF2B5EF4-FFF2-40B4-BE49-F238E27FC236}">
                <a16:creationId xmlns:a16="http://schemas.microsoft.com/office/drawing/2014/main" id="{DB62C64C-DB59-E84C-B82E-E5BA30E71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833" y="1998476"/>
            <a:ext cx="5939820" cy="314125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Проверка гипотезы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22">
                <a:extLst>
                  <a:ext uri="{FF2B5EF4-FFF2-40B4-BE49-F238E27FC236}">
                    <a16:creationId xmlns:a16="http://schemas.microsoft.com/office/drawing/2014/main" id="{EA5CE596-04BE-3A45-BD2E-80BC2A7E60C0}"/>
                  </a:ext>
                </a:extLst>
              </p:cNvPr>
              <p:cNvSpPr/>
              <p:nvPr/>
            </p:nvSpPr>
            <p:spPr>
              <a:xfrm>
                <a:off x="2815617" y="3520979"/>
                <a:ext cx="447238" cy="7223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b="0" i="1" smtClean="0">
                              <a:solidFill>
                                <a:srgbClr val="54748B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srgbClr val="54748B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ru-RU" sz="2400" b="0" i="1" smtClean="0">
                              <a:solidFill>
                                <a:srgbClr val="54748B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54748B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22">
                <a:extLst>
                  <a:ext uri="{FF2B5EF4-FFF2-40B4-BE49-F238E27FC236}">
                    <a16:creationId xmlns:a16="http://schemas.microsoft.com/office/drawing/2014/main" id="{EA5CE596-04BE-3A45-BD2E-80BC2A7E60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617" y="3520979"/>
                <a:ext cx="447238" cy="722314"/>
              </a:xfrm>
              <a:prstGeom prst="rect">
                <a:avLst/>
              </a:prstGeom>
              <a:blipFill>
                <a:blip r:embed="rId5"/>
                <a:stretch>
                  <a:fillRect b="-517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23">
                <a:extLst>
                  <a:ext uri="{FF2B5EF4-FFF2-40B4-BE49-F238E27FC236}">
                    <a16:creationId xmlns:a16="http://schemas.microsoft.com/office/drawing/2014/main" id="{BC985F0F-E00A-FF43-9E7D-7C17EEE3C474}"/>
                  </a:ext>
                </a:extLst>
              </p:cNvPr>
              <p:cNvSpPr/>
              <p:nvPr/>
            </p:nvSpPr>
            <p:spPr>
              <a:xfrm>
                <a:off x="6488025" y="3520979"/>
                <a:ext cx="447238" cy="7223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b="0" i="1" smtClean="0">
                              <a:solidFill>
                                <a:srgbClr val="54748B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srgbClr val="54748B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ru-RU" sz="2400" b="0" i="1" smtClean="0">
                              <a:solidFill>
                                <a:srgbClr val="54748B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54748B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23">
                <a:extLst>
                  <a:ext uri="{FF2B5EF4-FFF2-40B4-BE49-F238E27FC236}">
                    <a16:creationId xmlns:a16="http://schemas.microsoft.com/office/drawing/2014/main" id="{BC985F0F-E00A-FF43-9E7D-7C17EEE3C4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8025" y="3520979"/>
                <a:ext cx="447238" cy="722314"/>
              </a:xfrm>
              <a:prstGeom prst="rect">
                <a:avLst/>
              </a:prstGeom>
              <a:blipFill>
                <a:blip r:embed="rId6"/>
                <a:stretch>
                  <a:fillRect b="-517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B91403A4-EAA6-4C40-B0CA-7E393EBA5E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352928" cy="120826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Мы рассуждаем о распределении в терминах нулевой гипотезы. Близкие к центру значения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-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статистики показывают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</a:rPr>
                  <a:t> что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противоречат данным</a:t>
                </a:r>
              </a:p>
            </p:txBody>
          </p:sp>
        </mc:Choice>
        <mc:Fallback xmlns="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B91403A4-EAA6-4C40-B0CA-7E393EBA5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352928" cy="1208269"/>
              </a:xfrm>
              <a:prstGeom prst="rect">
                <a:avLst/>
              </a:prstGeom>
              <a:blipFill>
                <a:blip r:embed="rId7"/>
                <a:stretch>
                  <a:fillRect l="-2263" t="-7576" b="-65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547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02B38C-810C-B845-95C0-CF1CB7647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833" y="1998476"/>
            <a:ext cx="5939820" cy="314125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Проверка гипотезы</a:t>
            </a:r>
          </a:p>
        </p:txBody>
      </p:sp>
      <p:sp>
        <p:nvSpPr>
          <p:cNvPr id="19" name="Rectangle">
            <a:extLst>
              <a:ext uri="{FF2B5EF4-FFF2-40B4-BE49-F238E27FC236}">
                <a16:creationId xmlns:a16="http://schemas.microsoft.com/office/drawing/2014/main" id="{08027233-5DC7-9F4E-92B2-EB5C9F61B41B}"/>
              </a:ext>
            </a:extLst>
          </p:cNvPr>
          <p:cNvSpPr/>
          <p:nvPr/>
        </p:nvSpPr>
        <p:spPr>
          <a:xfrm>
            <a:off x="539749" y="5157192"/>
            <a:ext cx="6828631" cy="100811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CFB952-3C15-6A4E-B51A-BA72723D9C1D}"/>
              </a:ext>
            </a:extLst>
          </p:cNvPr>
          <p:cNvSpPr txBox="1"/>
          <p:nvPr/>
        </p:nvSpPr>
        <p:spPr>
          <a:xfrm>
            <a:off x="1347928" y="5262299"/>
            <a:ext cx="5884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Мы не решаем, верна ли гипотеза</a:t>
            </a:r>
            <a:r>
              <a:rPr lang="en-US" sz="2400" dirty="0">
                <a:solidFill>
                  <a:srgbClr val="C0504D"/>
                </a:solidFill>
              </a:rPr>
              <a:t>, </a:t>
            </a:r>
            <a:r>
              <a:rPr lang="ru-RU" sz="2400" dirty="0">
                <a:solidFill>
                  <a:srgbClr val="C0504D"/>
                </a:solidFill>
              </a:rPr>
              <a:t/>
            </a:r>
            <a:br>
              <a:rPr lang="ru-RU" sz="2400" dirty="0">
                <a:solidFill>
                  <a:srgbClr val="C0504D"/>
                </a:solidFill>
              </a:rPr>
            </a:br>
            <a:r>
              <a:rPr lang="ru-RU" sz="2400" dirty="0">
                <a:solidFill>
                  <a:srgbClr val="C0504D"/>
                </a:solidFill>
              </a:rPr>
              <a:t>а проверяем, противоречат ли ей данные</a:t>
            </a: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FB709ACF-284D-7348-8D78-69762696E7C2}"/>
              </a:ext>
            </a:extLst>
          </p:cNvPr>
          <p:cNvSpPr/>
          <p:nvPr/>
        </p:nvSpPr>
        <p:spPr>
          <a:xfrm>
            <a:off x="866997" y="5352843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Объект 5">
                <a:extLst>
                  <a:ext uri="{FF2B5EF4-FFF2-40B4-BE49-F238E27FC236}">
                    <a16:creationId xmlns:a16="http://schemas.microsoft.com/office/drawing/2014/main" id="{7116E96D-89C5-BB48-83D4-AFB9EAC46A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352928" cy="120826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Мы рассуждаем о распределении в терминах нулевой гипотезы. Близкие к центру значения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-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статистики показывают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</a:rPr>
                  <a:t> что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противоречат данным</a:t>
                </a:r>
              </a:p>
            </p:txBody>
          </p:sp>
        </mc:Choice>
        <mc:Fallback xmlns="">
          <p:sp>
            <p:nvSpPr>
              <p:cNvPr id="22" name="Объект 5">
                <a:extLst>
                  <a:ext uri="{FF2B5EF4-FFF2-40B4-BE49-F238E27FC236}">
                    <a16:creationId xmlns:a16="http://schemas.microsoft.com/office/drawing/2014/main" id="{7116E96D-89C5-BB48-83D4-AFB9EAC46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352928" cy="1208269"/>
              </a:xfrm>
              <a:prstGeom prst="rect">
                <a:avLst/>
              </a:prstGeom>
              <a:blipFill>
                <a:blip r:embed="rId4"/>
                <a:stretch>
                  <a:fillRect l="-2263" t="-7576" b="-65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7119DDCD-82F9-4341-9848-B80E68161C55}"/>
                  </a:ext>
                </a:extLst>
              </p:cNvPr>
              <p:cNvSpPr/>
              <p:nvPr/>
            </p:nvSpPr>
            <p:spPr>
              <a:xfrm>
                <a:off x="2815617" y="3520979"/>
                <a:ext cx="447238" cy="7223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b="0" i="1" smtClean="0">
                              <a:solidFill>
                                <a:srgbClr val="54748B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srgbClr val="54748B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ru-RU" sz="2400" b="0" i="1" smtClean="0">
                              <a:solidFill>
                                <a:srgbClr val="54748B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54748B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7119DDCD-82F9-4341-9848-B80E68161C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617" y="3520979"/>
                <a:ext cx="447238" cy="722314"/>
              </a:xfrm>
              <a:prstGeom prst="rect">
                <a:avLst/>
              </a:prstGeom>
              <a:blipFill>
                <a:blip r:embed="rId5"/>
                <a:stretch>
                  <a:fillRect b="-517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8D92A267-BC77-8149-99CF-4A966904CEEE}"/>
                  </a:ext>
                </a:extLst>
              </p:cNvPr>
              <p:cNvSpPr/>
              <p:nvPr/>
            </p:nvSpPr>
            <p:spPr>
              <a:xfrm>
                <a:off x="6488025" y="3520979"/>
                <a:ext cx="447238" cy="7223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b="0" i="1" smtClean="0">
                              <a:solidFill>
                                <a:srgbClr val="54748B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srgbClr val="54748B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ru-RU" sz="2400" b="0" i="1" smtClean="0">
                              <a:solidFill>
                                <a:srgbClr val="54748B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54748B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8D92A267-BC77-8149-99CF-4A966904CE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8025" y="3520979"/>
                <a:ext cx="447238" cy="722314"/>
              </a:xfrm>
              <a:prstGeom prst="rect">
                <a:avLst/>
              </a:prstGeom>
              <a:blipFill>
                <a:blip r:embed="rId6"/>
                <a:stretch>
                  <a:fillRect b="-517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589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7707A85C-E6BB-A74C-A032-8633123D06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064896" cy="1124824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Если наблюдаемое значение статистики попало в хвост</a:t>
                </a:r>
                <a:r>
                  <a:rPr lang="en-US" sz="2400" dirty="0">
                    <a:solidFill>
                      <a:srgbClr val="373737"/>
                    </a:solidFill>
                  </a:rPr>
                  <a:t> (</a:t>
                </a:r>
                <a:r>
                  <a:rPr lang="ru-RU" sz="2400" dirty="0">
                    <a:solidFill>
                      <a:srgbClr val="373737"/>
                    </a:solidFill>
                  </a:rPr>
                  <a:t>левый или правый)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гипотеза отвергается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расстояние между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rgbClr val="0059A9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оказывается слишком большим</a:t>
                </a:r>
              </a:p>
            </p:txBody>
          </p:sp>
        </mc:Choice>
        <mc:Fallback xmlns="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7707A85C-E6BB-A74C-A032-8633123D0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064896" cy="1124824"/>
              </a:xfrm>
              <a:prstGeom prst="rect">
                <a:avLst/>
              </a:prstGeom>
              <a:blipFill>
                <a:blip r:embed="rId3"/>
                <a:stretch>
                  <a:fillRect l="-2345" t="-8152" b="-146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3FAE64-1F4B-C141-B3EF-48BE00F78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820" y="2348880"/>
            <a:ext cx="6742359" cy="3565671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8DA7E7B4-8E70-5D40-910B-6A529064899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Проверка гипотезы</a:t>
            </a:r>
          </a:p>
        </p:txBody>
      </p:sp>
    </p:spTree>
    <p:extLst>
      <p:ext uri="{BB962C8B-B14F-4D97-AF65-F5344CB8AC3E}">
        <p14:creationId xmlns:p14="http://schemas.microsoft.com/office/powerpoint/2010/main" val="71623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5">
            <a:extLst>
              <a:ext uri="{FF2B5EF4-FFF2-40B4-BE49-F238E27FC236}">
                <a16:creationId xmlns:a16="http://schemas.microsoft.com/office/drawing/2014/main" id="{7707A85C-E6BB-A74C-A032-8633123D0625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064896" cy="8741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Если наблюдаемое значение попало между критическими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данные не противоречат гипотезе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488C0C7B-02F0-254D-8D81-D7DA3F66D02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Проверка гипотезы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AEDDC2D-56AA-8B4A-BA29-CAB5D75EB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820" y="2348880"/>
            <a:ext cx="6742359" cy="356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0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План</a:t>
            </a:r>
          </a:p>
        </p:txBody>
      </p:sp>
      <p:sp>
        <p:nvSpPr>
          <p:cNvPr id="5" name="Содержимое 2">
            <a:extLst>
              <a:ext uri="{FF2B5EF4-FFF2-40B4-BE49-F238E27FC236}">
                <a16:creationId xmlns:a16="http://schemas.microsoft.com/office/drawing/2014/main" id="{C608939A-AC4C-4FE0-963A-8FD59CBB59FC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496944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Что такое гипотезы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en-US" sz="2400" dirty="0" err="1">
                <a:solidFill>
                  <a:srgbClr val="373737"/>
                </a:solidFill>
                <a:latin typeface="Myriad Pro" pitchFamily="34" charset="0"/>
              </a:rPr>
              <a:t>p_value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Ошибки 1 и 2 рода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Какими бывают критерии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01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Уровень значимости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E5918C02-3B3B-4FC1-ABBF-5DC2CE0638CE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064896" cy="51125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54748B"/>
              </a:buClr>
            </a:pPr>
            <a:r>
              <a:rPr lang="ru-RU" sz="2400" dirty="0">
                <a:solidFill>
                  <a:srgbClr val="373737"/>
                </a:solidFill>
              </a:rPr>
              <a:t>Если мы отвергаем нулевую гипотезу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когда она верна – мы ошибаемся</a:t>
            </a:r>
          </a:p>
        </p:txBody>
      </p:sp>
    </p:spTree>
    <p:extLst>
      <p:ext uri="{BB962C8B-B14F-4D97-AF65-F5344CB8AC3E}">
        <p14:creationId xmlns:p14="http://schemas.microsoft.com/office/powerpoint/2010/main" val="205615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Уровень значимости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A3DEB509-1788-4B57-8B81-374D919A82D6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064896" cy="51125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54748B"/>
              </a:buClr>
            </a:pPr>
            <a:r>
              <a:rPr lang="ru-RU" sz="2400" dirty="0">
                <a:solidFill>
                  <a:srgbClr val="373737"/>
                </a:solidFill>
              </a:rPr>
              <a:t>Если мы отвергаем нулевую гипотезу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когда она верна – мы ошибаемся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54748B"/>
              </a:buClr>
            </a:pPr>
            <a:r>
              <a:rPr lang="ru-RU" sz="2400" dirty="0">
                <a:solidFill>
                  <a:srgbClr val="373737"/>
                </a:solidFill>
              </a:rPr>
              <a:t>Выбирая порог для отсечения, мы фиксируем вероятность такой ошибки</a:t>
            </a:r>
          </a:p>
        </p:txBody>
      </p:sp>
    </p:spTree>
    <p:extLst>
      <p:ext uri="{BB962C8B-B14F-4D97-AF65-F5344CB8AC3E}">
        <p14:creationId xmlns:p14="http://schemas.microsoft.com/office/powerpoint/2010/main" val="237284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Уровень значимости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0A9E1839-F5D5-488A-AF24-2BDD8E66A1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064896" cy="511256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54748B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Если мы отвергаем нулевую гипотезу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когда она верна – мы ошибаемся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54748B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Выбирая порог для отсечения, мы фиксируем вероятность такой ошибки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54748B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Вероятность такой ошибки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28516A"/>
                    </a:solidFill>
                  </a:rPr>
                  <a:t>–</a:t>
                </a:r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b="1" dirty="0">
                    <a:solidFill>
                      <a:srgbClr val="28516A"/>
                    </a:solidFill>
                  </a:rPr>
                  <a:t>уровень значимости</a:t>
                </a:r>
                <a:r>
                  <a:rPr lang="en-US" sz="2400" dirty="0">
                    <a:solidFill>
                      <a:srgbClr val="5C5B5C"/>
                    </a:solidFill>
                  </a:rPr>
                  <a:t>,</a:t>
                </a:r>
                <a:r>
                  <a:rPr lang="ru-RU" sz="2400" b="1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также эту ошибку называют </a:t>
                </a:r>
                <a:r>
                  <a:rPr lang="ru-RU" sz="2400" b="1" dirty="0">
                    <a:solidFill>
                      <a:srgbClr val="28516A"/>
                    </a:solidFill>
                  </a:rPr>
                  <a:t>ошибкой первого рода </a:t>
                </a:r>
                <a:endParaRPr lang="en-US" sz="2400" b="1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0A9E1839-F5D5-488A-AF24-2BDD8E66A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064896" cy="5112568"/>
              </a:xfrm>
              <a:prstGeom prst="rect">
                <a:avLst/>
              </a:prstGeom>
              <a:blipFill>
                <a:blip r:embed="rId3"/>
                <a:stretch>
                  <a:fillRect l="-2201" t="-173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370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Уровень значимости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7F208F99-BBEF-40A4-ADFC-908CB05636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064896" cy="511256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54748B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Если мы отвергаем нулевую гипотезу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когда она верна – мы ошибаемся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54748B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Выбирая порог для отсечения, мы фиксируем вероятность такой ошибки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54748B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Вероятность такой ошибки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28516A"/>
                    </a:solidFill>
                  </a:rPr>
                  <a:t>–</a:t>
                </a:r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b="1" dirty="0">
                    <a:solidFill>
                      <a:srgbClr val="28516A"/>
                    </a:solidFill>
                  </a:rPr>
                  <a:t>уровень значимости</a:t>
                </a:r>
                <a:r>
                  <a:rPr lang="en-US" sz="2400" dirty="0">
                    <a:solidFill>
                      <a:srgbClr val="5C5B5C"/>
                    </a:solidFill>
                  </a:rPr>
                  <a:t>,</a:t>
                </a:r>
                <a:r>
                  <a:rPr lang="ru-RU" sz="2400" b="1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также эту ошибку называют </a:t>
                </a:r>
                <a:r>
                  <a:rPr lang="ru-RU" sz="2400" b="1" dirty="0">
                    <a:solidFill>
                      <a:srgbClr val="28516A"/>
                    </a:solidFill>
                  </a:rPr>
                  <a:t>ошибкой первого рода </a:t>
                </a:r>
                <a:endParaRPr lang="en-US" sz="2400" b="1" dirty="0">
                  <a:solidFill>
                    <a:srgbClr val="28516A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54748B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Если мы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раз попытаемся сесть на поезд на уровне значимости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0.05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 среднем мы будем опаздывать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раз</a:t>
                </a: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7F208F99-BBEF-40A4-ADFC-908CB0563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064896" cy="5112568"/>
              </a:xfrm>
              <a:prstGeom prst="rect">
                <a:avLst/>
              </a:prstGeom>
              <a:blipFill>
                <a:blip r:embed="rId3"/>
                <a:stretch>
                  <a:fillRect l="-2201" t="-173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353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Уровень значимости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449520C4-08DE-5E48-B5FD-1546F19510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064896" cy="511256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54748B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Если мы отвергаем нулевую гипотезу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когда она верна – мы ошибаемся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54748B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Выбирая порог для отсечения, мы фиксируем вероятность такой ошибки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54748B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Вероятность такой ошибки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28516A"/>
                    </a:solidFill>
                  </a:rPr>
                  <a:t>–</a:t>
                </a:r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b="1" dirty="0">
                    <a:solidFill>
                      <a:srgbClr val="28516A"/>
                    </a:solidFill>
                  </a:rPr>
                  <a:t>уровень значимости</a:t>
                </a:r>
                <a:r>
                  <a:rPr lang="en-US" sz="2400" dirty="0">
                    <a:solidFill>
                      <a:srgbClr val="5C5B5C"/>
                    </a:solidFill>
                  </a:rPr>
                  <a:t>,</a:t>
                </a:r>
                <a:r>
                  <a:rPr lang="ru-RU" sz="2400" b="1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также эту ошибку называют </a:t>
                </a:r>
                <a:r>
                  <a:rPr lang="ru-RU" sz="2400" b="1" dirty="0">
                    <a:solidFill>
                      <a:srgbClr val="28516A"/>
                    </a:solidFill>
                  </a:rPr>
                  <a:t>ошибкой первого рода </a:t>
                </a:r>
                <a:endParaRPr lang="en-US" sz="2400" b="1" dirty="0">
                  <a:solidFill>
                    <a:srgbClr val="28516A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54748B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Если мы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раз попытаемся сесть на поезд на уровне значимости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0.05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 среднем мы будем опаздывать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раз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54748B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Обычно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выбирают равным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0.05</m:t>
                    </m:r>
                    <m:r>
                      <a:rPr lang="en-US" sz="2400" b="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0.0</m:t>
                    </m:r>
                    <m:r>
                      <a:rPr lang="ru-RU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>
                    <a:solidFill>
                      <a:srgbClr val="54748B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или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ru-RU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449520C4-08DE-5E48-B5FD-1546F1951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064896" cy="5112568"/>
              </a:xfrm>
              <a:prstGeom prst="rect">
                <a:avLst/>
              </a:prstGeom>
              <a:blipFill>
                <a:blip r:embed="rId3"/>
                <a:stretch>
                  <a:fillRect l="-2201" t="-173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758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7" y="116632"/>
            <a:ext cx="8640960" cy="6336704"/>
          </a:xfrm>
          <a:prstGeom prst="rect">
            <a:avLst/>
          </a:prstGeom>
        </p:spPr>
        <p:txBody>
          <a:bodyPr vert="horz" wrap="square" lIns="91440" tIns="45720" rIns="0" bIns="0" rtlCol="0" anchor="ctr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pPr algn="ctr"/>
            <a:r>
              <a:rPr lang="ru-RU" altLang="ru-RU" dirty="0"/>
              <a:t>Процедура проверки гипотез</a:t>
            </a:r>
          </a:p>
        </p:txBody>
      </p:sp>
    </p:spTree>
    <p:extLst>
      <p:ext uri="{BB962C8B-B14F-4D97-AF65-F5344CB8AC3E}">
        <p14:creationId xmlns:p14="http://schemas.microsoft.com/office/powerpoint/2010/main" val="99093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BFDFAF74-2DA7-F64E-A401-0D2EA29399D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Процедура проверки гипотез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EF27ED63-2DF9-4FE1-AAC3-A8EB45342A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064896" cy="5884154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</a:rPr>
                  <a:t>Фиксируем уровень значимости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  <a:r>
                  <a:rPr lang="ru-RU" sz="2400" dirty="0">
                    <a:solidFill>
                      <a:srgbClr val="373737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en-US" sz="2400" dirty="0">
                  <a:solidFill>
                    <a:srgbClr val="54748B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:endParaRPr lang="en-US" sz="2400" dirty="0">
                  <a:solidFill>
                    <a:srgbClr val="5C5B5C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:endParaRPr lang="en-US" sz="2400" dirty="0">
                  <a:solidFill>
                    <a:srgbClr val="5C5B5C"/>
                  </a:solidFill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EF27ED63-2DF9-4FE1-AAC3-A8EB45342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064896" cy="5884154"/>
              </a:xfrm>
              <a:prstGeom prst="rect">
                <a:avLst/>
              </a:prstGeom>
              <a:blipFill>
                <a:blip r:embed="rId3"/>
                <a:stretch>
                  <a:fillRect l="-2345" t="-16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097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BFDFAF74-2DA7-F64E-A401-0D2EA29399D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Процедура проверки гипотез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CF17E793-1B01-4868-B199-8AA8A367BF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064896" cy="5884154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</a:rPr>
                  <a:t>Фиксируем уровень значимости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  <a:r>
                  <a:rPr lang="ru-RU" sz="2400" dirty="0">
                    <a:solidFill>
                      <a:srgbClr val="373737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en-US" sz="2400" dirty="0">
                  <a:solidFill>
                    <a:srgbClr val="54748B"/>
                  </a:solidFill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</a:rPr>
                  <a:t>Формулируем нулевую гипотезу и альтернативную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5C5B5C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:endParaRPr lang="en-US" sz="2400" dirty="0">
                  <a:solidFill>
                    <a:srgbClr val="5C5B5C"/>
                  </a:solidFill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CF17E793-1B01-4868-B199-8AA8A367BF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064896" cy="5884154"/>
              </a:xfrm>
              <a:prstGeom prst="rect">
                <a:avLst/>
              </a:prstGeom>
              <a:blipFill>
                <a:blip r:embed="rId3"/>
                <a:stretch>
                  <a:fillRect l="-2345" t="-16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68B9D5F7-F99B-497B-A09D-F8FEB9BAAD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2573" y="1884578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68B9D5F7-F99B-497B-A09D-F8FEB9BAA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573" y="1884578"/>
                <a:ext cx="1656184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706F7356-C256-44C0-AD69-BEC108E1B9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90725" y="1884578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≠0.5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706F7356-C256-44C0-AD69-BEC108E1B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725" y="1884578"/>
                <a:ext cx="1656186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831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BFDFAF74-2DA7-F64E-A401-0D2EA29399D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Процедура проверки гипотез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6F9A31FD-4825-4B94-8C49-52BED03499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064896" cy="5884154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</a:rPr>
                  <a:t>Фиксируем уровень значимости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  <a:r>
                  <a:rPr lang="ru-RU" sz="2400" dirty="0">
                    <a:solidFill>
                      <a:srgbClr val="373737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en-US" sz="2400" dirty="0">
                  <a:solidFill>
                    <a:srgbClr val="54748B"/>
                  </a:solidFill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</a:rPr>
                  <a:t>Формулируем нулевую гипотезу и альтернативную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5C5B5C"/>
                  </a:solidFill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</a:rPr>
                  <a:t>Выбираем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b="1" dirty="0">
                    <a:solidFill>
                      <a:srgbClr val="28516A"/>
                    </a:solidFill>
                  </a:rPr>
                  <a:t>союзника </a:t>
                </a:r>
                <a:r>
                  <a:rPr lang="ru-RU" sz="2400" dirty="0">
                    <a:solidFill>
                      <a:srgbClr val="373737"/>
                    </a:solidFill>
                  </a:rPr>
                  <a:t>(статистический тест) для проверки гипотезы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5C5B5C"/>
                  </a:solidFill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6F9A31FD-4825-4B94-8C49-52BED0349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064896" cy="5884154"/>
              </a:xfrm>
              <a:prstGeom prst="rect">
                <a:avLst/>
              </a:prstGeom>
              <a:blipFill>
                <a:blip r:embed="rId3"/>
                <a:stretch>
                  <a:fillRect l="-2345" t="-1658" r="-31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516AB8E1-4027-42F7-8AE5-DA49BC4D91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2573" y="1884578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516AB8E1-4027-42F7-8AE5-DA49BC4D9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573" y="1884578"/>
                <a:ext cx="1656184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1E33134A-AC66-4D97-ADE8-CE0424B012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90725" y="1884578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≠0.5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1E33134A-AC66-4D97-ADE8-CE0424B01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725" y="1884578"/>
                <a:ext cx="1656186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05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BFDFAF74-2DA7-F64E-A401-0D2EA29399D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Процедура проверки гипотез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53CC9AE1-C675-47C4-997A-012FAD90E7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064896" cy="5884154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</a:rPr>
                  <a:t>Фиксируем уровень значимости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  <a:r>
                  <a:rPr lang="ru-RU" sz="2400" dirty="0">
                    <a:solidFill>
                      <a:srgbClr val="373737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05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en-US" sz="2400" dirty="0">
                  <a:solidFill>
                    <a:srgbClr val="54748B"/>
                  </a:solidFill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</a:rPr>
                  <a:t>Формулируем нулевую гипотезу и альтернативную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5C5B5C"/>
                  </a:solidFill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</a:rPr>
                  <a:t>Выбираем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b="1" dirty="0">
                    <a:solidFill>
                      <a:srgbClr val="28516A"/>
                    </a:solidFill>
                  </a:rPr>
                  <a:t>союзника </a:t>
                </a:r>
                <a:r>
                  <a:rPr lang="ru-RU" sz="2400" dirty="0">
                    <a:solidFill>
                      <a:srgbClr val="373737"/>
                    </a:solidFill>
                  </a:rPr>
                  <a:t>(статистический тест) для проверки гипотезы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</a:rPr>
                  <a:t>Находим наблюдаемое значение статистики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5C5B5C"/>
                  </a:solidFill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53CC9AE1-C675-47C4-997A-012FAD90E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064896" cy="5884154"/>
              </a:xfrm>
              <a:prstGeom prst="rect">
                <a:avLst/>
              </a:prstGeom>
              <a:blipFill>
                <a:blip r:embed="rId3"/>
                <a:stretch>
                  <a:fillRect l="-2345" t="-1658" r="-31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FC5C1E93-1504-4DBE-BFCA-6911989DEF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2573" y="1884578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FC5C1E93-1504-4DBE-BFCA-6911989DE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573" y="1884578"/>
                <a:ext cx="1656184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EBC93A8A-7A21-4625-8621-0D4C1A5C93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90725" y="1884578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EBC93A8A-7A21-4625-8621-0D4C1A5C9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725" y="1884578"/>
                <a:ext cx="1656186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E2B0704E-6EC4-41D8-BBAF-62294B47CE42}"/>
                  </a:ext>
                </a:extLst>
              </p:cNvPr>
              <p:cNvSpPr/>
              <p:nvPr/>
            </p:nvSpPr>
            <p:spPr>
              <a:xfrm>
                <a:off x="2555776" y="4023931"/>
                <a:ext cx="3844899" cy="10612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𝑜𝑏𝑠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8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28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8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8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8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sz="28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n-US" sz="28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8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8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8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sz="28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sz="28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den>
                            </m:f>
                          </m:e>
                        </m:rad>
                      </m:den>
                    </m:f>
                  </m:oMath>
                </a14:m>
                <a:r>
                  <a:rPr lang="ru-RU" sz="2800" dirty="0">
                    <a:solidFill>
                      <a:srgbClr val="28516A"/>
                    </a:solidFill>
                  </a:rPr>
                  <a:t> = 0</a:t>
                </a:r>
                <a:r>
                  <a:rPr lang="en-US" sz="2800" dirty="0">
                    <a:solidFill>
                      <a:srgbClr val="28516A"/>
                    </a:solidFill>
                  </a:rPr>
                  <a:t>.654</a:t>
                </a: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E2B0704E-6EC4-41D8-BBAF-62294B47CE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4023931"/>
                <a:ext cx="3844899" cy="1061253"/>
              </a:xfrm>
              <a:prstGeom prst="rect">
                <a:avLst/>
              </a:prstGeom>
              <a:blipFill>
                <a:blip r:embed="rId6"/>
                <a:stretch>
                  <a:fillRect r="-22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Объект 5">
            <a:extLst>
              <a:ext uri="{FF2B5EF4-FFF2-40B4-BE49-F238E27FC236}">
                <a16:creationId xmlns:a16="http://schemas.microsoft.com/office/drawing/2014/main" id="{0DDBF146-7191-4C31-86BC-D39C6553E8D7}"/>
              </a:ext>
            </a:extLst>
          </p:cNvPr>
          <p:cNvSpPr txBox="1">
            <a:spLocks/>
          </p:cNvSpPr>
          <p:nvPr/>
        </p:nvSpPr>
        <p:spPr>
          <a:xfrm>
            <a:off x="611560" y="4105200"/>
            <a:ext cx="1656186" cy="4783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5695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План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496944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Что такое гипотезы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en-US" sz="2400" dirty="0" err="1">
                <a:solidFill>
                  <a:srgbClr val="373737"/>
                </a:solidFill>
                <a:latin typeface="Myriad Pro" pitchFamily="34" charset="0"/>
              </a:rPr>
              <a:t>p_value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Ошибки 1 и 2 рода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Какими бывают критерии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Параметрические критерии для долей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средних и дисперсий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80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8DFC17BA-8865-EE41-A927-C2F1F2841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064896" cy="5884154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</a:rPr>
                  <a:t>Фиксируем уровень значимости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  <a:r>
                  <a:rPr lang="ru-RU" sz="2400" dirty="0">
                    <a:solidFill>
                      <a:srgbClr val="373737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05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en-US" sz="2400" dirty="0">
                  <a:solidFill>
                    <a:srgbClr val="54748B"/>
                  </a:solidFill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</a:rPr>
                  <a:t>Формулируем нулевую гипотезу и альтернативную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5C5B5C"/>
                  </a:solidFill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</a:rPr>
                  <a:t>Выбираем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b="1" dirty="0">
                    <a:solidFill>
                      <a:srgbClr val="28516A"/>
                    </a:solidFill>
                  </a:rPr>
                  <a:t>союзника </a:t>
                </a:r>
                <a:r>
                  <a:rPr lang="ru-RU" sz="2400" dirty="0">
                    <a:solidFill>
                      <a:srgbClr val="373737"/>
                    </a:solidFill>
                  </a:rPr>
                  <a:t>(статистический тест) для проверки гипотезы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</a:rPr>
                  <a:t>Находим наблюдаемое значение статистики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5C5B5C"/>
                  </a:solidFill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5C5B5C"/>
                  </a:solidFill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</a:rPr>
                  <a:t>Находим критическое значение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 помощью </a:t>
                </a:r>
                <a:r>
                  <a:rPr lang="ru-RU" sz="2400" b="1" dirty="0">
                    <a:solidFill>
                      <a:srgbClr val="28516A"/>
                    </a:solidFill>
                  </a:rPr>
                  <a:t>союзника</a:t>
                </a:r>
                <a:r>
                  <a:rPr lang="en-US" sz="2400" dirty="0">
                    <a:solidFill>
                      <a:srgbClr val="5C5B5C"/>
                    </a:solidFill>
                  </a:rPr>
                  <a:t>:</a:t>
                </a:r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8DFC17BA-8865-EE41-A927-C2F1F2841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064896" cy="5884154"/>
              </a:xfrm>
              <a:prstGeom prst="rect">
                <a:avLst/>
              </a:prstGeom>
              <a:blipFill>
                <a:blip r:embed="rId3"/>
                <a:stretch>
                  <a:fillRect l="-2345" t="-1658" r="-31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16594B5D-36D9-5749-A0AB-7C07813629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2573" y="1884578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16594B5D-36D9-5749-A0AB-7C0781362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573" y="1884578"/>
                <a:ext cx="1656184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Объект 5">
                <a:extLst>
                  <a:ext uri="{FF2B5EF4-FFF2-40B4-BE49-F238E27FC236}">
                    <a16:creationId xmlns:a16="http://schemas.microsoft.com/office/drawing/2014/main" id="{137CED73-0303-974E-8E20-4A617AF9E7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90725" y="1884578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Объект 5">
                <a:extLst>
                  <a:ext uri="{FF2B5EF4-FFF2-40B4-BE49-F238E27FC236}">
                    <a16:creationId xmlns:a16="http://schemas.microsoft.com/office/drawing/2014/main" id="{137CED73-0303-974E-8E20-4A617AF9E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725" y="1884578"/>
                <a:ext cx="1656186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41471BD-A8A5-EB41-A223-E820EF2F619C}"/>
                  </a:ext>
                </a:extLst>
              </p:cNvPr>
              <p:cNvSpPr/>
              <p:nvPr/>
            </p:nvSpPr>
            <p:spPr>
              <a:xfrm>
                <a:off x="2555776" y="4023931"/>
                <a:ext cx="3844899" cy="10612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𝑜𝑏𝑠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8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28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8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8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8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sz="28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n-US" sz="28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8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8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8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sz="28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sz="28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den>
                            </m:f>
                          </m:e>
                        </m:rad>
                      </m:den>
                    </m:f>
                  </m:oMath>
                </a14:m>
                <a:r>
                  <a:rPr lang="ru-RU" sz="2800" dirty="0">
                    <a:solidFill>
                      <a:srgbClr val="28516A"/>
                    </a:solidFill>
                  </a:rPr>
                  <a:t> = 0</a:t>
                </a:r>
                <a:r>
                  <a:rPr lang="en-US" sz="2800" dirty="0">
                    <a:solidFill>
                      <a:srgbClr val="28516A"/>
                    </a:solidFill>
                  </a:rPr>
                  <a:t>.654</a:t>
                </a: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41471BD-A8A5-EB41-A223-E820EF2F61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4023931"/>
                <a:ext cx="3844899" cy="1061253"/>
              </a:xfrm>
              <a:prstGeom prst="rect">
                <a:avLst/>
              </a:prstGeom>
              <a:blipFill>
                <a:blip r:embed="rId6"/>
                <a:stretch>
                  <a:fillRect r="-22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Объект 5">
            <a:extLst>
              <a:ext uri="{FF2B5EF4-FFF2-40B4-BE49-F238E27FC236}">
                <a16:creationId xmlns:a16="http://schemas.microsoft.com/office/drawing/2014/main" id="{66C49CFC-B47C-2B45-BD42-FF6E430AABF6}"/>
              </a:ext>
            </a:extLst>
          </p:cNvPr>
          <p:cNvSpPr txBox="1">
            <a:spLocks/>
          </p:cNvSpPr>
          <p:nvPr/>
        </p:nvSpPr>
        <p:spPr>
          <a:xfrm>
            <a:off x="611560" y="4105200"/>
            <a:ext cx="1656186" cy="4783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2400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8D454D0A-6A13-4E8A-B706-FB2DCBFBFF57}"/>
              </a:ext>
            </a:extLst>
          </p:cNvPr>
          <p:cNvGrpSpPr/>
          <p:nvPr/>
        </p:nvGrpSpPr>
        <p:grpSpPr>
          <a:xfrm>
            <a:off x="3050785" y="5694178"/>
            <a:ext cx="2950829" cy="638177"/>
            <a:chOff x="2907281" y="5713511"/>
            <a:chExt cx="2950829" cy="6381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E5233C-297A-3646-8EA0-DE8B642F12C1}"/>
                </a:ext>
              </a:extLst>
            </p:cNvPr>
            <p:cNvSpPr txBox="1"/>
            <p:nvPr/>
          </p:nvSpPr>
          <p:spPr>
            <a:xfrm>
              <a:off x="2907281" y="5798439"/>
              <a:ext cx="8386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400" b="1" dirty="0">
                  <a:solidFill>
                    <a:srgbClr val="28516A"/>
                  </a:solidFill>
                </a:rPr>
                <a:t>ЦПТ</a:t>
              </a:r>
              <a:r>
                <a:rPr lang="en-US" sz="2400" dirty="0">
                  <a:solidFill>
                    <a:srgbClr val="28516A"/>
                  </a:solidFill>
                </a:rPr>
                <a:t>:</a:t>
              </a:r>
              <a:endParaRPr lang="ru-RU" sz="2400" dirty="0">
                <a:solidFill>
                  <a:srgbClr val="28516A"/>
                </a:solidFill>
              </a:endParaRPr>
            </a:p>
          </p:txBody>
        </p:sp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B560AB0E-65C3-49D1-B580-16D821D9F994}"/>
                </a:ext>
              </a:extLst>
            </p:cNvPr>
            <p:cNvGrpSpPr/>
            <p:nvPr/>
          </p:nvGrpSpPr>
          <p:grpSpPr>
            <a:xfrm>
              <a:off x="4049666" y="5713511"/>
              <a:ext cx="1808444" cy="638177"/>
              <a:chOff x="4049666" y="5713511"/>
              <a:chExt cx="1808444" cy="6381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Прямоугольник 22">
                    <a:extLst>
                      <a:ext uri="{FF2B5EF4-FFF2-40B4-BE49-F238E27FC236}">
                        <a16:creationId xmlns:a16="http://schemas.microsoft.com/office/drawing/2014/main" id="{2B7FF9AC-3E8F-4B40-800C-53C05BF2369B}"/>
                      </a:ext>
                    </a:extLst>
                  </p:cNvPr>
                  <p:cNvSpPr/>
                  <p:nvPr/>
                </p:nvSpPr>
                <p:spPr>
                  <a:xfrm>
                    <a:off x="4324267" y="6043911"/>
                    <a:ext cx="430951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ru-RU" sz="1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" name="Прямоугольник 22">
                    <a:extLst>
                      <a:ext uri="{FF2B5EF4-FFF2-40B4-BE49-F238E27FC236}">
                        <a16:creationId xmlns:a16="http://schemas.microsoft.com/office/drawing/2014/main" id="{2B7FF9AC-3E8F-4B40-800C-53C05BF2369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24267" y="6043911"/>
                    <a:ext cx="430951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Прямоугольник 2">
                    <a:extLst>
                      <a:ext uri="{FF2B5EF4-FFF2-40B4-BE49-F238E27FC236}">
                        <a16:creationId xmlns:a16="http://schemas.microsoft.com/office/drawing/2014/main" id="{FB443A9D-6A10-5143-8469-953663F0D01E}"/>
                      </a:ext>
                    </a:extLst>
                  </p:cNvPr>
                  <p:cNvSpPr/>
                  <p:nvPr/>
                </p:nvSpPr>
                <p:spPr>
                  <a:xfrm>
                    <a:off x="4049666" y="5798439"/>
                    <a:ext cx="180844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" name="Прямоугольник 2">
                    <a:extLst>
                      <a:ext uri="{FF2B5EF4-FFF2-40B4-BE49-F238E27FC236}">
                        <a16:creationId xmlns:a16="http://schemas.microsoft.com/office/drawing/2014/main" id="{FB443A9D-6A10-5143-8469-953663F0D01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49666" y="5798439"/>
                    <a:ext cx="1808444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694" b="-18919"/>
                    </a:stretch>
                  </a:blipFill>
                </p:spPr>
                <p:txBody>
                  <a:bodyPr/>
                  <a:lstStyle/>
                  <a:p>
                    <a:r>
                      <a:rPr lang="en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Прямоугольник 3">
                    <a:extLst>
                      <a:ext uri="{FF2B5EF4-FFF2-40B4-BE49-F238E27FC236}">
                        <a16:creationId xmlns:a16="http://schemas.microsoft.com/office/drawing/2014/main" id="{8DAE377A-6203-2C46-8961-9E509C8BA9C7}"/>
                      </a:ext>
                    </a:extLst>
                  </p:cNvPr>
                  <p:cNvSpPr/>
                  <p:nvPr/>
                </p:nvSpPr>
                <p:spPr>
                  <a:xfrm>
                    <a:off x="4283968" y="5713511"/>
                    <a:ext cx="511550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𝑎𝑠𝑦</m:t>
                          </m:r>
                        </m:oMath>
                      </m:oMathPara>
                    </a14:m>
                    <a:endParaRPr lang="ru-RU" sz="1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Прямоугольник 3">
                    <a:extLst>
                      <a:ext uri="{FF2B5EF4-FFF2-40B4-BE49-F238E27FC236}">
                        <a16:creationId xmlns:a16="http://schemas.microsoft.com/office/drawing/2014/main" id="{8DAE377A-6203-2C46-8961-9E509C8BA9C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83968" y="5713511"/>
                    <a:ext cx="511550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BFDFAF74-2DA7-F64E-A401-0D2EA29399D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Процедура проверки гипотез</a:t>
            </a:r>
          </a:p>
        </p:txBody>
      </p:sp>
    </p:spTree>
    <p:extLst>
      <p:ext uri="{BB962C8B-B14F-4D97-AF65-F5344CB8AC3E}">
        <p14:creationId xmlns:p14="http://schemas.microsoft.com/office/powerpoint/2010/main" val="127881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Объект 5">
            <a:extLst>
              <a:ext uri="{FF2B5EF4-FFF2-40B4-BE49-F238E27FC236}">
                <a16:creationId xmlns:a16="http://schemas.microsoft.com/office/drawing/2014/main" id="{8DFC17BA-8865-EE41-A927-C2F1F284198B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064896" cy="8041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+mj-lt"/>
              <a:buAutoNum type="arabicPeriod" startAt="6"/>
            </a:pPr>
            <a:r>
              <a:rPr lang="ru-RU" sz="2400" dirty="0">
                <a:solidFill>
                  <a:srgbClr val="373737"/>
                </a:solidFill>
              </a:rPr>
              <a:t>Сравниваем наблюдаемое значение с критическим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и делаем выводы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33611A03-FCDA-744E-9F72-0D3F51682EB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Процедура проверки гипотез</a:t>
            </a:r>
          </a:p>
        </p:txBody>
      </p:sp>
      <p:cxnSp>
        <p:nvCxnSpPr>
          <p:cNvPr id="15" name="Прямая со стрелкой 19">
            <a:extLst>
              <a:ext uri="{FF2B5EF4-FFF2-40B4-BE49-F238E27FC236}">
                <a16:creationId xmlns:a16="http://schemas.microsoft.com/office/drawing/2014/main" id="{214F044B-769A-4EE7-BED7-98237F50F4DD}"/>
              </a:ext>
            </a:extLst>
          </p:cNvPr>
          <p:cNvCxnSpPr>
            <a:cxnSpLocks/>
          </p:cNvCxnSpPr>
          <p:nvPr/>
        </p:nvCxnSpPr>
        <p:spPr>
          <a:xfrm flipV="1">
            <a:off x="5220072" y="5559444"/>
            <a:ext cx="720080" cy="432048"/>
          </a:xfrm>
          <a:prstGeom prst="straightConnector1">
            <a:avLst/>
          </a:prstGeom>
          <a:ln w="31750">
            <a:solidFill>
              <a:srgbClr val="54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20">
            <a:extLst>
              <a:ext uri="{FF2B5EF4-FFF2-40B4-BE49-F238E27FC236}">
                <a16:creationId xmlns:a16="http://schemas.microsoft.com/office/drawing/2014/main" id="{A04EF396-57B6-4C72-97BF-72763BA748AA}"/>
              </a:ext>
            </a:extLst>
          </p:cNvPr>
          <p:cNvCxnSpPr>
            <a:cxnSpLocks/>
          </p:cNvCxnSpPr>
          <p:nvPr/>
        </p:nvCxnSpPr>
        <p:spPr>
          <a:xfrm flipH="1" flipV="1">
            <a:off x="3202029" y="5595448"/>
            <a:ext cx="793907" cy="396044"/>
          </a:xfrm>
          <a:prstGeom prst="straightConnector1">
            <a:avLst/>
          </a:prstGeom>
          <a:ln w="31750">
            <a:solidFill>
              <a:srgbClr val="54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22">
            <a:extLst>
              <a:ext uri="{FF2B5EF4-FFF2-40B4-BE49-F238E27FC236}">
                <a16:creationId xmlns:a16="http://schemas.microsoft.com/office/drawing/2014/main" id="{410807AA-5455-4D16-BF04-1ABB9764701C}"/>
              </a:ext>
            </a:extLst>
          </p:cNvPr>
          <p:cNvCxnSpPr>
            <a:cxnSpLocks/>
          </p:cNvCxnSpPr>
          <p:nvPr/>
        </p:nvCxnSpPr>
        <p:spPr>
          <a:xfrm flipH="1" flipV="1">
            <a:off x="5652120" y="2954154"/>
            <a:ext cx="1021635" cy="416843"/>
          </a:xfrm>
          <a:prstGeom prst="straightConnector1">
            <a:avLst/>
          </a:prstGeom>
          <a:ln w="31750">
            <a:solidFill>
              <a:srgbClr val="DD83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бъект 5">
            <a:extLst>
              <a:ext uri="{FF2B5EF4-FFF2-40B4-BE49-F238E27FC236}">
                <a16:creationId xmlns:a16="http://schemas.microsoft.com/office/drawing/2014/main" id="{E0498D59-2A7D-4CCA-B274-CFFB7B91FAC1}"/>
              </a:ext>
            </a:extLst>
          </p:cNvPr>
          <p:cNvSpPr txBox="1">
            <a:spLocks/>
          </p:cNvSpPr>
          <p:nvPr/>
        </p:nvSpPr>
        <p:spPr>
          <a:xfrm>
            <a:off x="2948021" y="6021288"/>
            <a:ext cx="3247957" cy="4320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54748B"/>
                </a:solidFill>
              </a:rPr>
              <a:t>Критические значения</a:t>
            </a:r>
          </a:p>
        </p:txBody>
      </p:sp>
      <p:sp>
        <p:nvSpPr>
          <p:cNvPr id="22" name="Объект 5">
            <a:extLst>
              <a:ext uri="{FF2B5EF4-FFF2-40B4-BE49-F238E27FC236}">
                <a16:creationId xmlns:a16="http://schemas.microsoft.com/office/drawing/2014/main" id="{149F1CBE-FA51-418C-84FD-C92FC4BA0BD1}"/>
              </a:ext>
            </a:extLst>
          </p:cNvPr>
          <p:cNvSpPr txBox="1">
            <a:spLocks/>
          </p:cNvSpPr>
          <p:nvPr/>
        </p:nvSpPr>
        <p:spPr>
          <a:xfrm>
            <a:off x="6798164" y="3248593"/>
            <a:ext cx="2003352" cy="8165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DD837B"/>
                </a:solidFill>
              </a:rPr>
              <a:t>Наблюдаемое значение</a:t>
            </a:r>
          </a:p>
        </p:txBody>
      </p:sp>
      <p:grpSp>
        <p:nvGrpSpPr>
          <p:cNvPr id="26" name="Группа 3">
            <a:extLst>
              <a:ext uri="{FF2B5EF4-FFF2-40B4-BE49-F238E27FC236}">
                <a16:creationId xmlns:a16="http://schemas.microsoft.com/office/drawing/2014/main" id="{09322B0A-36C0-4722-B9D1-71E56CDBEAB3}"/>
              </a:ext>
            </a:extLst>
          </p:cNvPr>
          <p:cNvGrpSpPr/>
          <p:nvPr/>
        </p:nvGrpSpPr>
        <p:grpSpPr>
          <a:xfrm>
            <a:off x="601902" y="2203423"/>
            <a:ext cx="8199614" cy="4249913"/>
            <a:chOff x="601902" y="2060848"/>
            <a:chExt cx="8199614" cy="4249913"/>
          </a:xfrm>
        </p:grpSpPr>
        <p:sp>
          <p:nvSpPr>
            <p:cNvPr id="27" name="Объект 5">
              <a:extLst>
                <a:ext uri="{FF2B5EF4-FFF2-40B4-BE49-F238E27FC236}">
                  <a16:creationId xmlns:a16="http://schemas.microsoft.com/office/drawing/2014/main" id="{9C7DD3C0-A332-4CBD-A62B-56197CE4F8F2}"/>
                </a:ext>
              </a:extLst>
            </p:cNvPr>
            <p:cNvSpPr txBox="1">
              <a:spLocks/>
            </p:cNvSpPr>
            <p:nvPr/>
          </p:nvSpPr>
          <p:spPr>
            <a:xfrm>
              <a:off x="611560" y="4105200"/>
              <a:ext cx="1656186" cy="47836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endParaRPr lang="en-US" sz="2400" dirty="0"/>
            </a:p>
          </p:txBody>
        </p:sp>
        <p:pic>
          <p:nvPicPr>
            <p:cNvPr id="28" name="Рисунок 16">
              <a:extLst>
                <a:ext uri="{FF2B5EF4-FFF2-40B4-BE49-F238E27FC236}">
                  <a16:creationId xmlns:a16="http://schemas.microsoft.com/office/drawing/2014/main" id="{C83CC1B0-A58B-4E79-9688-EBF21582B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902" y="2060848"/>
              <a:ext cx="7284391" cy="3817865"/>
            </a:xfrm>
            <a:prstGeom prst="rect">
              <a:avLst/>
            </a:prstGeom>
          </p:spPr>
        </p:pic>
        <p:cxnSp>
          <p:nvCxnSpPr>
            <p:cNvPr id="29" name="Прямая со стрелкой 19">
              <a:extLst>
                <a:ext uri="{FF2B5EF4-FFF2-40B4-BE49-F238E27FC236}">
                  <a16:creationId xmlns:a16="http://schemas.microsoft.com/office/drawing/2014/main" id="{33BD61B2-1BF5-4122-B52E-88735D2A6A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0072" y="5416869"/>
              <a:ext cx="720080" cy="432048"/>
            </a:xfrm>
            <a:prstGeom prst="straightConnector1">
              <a:avLst/>
            </a:prstGeom>
            <a:ln w="31750">
              <a:solidFill>
                <a:srgbClr val="2851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 стрелкой 20">
              <a:extLst>
                <a:ext uri="{FF2B5EF4-FFF2-40B4-BE49-F238E27FC236}">
                  <a16:creationId xmlns:a16="http://schemas.microsoft.com/office/drawing/2014/main" id="{6CD4BBAB-9856-497C-A51B-C66277D130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02029" y="5452873"/>
              <a:ext cx="793907" cy="396044"/>
            </a:xfrm>
            <a:prstGeom prst="straightConnector1">
              <a:avLst/>
            </a:prstGeom>
            <a:ln w="31750">
              <a:solidFill>
                <a:srgbClr val="2851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22">
              <a:extLst>
                <a:ext uri="{FF2B5EF4-FFF2-40B4-BE49-F238E27FC236}">
                  <a16:creationId xmlns:a16="http://schemas.microsoft.com/office/drawing/2014/main" id="{DE21C583-57DE-416E-9FBE-2896CEA918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52120" y="2811579"/>
              <a:ext cx="1021635" cy="416843"/>
            </a:xfrm>
            <a:prstGeom prst="straightConnector1">
              <a:avLst/>
            </a:prstGeom>
            <a:ln w="31750">
              <a:solidFill>
                <a:srgbClr val="C0504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Прямоугольник 23">
                  <a:extLst>
                    <a:ext uri="{FF2B5EF4-FFF2-40B4-BE49-F238E27FC236}">
                      <a16:creationId xmlns:a16="http://schemas.microsoft.com/office/drawing/2014/main" id="{7C479476-B7E9-4DD9-8FF2-CB908E974D92}"/>
                    </a:ext>
                  </a:extLst>
                </p:cNvPr>
                <p:cNvSpPr/>
                <p:nvPr/>
              </p:nvSpPr>
              <p:spPr>
                <a:xfrm>
                  <a:off x="1357527" y="4077073"/>
                  <a:ext cx="1419683" cy="79130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ru-RU" sz="2400" b="0" i="1" smtClean="0">
                                <a:solidFill>
                                  <a:srgbClr val="0059A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smtClean="0">
                                <a:solidFill>
                                  <a:srgbClr val="0059A9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ru-RU" sz="2400" b="0" i="1" smtClean="0">
                                <a:solidFill>
                                  <a:srgbClr val="0059A9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ru-RU" sz="2400" b="0" i="1" smtClean="0">
                            <a:solidFill>
                              <a:srgbClr val="0059A9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0059A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2400" b="0" i="1" smtClean="0">
                                <a:solidFill>
                                  <a:srgbClr val="0059A9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b="0" i="1" smtClean="0">
                                <a:solidFill>
                                  <a:srgbClr val="0059A9"/>
                                </a:solidFill>
                                <a:latin typeface="Cambria Math" panose="02040503050406030204" pitchFamily="18" charset="0"/>
                              </a:rPr>
                              <m:t>.05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rgbClr val="0059A9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ru-RU" sz="2400" dirty="0"/>
                </a:p>
              </p:txBody>
            </p:sp>
          </mc:Choice>
          <mc:Fallback xmlns="">
            <p:sp>
              <p:nvSpPr>
                <p:cNvPr id="24" name="Прямоугольник 23">
                  <a:extLst>
                    <a:ext uri="{FF2B5EF4-FFF2-40B4-BE49-F238E27FC236}">
                      <a16:creationId xmlns:a16="http://schemas.microsoft.com/office/drawing/2014/main" id="{8D936E2A-0B27-9C43-A559-12CE5C087C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7527" y="4077073"/>
                  <a:ext cx="1419683" cy="79130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Прямоугольник 24">
                  <a:extLst>
                    <a:ext uri="{FF2B5EF4-FFF2-40B4-BE49-F238E27FC236}">
                      <a16:creationId xmlns:a16="http://schemas.microsoft.com/office/drawing/2014/main" id="{2947200F-CA9B-47CE-8455-D7D5DA80890E}"/>
                    </a:ext>
                  </a:extLst>
                </p:cNvPr>
                <p:cNvSpPr/>
                <p:nvPr/>
              </p:nvSpPr>
              <p:spPr>
                <a:xfrm>
                  <a:off x="6380157" y="4077072"/>
                  <a:ext cx="1419683" cy="79130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ru-RU" sz="2400" b="0" i="1" smtClean="0">
                                <a:solidFill>
                                  <a:srgbClr val="0059A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smtClean="0">
                                <a:solidFill>
                                  <a:srgbClr val="0059A9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ru-RU" sz="2400" b="0" i="1" smtClean="0">
                                <a:solidFill>
                                  <a:srgbClr val="0059A9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ru-RU" sz="2400" b="0" i="1" smtClean="0">
                            <a:solidFill>
                              <a:srgbClr val="0059A9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0059A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2400" b="0" i="1" smtClean="0">
                                <a:solidFill>
                                  <a:srgbClr val="0059A9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b="0" i="1" smtClean="0">
                                <a:solidFill>
                                  <a:srgbClr val="0059A9"/>
                                </a:solidFill>
                                <a:latin typeface="Cambria Math" panose="02040503050406030204" pitchFamily="18" charset="0"/>
                              </a:rPr>
                              <m:t>.05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rgbClr val="0059A9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ru-RU" sz="2400" dirty="0"/>
                </a:p>
              </p:txBody>
            </p:sp>
          </mc:Choice>
          <mc:Fallback xmlns="">
            <p:sp>
              <p:nvSpPr>
                <p:cNvPr id="25" name="Прямоугольник 24">
                  <a:extLst>
                    <a:ext uri="{FF2B5EF4-FFF2-40B4-BE49-F238E27FC236}">
                      <a16:creationId xmlns:a16="http://schemas.microsoft.com/office/drawing/2014/main" id="{51A143F1-D2AD-564A-A173-7F00BC017D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0157" y="4077072"/>
                  <a:ext cx="1419683" cy="79130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Объект 5">
              <a:extLst>
                <a:ext uri="{FF2B5EF4-FFF2-40B4-BE49-F238E27FC236}">
                  <a16:creationId xmlns:a16="http://schemas.microsoft.com/office/drawing/2014/main" id="{0ABEC6AD-6674-41CD-9334-E5628806FC83}"/>
                </a:ext>
              </a:extLst>
            </p:cNvPr>
            <p:cNvSpPr txBox="1">
              <a:spLocks/>
            </p:cNvSpPr>
            <p:nvPr/>
          </p:nvSpPr>
          <p:spPr>
            <a:xfrm>
              <a:off x="2948021" y="5878713"/>
              <a:ext cx="3247957" cy="432048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Clr>
                  <a:srgbClr val="0059A9"/>
                </a:buClr>
                <a:buNone/>
              </a:pPr>
              <a:r>
                <a:rPr lang="ru-RU" sz="2400" dirty="0">
                  <a:solidFill>
                    <a:srgbClr val="28516A"/>
                  </a:solidFill>
                </a:rPr>
                <a:t>Критические значения</a:t>
              </a:r>
            </a:p>
          </p:txBody>
        </p:sp>
        <p:sp>
          <p:nvSpPr>
            <p:cNvPr id="35" name="Объект 5">
              <a:extLst>
                <a:ext uri="{FF2B5EF4-FFF2-40B4-BE49-F238E27FC236}">
                  <a16:creationId xmlns:a16="http://schemas.microsoft.com/office/drawing/2014/main" id="{2078B389-6BE4-4C48-B131-AA321F619CB8}"/>
                </a:ext>
              </a:extLst>
            </p:cNvPr>
            <p:cNvSpPr txBox="1">
              <a:spLocks/>
            </p:cNvSpPr>
            <p:nvPr/>
          </p:nvSpPr>
          <p:spPr>
            <a:xfrm>
              <a:off x="6798164" y="3106018"/>
              <a:ext cx="2003352" cy="816579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Clr>
                  <a:srgbClr val="0059A9"/>
                </a:buClr>
                <a:buNone/>
              </a:pPr>
              <a:r>
                <a:rPr lang="ru-RU" sz="2400" dirty="0">
                  <a:solidFill>
                    <a:srgbClr val="C0504D"/>
                  </a:solidFill>
                </a:rPr>
                <a:t>Наблюдаемое значение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839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Процедура проверки гипотез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AB194224-657B-D644-8FD6-8824DF5594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136904" cy="1590753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Наблюдаемое значение попало в область между критическими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b="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гипотеза не отвергается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54748B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Голубая площадь под хвостами – уровень значимости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54748B"/>
                  </a:buClr>
                  <a:buNone/>
                </a:pPr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AB194224-657B-D644-8FD6-8824DF559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136904" cy="1590753"/>
              </a:xfrm>
              <a:prstGeom prst="rect">
                <a:avLst/>
              </a:prstGeom>
              <a:blipFill>
                <a:blip r:embed="rId3"/>
                <a:stretch>
                  <a:fillRect l="-2174" t="-57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Прямая со стрелкой 19">
            <a:extLst>
              <a:ext uri="{FF2B5EF4-FFF2-40B4-BE49-F238E27FC236}">
                <a16:creationId xmlns:a16="http://schemas.microsoft.com/office/drawing/2014/main" id="{CF675366-E2F5-4039-B8B1-CFC9BC32B18C}"/>
              </a:ext>
            </a:extLst>
          </p:cNvPr>
          <p:cNvCxnSpPr>
            <a:cxnSpLocks/>
          </p:cNvCxnSpPr>
          <p:nvPr/>
        </p:nvCxnSpPr>
        <p:spPr>
          <a:xfrm flipV="1">
            <a:off x="5220072" y="5559444"/>
            <a:ext cx="720080" cy="432048"/>
          </a:xfrm>
          <a:prstGeom prst="straightConnector1">
            <a:avLst/>
          </a:prstGeom>
          <a:ln w="31750">
            <a:solidFill>
              <a:srgbClr val="54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20">
            <a:extLst>
              <a:ext uri="{FF2B5EF4-FFF2-40B4-BE49-F238E27FC236}">
                <a16:creationId xmlns:a16="http://schemas.microsoft.com/office/drawing/2014/main" id="{D3EFF898-C318-4BAC-81C9-4EE55E02F12A}"/>
              </a:ext>
            </a:extLst>
          </p:cNvPr>
          <p:cNvCxnSpPr>
            <a:cxnSpLocks/>
          </p:cNvCxnSpPr>
          <p:nvPr/>
        </p:nvCxnSpPr>
        <p:spPr>
          <a:xfrm flipH="1" flipV="1">
            <a:off x="3202029" y="5595448"/>
            <a:ext cx="793907" cy="396044"/>
          </a:xfrm>
          <a:prstGeom prst="straightConnector1">
            <a:avLst/>
          </a:prstGeom>
          <a:ln w="31750">
            <a:solidFill>
              <a:srgbClr val="54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2">
            <a:extLst>
              <a:ext uri="{FF2B5EF4-FFF2-40B4-BE49-F238E27FC236}">
                <a16:creationId xmlns:a16="http://schemas.microsoft.com/office/drawing/2014/main" id="{7F264F58-257A-4BF7-B34B-D1C462672E30}"/>
              </a:ext>
            </a:extLst>
          </p:cNvPr>
          <p:cNvCxnSpPr>
            <a:cxnSpLocks/>
          </p:cNvCxnSpPr>
          <p:nvPr/>
        </p:nvCxnSpPr>
        <p:spPr>
          <a:xfrm flipH="1" flipV="1">
            <a:off x="5652120" y="2954154"/>
            <a:ext cx="1021635" cy="416843"/>
          </a:xfrm>
          <a:prstGeom prst="straightConnector1">
            <a:avLst/>
          </a:prstGeom>
          <a:ln w="31750">
            <a:solidFill>
              <a:srgbClr val="DD83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бъект 5">
            <a:extLst>
              <a:ext uri="{FF2B5EF4-FFF2-40B4-BE49-F238E27FC236}">
                <a16:creationId xmlns:a16="http://schemas.microsoft.com/office/drawing/2014/main" id="{0263B897-6C3F-4F58-B27B-A23465CCB3A2}"/>
              </a:ext>
            </a:extLst>
          </p:cNvPr>
          <p:cNvSpPr txBox="1">
            <a:spLocks/>
          </p:cNvSpPr>
          <p:nvPr/>
        </p:nvSpPr>
        <p:spPr>
          <a:xfrm>
            <a:off x="2948021" y="6021288"/>
            <a:ext cx="3247957" cy="4320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54748B"/>
                </a:solidFill>
              </a:rPr>
              <a:t>Критические значения</a:t>
            </a:r>
          </a:p>
        </p:txBody>
      </p:sp>
      <p:sp>
        <p:nvSpPr>
          <p:cNvPr id="38" name="Объект 5">
            <a:extLst>
              <a:ext uri="{FF2B5EF4-FFF2-40B4-BE49-F238E27FC236}">
                <a16:creationId xmlns:a16="http://schemas.microsoft.com/office/drawing/2014/main" id="{51F78302-BA35-422F-8421-5AE157FB51A5}"/>
              </a:ext>
            </a:extLst>
          </p:cNvPr>
          <p:cNvSpPr txBox="1">
            <a:spLocks/>
          </p:cNvSpPr>
          <p:nvPr/>
        </p:nvSpPr>
        <p:spPr>
          <a:xfrm>
            <a:off x="6798164" y="3248593"/>
            <a:ext cx="2003352" cy="8165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DD837B"/>
                </a:solidFill>
              </a:rPr>
              <a:t>Наблюдаемое значение</a:t>
            </a:r>
          </a:p>
        </p:txBody>
      </p:sp>
      <p:grpSp>
        <p:nvGrpSpPr>
          <p:cNvPr id="39" name="Группа 3">
            <a:extLst>
              <a:ext uri="{FF2B5EF4-FFF2-40B4-BE49-F238E27FC236}">
                <a16:creationId xmlns:a16="http://schemas.microsoft.com/office/drawing/2014/main" id="{9839B5E3-CE7C-4E72-AE18-187C78B69B44}"/>
              </a:ext>
            </a:extLst>
          </p:cNvPr>
          <p:cNvGrpSpPr/>
          <p:nvPr/>
        </p:nvGrpSpPr>
        <p:grpSpPr>
          <a:xfrm>
            <a:off x="601902" y="2203423"/>
            <a:ext cx="8199614" cy="4249913"/>
            <a:chOff x="601902" y="2060848"/>
            <a:chExt cx="8199614" cy="4249913"/>
          </a:xfrm>
        </p:grpSpPr>
        <p:sp>
          <p:nvSpPr>
            <p:cNvPr id="40" name="Объект 5">
              <a:extLst>
                <a:ext uri="{FF2B5EF4-FFF2-40B4-BE49-F238E27FC236}">
                  <a16:creationId xmlns:a16="http://schemas.microsoft.com/office/drawing/2014/main" id="{E09FAD6B-A83F-4DC1-9E18-B8FD649B6177}"/>
                </a:ext>
              </a:extLst>
            </p:cNvPr>
            <p:cNvSpPr txBox="1">
              <a:spLocks/>
            </p:cNvSpPr>
            <p:nvPr/>
          </p:nvSpPr>
          <p:spPr>
            <a:xfrm>
              <a:off x="611560" y="4105200"/>
              <a:ext cx="1656186" cy="47836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endParaRPr lang="en-US" sz="2400" dirty="0"/>
            </a:p>
          </p:txBody>
        </p:sp>
        <p:pic>
          <p:nvPicPr>
            <p:cNvPr id="41" name="Рисунок 16">
              <a:extLst>
                <a:ext uri="{FF2B5EF4-FFF2-40B4-BE49-F238E27FC236}">
                  <a16:creationId xmlns:a16="http://schemas.microsoft.com/office/drawing/2014/main" id="{19397F14-FD23-4011-B054-EC51E64A2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902" y="2060848"/>
              <a:ext cx="7284391" cy="3817865"/>
            </a:xfrm>
            <a:prstGeom prst="rect">
              <a:avLst/>
            </a:prstGeom>
          </p:spPr>
        </p:pic>
        <p:cxnSp>
          <p:nvCxnSpPr>
            <p:cNvPr id="42" name="Прямая со стрелкой 19">
              <a:extLst>
                <a:ext uri="{FF2B5EF4-FFF2-40B4-BE49-F238E27FC236}">
                  <a16:creationId xmlns:a16="http://schemas.microsoft.com/office/drawing/2014/main" id="{8B08D998-2EB7-43D5-9F16-AB1513E1AA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0072" y="5416869"/>
              <a:ext cx="720080" cy="432048"/>
            </a:xfrm>
            <a:prstGeom prst="straightConnector1">
              <a:avLst/>
            </a:prstGeom>
            <a:ln w="31750">
              <a:solidFill>
                <a:srgbClr val="2851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 стрелкой 20">
              <a:extLst>
                <a:ext uri="{FF2B5EF4-FFF2-40B4-BE49-F238E27FC236}">
                  <a16:creationId xmlns:a16="http://schemas.microsoft.com/office/drawing/2014/main" id="{8DE77575-E000-4190-BE7A-2782692207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02029" y="5452873"/>
              <a:ext cx="793907" cy="396044"/>
            </a:xfrm>
            <a:prstGeom prst="straightConnector1">
              <a:avLst/>
            </a:prstGeom>
            <a:ln w="31750">
              <a:solidFill>
                <a:srgbClr val="2851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 стрелкой 22">
              <a:extLst>
                <a:ext uri="{FF2B5EF4-FFF2-40B4-BE49-F238E27FC236}">
                  <a16:creationId xmlns:a16="http://schemas.microsoft.com/office/drawing/2014/main" id="{51D86560-5889-43C1-8049-B885EA275F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52120" y="2811579"/>
              <a:ext cx="1021635" cy="416843"/>
            </a:xfrm>
            <a:prstGeom prst="straightConnector1">
              <a:avLst/>
            </a:prstGeom>
            <a:ln w="31750">
              <a:solidFill>
                <a:srgbClr val="C0504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Прямоугольник 23">
                  <a:extLst>
                    <a:ext uri="{FF2B5EF4-FFF2-40B4-BE49-F238E27FC236}">
                      <a16:creationId xmlns:a16="http://schemas.microsoft.com/office/drawing/2014/main" id="{641D252B-1871-43FB-8A0E-992CBA14F1E6}"/>
                    </a:ext>
                  </a:extLst>
                </p:cNvPr>
                <p:cNvSpPr/>
                <p:nvPr/>
              </p:nvSpPr>
              <p:spPr>
                <a:xfrm>
                  <a:off x="1357527" y="4077073"/>
                  <a:ext cx="1419683" cy="79130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ru-RU" sz="2400" b="0" i="1" smtClean="0">
                                <a:solidFill>
                                  <a:srgbClr val="0059A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smtClean="0">
                                <a:solidFill>
                                  <a:srgbClr val="0059A9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ru-RU" sz="2400" b="0" i="1" smtClean="0">
                                <a:solidFill>
                                  <a:srgbClr val="0059A9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ru-RU" sz="2400" b="0" i="1" smtClean="0">
                            <a:solidFill>
                              <a:srgbClr val="0059A9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0059A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2400" b="0" i="1" smtClean="0">
                                <a:solidFill>
                                  <a:srgbClr val="0059A9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b="0" i="1" smtClean="0">
                                <a:solidFill>
                                  <a:srgbClr val="0059A9"/>
                                </a:solidFill>
                                <a:latin typeface="Cambria Math" panose="02040503050406030204" pitchFamily="18" charset="0"/>
                              </a:rPr>
                              <m:t>.05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rgbClr val="0059A9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ru-RU" sz="2400" dirty="0"/>
                </a:p>
              </p:txBody>
            </p:sp>
          </mc:Choice>
          <mc:Fallback xmlns="">
            <p:sp>
              <p:nvSpPr>
                <p:cNvPr id="24" name="Прямоугольник 23">
                  <a:extLst>
                    <a:ext uri="{FF2B5EF4-FFF2-40B4-BE49-F238E27FC236}">
                      <a16:creationId xmlns:a16="http://schemas.microsoft.com/office/drawing/2014/main" id="{8D936E2A-0B27-9C43-A559-12CE5C087C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7527" y="4077073"/>
                  <a:ext cx="1419683" cy="79130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Прямоугольник 24">
                  <a:extLst>
                    <a:ext uri="{FF2B5EF4-FFF2-40B4-BE49-F238E27FC236}">
                      <a16:creationId xmlns:a16="http://schemas.microsoft.com/office/drawing/2014/main" id="{E44128D9-C679-4AA5-BEC2-A7484830EA8D}"/>
                    </a:ext>
                  </a:extLst>
                </p:cNvPr>
                <p:cNvSpPr/>
                <p:nvPr/>
              </p:nvSpPr>
              <p:spPr>
                <a:xfrm>
                  <a:off x="6380157" y="4077072"/>
                  <a:ext cx="1419683" cy="79130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ru-RU" sz="2400" b="0" i="1" smtClean="0">
                                <a:solidFill>
                                  <a:srgbClr val="0059A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smtClean="0">
                                <a:solidFill>
                                  <a:srgbClr val="0059A9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ru-RU" sz="2400" b="0" i="1" smtClean="0">
                                <a:solidFill>
                                  <a:srgbClr val="0059A9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ru-RU" sz="2400" b="0" i="1" smtClean="0">
                            <a:solidFill>
                              <a:srgbClr val="0059A9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0059A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2400" b="0" i="1" smtClean="0">
                                <a:solidFill>
                                  <a:srgbClr val="0059A9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b="0" i="1" smtClean="0">
                                <a:solidFill>
                                  <a:srgbClr val="0059A9"/>
                                </a:solidFill>
                                <a:latin typeface="Cambria Math" panose="02040503050406030204" pitchFamily="18" charset="0"/>
                              </a:rPr>
                              <m:t>.05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rgbClr val="0059A9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ru-RU" sz="2400" dirty="0"/>
                </a:p>
              </p:txBody>
            </p:sp>
          </mc:Choice>
          <mc:Fallback xmlns="">
            <p:sp>
              <p:nvSpPr>
                <p:cNvPr id="25" name="Прямоугольник 24">
                  <a:extLst>
                    <a:ext uri="{FF2B5EF4-FFF2-40B4-BE49-F238E27FC236}">
                      <a16:creationId xmlns:a16="http://schemas.microsoft.com/office/drawing/2014/main" id="{51A143F1-D2AD-564A-A173-7F00BC017D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0157" y="4077072"/>
                  <a:ext cx="1419683" cy="79130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Объект 5">
              <a:extLst>
                <a:ext uri="{FF2B5EF4-FFF2-40B4-BE49-F238E27FC236}">
                  <a16:creationId xmlns:a16="http://schemas.microsoft.com/office/drawing/2014/main" id="{A7316445-507F-4A18-A635-E82E50BC051E}"/>
                </a:ext>
              </a:extLst>
            </p:cNvPr>
            <p:cNvSpPr txBox="1">
              <a:spLocks/>
            </p:cNvSpPr>
            <p:nvPr/>
          </p:nvSpPr>
          <p:spPr>
            <a:xfrm>
              <a:off x="2948021" y="5878713"/>
              <a:ext cx="3247957" cy="432048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Clr>
                  <a:srgbClr val="0059A9"/>
                </a:buClr>
                <a:buNone/>
              </a:pPr>
              <a:r>
                <a:rPr lang="ru-RU" sz="2400" dirty="0">
                  <a:solidFill>
                    <a:srgbClr val="28516A"/>
                  </a:solidFill>
                </a:rPr>
                <a:t>Критические значения</a:t>
              </a:r>
            </a:p>
          </p:txBody>
        </p:sp>
        <p:sp>
          <p:nvSpPr>
            <p:cNvPr id="48" name="Объект 5">
              <a:extLst>
                <a:ext uri="{FF2B5EF4-FFF2-40B4-BE49-F238E27FC236}">
                  <a16:creationId xmlns:a16="http://schemas.microsoft.com/office/drawing/2014/main" id="{443DF607-5A22-46F8-8BC2-DA56170DE8CD}"/>
                </a:ext>
              </a:extLst>
            </p:cNvPr>
            <p:cNvSpPr txBox="1">
              <a:spLocks/>
            </p:cNvSpPr>
            <p:nvPr/>
          </p:nvSpPr>
          <p:spPr>
            <a:xfrm>
              <a:off x="6798164" y="3106018"/>
              <a:ext cx="2003352" cy="816579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Clr>
                  <a:srgbClr val="0059A9"/>
                </a:buClr>
                <a:buNone/>
              </a:pPr>
              <a:r>
                <a:rPr lang="ru-RU" sz="2400" dirty="0">
                  <a:solidFill>
                    <a:srgbClr val="C0504D"/>
                  </a:solidFill>
                </a:rPr>
                <a:t>Наблюдаемое значение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129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Процедура проверки гипотез</a:t>
            </a:r>
          </a:p>
        </p:txBody>
      </p:sp>
      <p:sp>
        <p:nvSpPr>
          <p:cNvPr id="14" name="Rectangle">
            <a:extLst>
              <a:ext uri="{FF2B5EF4-FFF2-40B4-BE49-F238E27FC236}">
                <a16:creationId xmlns:a16="http://schemas.microsoft.com/office/drawing/2014/main" id="{7FC13F78-ACA7-EE4A-A3A0-7D1E210422EB}"/>
              </a:ext>
            </a:extLst>
          </p:cNvPr>
          <p:cNvSpPr/>
          <p:nvPr/>
        </p:nvSpPr>
        <p:spPr>
          <a:xfrm>
            <a:off x="827584" y="720000"/>
            <a:ext cx="7704856" cy="1133050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D37583-856E-5E4D-89E6-DDA0044C86A4}"/>
              </a:ext>
            </a:extLst>
          </p:cNvPr>
          <p:cNvSpPr txBox="1"/>
          <p:nvPr/>
        </p:nvSpPr>
        <p:spPr>
          <a:xfrm>
            <a:off x="1547664" y="871027"/>
            <a:ext cx="6859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Гипотеза</a:t>
            </a:r>
            <a:r>
              <a:rPr lang="en-US" sz="2400" dirty="0">
                <a:solidFill>
                  <a:srgbClr val="C0504D"/>
                </a:solidFill>
              </a:rPr>
              <a:t>,</a:t>
            </a:r>
            <a:r>
              <a:rPr lang="ru-RU" sz="2400" dirty="0">
                <a:solidFill>
                  <a:srgbClr val="C0504D"/>
                </a:solidFill>
              </a:rPr>
              <a:t> что Джеймс Бонд не </a:t>
            </a:r>
            <a:r>
              <a:rPr lang="ru-RU" sz="2400">
                <a:solidFill>
                  <a:srgbClr val="C0504D"/>
                </a:solidFill>
              </a:rPr>
              <a:t>различает </a:t>
            </a:r>
            <a:r>
              <a:rPr lang="ru-RU" sz="2400" smtClean="0">
                <a:solidFill>
                  <a:srgbClr val="C0504D"/>
                </a:solidFill>
              </a:rPr>
              <a:t>напитки, </a:t>
            </a:r>
            <a:r>
              <a:rPr lang="ru-RU" sz="2400" dirty="0">
                <a:solidFill>
                  <a:srgbClr val="C0504D"/>
                </a:solidFill>
              </a:rPr>
              <a:t>не отвергается на уровне значимости 5</a:t>
            </a:r>
            <a:r>
              <a:rPr lang="en-US" sz="2400" dirty="0">
                <a:solidFill>
                  <a:srgbClr val="C0504D"/>
                </a:solidFill>
              </a:rPr>
              <a:t>%</a:t>
            </a:r>
            <a:endParaRPr lang="ru-RU" sz="2400" dirty="0">
              <a:solidFill>
                <a:srgbClr val="C0504D"/>
              </a:solidFill>
            </a:endParaRPr>
          </a:p>
        </p:txBody>
      </p:sp>
      <p:cxnSp>
        <p:nvCxnSpPr>
          <p:cNvPr id="24" name="Прямая со стрелкой 19">
            <a:extLst>
              <a:ext uri="{FF2B5EF4-FFF2-40B4-BE49-F238E27FC236}">
                <a16:creationId xmlns:a16="http://schemas.microsoft.com/office/drawing/2014/main" id="{D295AC61-3A13-1340-9F90-BD5EF9CA94CE}"/>
              </a:ext>
            </a:extLst>
          </p:cNvPr>
          <p:cNvCxnSpPr>
            <a:cxnSpLocks/>
          </p:cNvCxnSpPr>
          <p:nvPr/>
        </p:nvCxnSpPr>
        <p:spPr>
          <a:xfrm flipV="1">
            <a:off x="5220072" y="5559444"/>
            <a:ext cx="720080" cy="432048"/>
          </a:xfrm>
          <a:prstGeom prst="straightConnector1">
            <a:avLst/>
          </a:prstGeom>
          <a:ln w="31750">
            <a:solidFill>
              <a:srgbClr val="54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0">
            <a:extLst>
              <a:ext uri="{FF2B5EF4-FFF2-40B4-BE49-F238E27FC236}">
                <a16:creationId xmlns:a16="http://schemas.microsoft.com/office/drawing/2014/main" id="{41DD4C4A-275D-E642-B11E-BC7F43F11B23}"/>
              </a:ext>
            </a:extLst>
          </p:cNvPr>
          <p:cNvCxnSpPr>
            <a:cxnSpLocks/>
          </p:cNvCxnSpPr>
          <p:nvPr/>
        </p:nvCxnSpPr>
        <p:spPr>
          <a:xfrm flipH="1" flipV="1">
            <a:off x="3202029" y="5595448"/>
            <a:ext cx="793907" cy="396044"/>
          </a:xfrm>
          <a:prstGeom prst="straightConnector1">
            <a:avLst/>
          </a:prstGeom>
          <a:ln w="31750">
            <a:solidFill>
              <a:srgbClr val="54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2">
            <a:extLst>
              <a:ext uri="{FF2B5EF4-FFF2-40B4-BE49-F238E27FC236}">
                <a16:creationId xmlns:a16="http://schemas.microsoft.com/office/drawing/2014/main" id="{CFB7CB7D-21E6-B943-B9A3-F2FDBD2E05D0}"/>
              </a:ext>
            </a:extLst>
          </p:cNvPr>
          <p:cNvCxnSpPr>
            <a:cxnSpLocks/>
          </p:cNvCxnSpPr>
          <p:nvPr/>
        </p:nvCxnSpPr>
        <p:spPr>
          <a:xfrm flipH="1" flipV="1">
            <a:off x="5652120" y="2954154"/>
            <a:ext cx="1021635" cy="416843"/>
          </a:xfrm>
          <a:prstGeom prst="straightConnector1">
            <a:avLst/>
          </a:prstGeom>
          <a:ln w="31750">
            <a:solidFill>
              <a:srgbClr val="DD83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Объект 5">
            <a:extLst>
              <a:ext uri="{FF2B5EF4-FFF2-40B4-BE49-F238E27FC236}">
                <a16:creationId xmlns:a16="http://schemas.microsoft.com/office/drawing/2014/main" id="{A630C2B1-EB57-2148-B426-113B73122E0F}"/>
              </a:ext>
            </a:extLst>
          </p:cNvPr>
          <p:cNvSpPr txBox="1">
            <a:spLocks/>
          </p:cNvSpPr>
          <p:nvPr/>
        </p:nvSpPr>
        <p:spPr>
          <a:xfrm>
            <a:off x="2948021" y="6021288"/>
            <a:ext cx="3247957" cy="4320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54748B"/>
                </a:solidFill>
              </a:rPr>
              <a:t>Критические значения</a:t>
            </a:r>
          </a:p>
        </p:txBody>
      </p:sp>
      <p:sp>
        <p:nvSpPr>
          <p:cNvPr id="28" name="Объект 5">
            <a:extLst>
              <a:ext uri="{FF2B5EF4-FFF2-40B4-BE49-F238E27FC236}">
                <a16:creationId xmlns:a16="http://schemas.microsoft.com/office/drawing/2014/main" id="{7ED29A81-2E69-6C48-BD9D-C6A3C62134C9}"/>
              </a:ext>
            </a:extLst>
          </p:cNvPr>
          <p:cNvSpPr txBox="1">
            <a:spLocks/>
          </p:cNvSpPr>
          <p:nvPr/>
        </p:nvSpPr>
        <p:spPr>
          <a:xfrm>
            <a:off x="6798164" y="3248593"/>
            <a:ext cx="2003352" cy="8165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DD837B"/>
                </a:solidFill>
              </a:rPr>
              <a:t>Наблюдаемое значение</a:t>
            </a:r>
          </a:p>
        </p:txBody>
      </p:sp>
      <p:grpSp>
        <p:nvGrpSpPr>
          <p:cNvPr id="29" name="Группа 3">
            <a:extLst>
              <a:ext uri="{FF2B5EF4-FFF2-40B4-BE49-F238E27FC236}">
                <a16:creationId xmlns:a16="http://schemas.microsoft.com/office/drawing/2014/main" id="{996C5FEA-F548-F045-99B4-2A083D10FF42}"/>
              </a:ext>
            </a:extLst>
          </p:cNvPr>
          <p:cNvGrpSpPr/>
          <p:nvPr/>
        </p:nvGrpSpPr>
        <p:grpSpPr>
          <a:xfrm>
            <a:off x="601902" y="2203423"/>
            <a:ext cx="8199614" cy="4249913"/>
            <a:chOff x="601902" y="2060848"/>
            <a:chExt cx="8199614" cy="4249913"/>
          </a:xfrm>
        </p:grpSpPr>
        <p:sp>
          <p:nvSpPr>
            <p:cNvPr id="30" name="Объект 5">
              <a:extLst>
                <a:ext uri="{FF2B5EF4-FFF2-40B4-BE49-F238E27FC236}">
                  <a16:creationId xmlns:a16="http://schemas.microsoft.com/office/drawing/2014/main" id="{284F76F5-E6F3-3748-89C2-E8E03117BFF8}"/>
                </a:ext>
              </a:extLst>
            </p:cNvPr>
            <p:cNvSpPr txBox="1">
              <a:spLocks/>
            </p:cNvSpPr>
            <p:nvPr/>
          </p:nvSpPr>
          <p:spPr>
            <a:xfrm>
              <a:off x="611560" y="4105200"/>
              <a:ext cx="1656186" cy="47836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endParaRPr lang="en-US" sz="2400" dirty="0"/>
            </a:p>
          </p:txBody>
        </p:sp>
        <p:pic>
          <p:nvPicPr>
            <p:cNvPr id="31" name="Рисунок 16">
              <a:extLst>
                <a:ext uri="{FF2B5EF4-FFF2-40B4-BE49-F238E27FC236}">
                  <a16:creationId xmlns:a16="http://schemas.microsoft.com/office/drawing/2014/main" id="{CE97D15D-0BC2-C04A-94AF-FFB423B46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902" y="2060848"/>
              <a:ext cx="7284391" cy="3817865"/>
            </a:xfrm>
            <a:prstGeom prst="rect">
              <a:avLst/>
            </a:prstGeom>
          </p:spPr>
        </p:pic>
        <p:cxnSp>
          <p:nvCxnSpPr>
            <p:cNvPr id="32" name="Прямая со стрелкой 19">
              <a:extLst>
                <a:ext uri="{FF2B5EF4-FFF2-40B4-BE49-F238E27FC236}">
                  <a16:creationId xmlns:a16="http://schemas.microsoft.com/office/drawing/2014/main" id="{F68EFF48-0481-1042-9CF7-B2CED34E25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0072" y="5416869"/>
              <a:ext cx="720080" cy="432048"/>
            </a:xfrm>
            <a:prstGeom prst="straightConnector1">
              <a:avLst/>
            </a:prstGeom>
            <a:ln w="31750">
              <a:solidFill>
                <a:srgbClr val="2851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 стрелкой 20">
              <a:extLst>
                <a:ext uri="{FF2B5EF4-FFF2-40B4-BE49-F238E27FC236}">
                  <a16:creationId xmlns:a16="http://schemas.microsoft.com/office/drawing/2014/main" id="{2D4CBC34-A588-094F-B4BE-D2E3CA4886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02029" y="5452873"/>
              <a:ext cx="793907" cy="396044"/>
            </a:xfrm>
            <a:prstGeom prst="straightConnector1">
              <a:avLst/>
            </a:prstGeom>
            <a:ln w="31750">
              <a:solidFill>
                <a:srgbClr val="2851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 стрелкой 22">
              <a:extLst>
                <a:ext uri="{FF2B5EF4-FFF2-40B4-BE49-F238E27FC236}">
                  <a16:creationId xmlns:a16="http://schemas.microsoft.com/office/drawing/2014/main" id="{D113EFF2-9CDA-F64E-9503-4C47121A513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52120" y="2811579"/>
              <a:ext cx="1021635" cy="416843"/>
            </a:xfrm>
            <a:prstGeom prst="straightConnector1">
              <a:avLst/>
            </a:prstGeom>
            <a:ln w="31750">
              <a:solidFill>
                <a:srgbClr val="C0504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Прямоугольник 23">
                  <a:extLst>
                    <a:ext uri="{FF2B5EF4-FFF2-40B4-BE49-F238E27FC236}">
                      <a16:creationId xmlns:a16="http://schemas.microsoft.com/office/drawing/2014/main" id="{E19527BF-9391-AA4C-8EB1-6906A40AE4C8}"/>
                    </a:ext>
                  </a:extLst>
                </p:cNvPr>
                <p:cNvSpPr/>
                <p:nvPr/>
              </p:nvSpPr>
              <p:spPr>
                <a:xfrm>
                  <a:off x="1357527" y="4077073"/>
                  <a:ext cx="1419683" cy="79130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ru-RU" sz="2400" b="0" i="1" smtClean="0">
                                <a:solidFill>
                                  <a:srgbClr val="0059A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smtClean="0">
                                <a:solidFill>
                                  <a:srgbClr val="0059A9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ru-RU" sz="2400" b="0" i="1" smtClean="0">
                                <a:solidFill>
                                  <a:srgbClr val="0059A9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ru-RU" sz="2400" b="0" i="1" smtClean="0">
                            <a:solidFill>
                              <a:srgbClr val="0059A9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0059A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2400" b="0" i="1" smtClean="0">
                                <a:solidFill>
                                  <a:srgbClr val="0059A9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b="0" i="1" smtClean="0">
                                <a:solidFill>
                                  <a:srgbClr val="0059A9"/>
                                </a:solidFill>
                                <a:latin typeface="Cambria Math" panose="02040503050406030204" pitchFamily="18" charset="0"/>
                              </a:rPr>
                              <m:t>.05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rgbClr val="0059A9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ru-RU" sz="2400" dirty="0"/>
                </a:p>
              </p:txBody>
            </p:sp>
          </mc:Choice>
          <mc:Fallback xmlns="">
            <p:sp>
              <p:nvSpPr>
                <p:cNvPr id="24" name="Прямоугольник 23">
                  <a:extLst>
                    <a:ext uri="{FF2B5EF4-FFF2-40B4-BE49-F238E27FC236}">
                      <a16:creationId xmlns:a16="http://schemas.microsoft.com/office/drawing/2014/main" id="{8D936E2A-0B27-9C43-A559-12CE5C087C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7527" y="4077073"/>
                  <a:ext cx="1419683" cy="79130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Прямоугольник 24">
                  <a:extLst>
                    <a:ext uri="{FF2B5EF4-FFF2-40B4-BE49-F238E27FC236}">
                      <a16:creationId xmlns:a16="http://schemas.microsoft.com/office/drawing/2014/main" id="{2DF66A1A-FF59-C045-AB69-0AA08BADE17A}"/>
                    </a:ext>
                  </a:extLst>
                </p:cNvPr>
                <p:cNvSpPr/>
                <p:nvPr/>
              </p:nvSpPr>
              <p:spPr>
                <a:xfrm>
                  <a:off x="6380157" y="4077072"/>
                  <a:ext cx="1419683" cy="79130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ru-RU" sz="2400" b="0" i="1" smtClean="0">
                                <a:solidFill>
                                  <a:srgbClr val="0059A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smtClean="0">
                                <a:solidFill>
                                  <a:srgbClr val="0059A9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ru-RU" sz="2400" b="0" i="1" smtClean="0">
                                <a:solidFill>
                                  <a:srgbClr val="0059A9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ru-RU" sz="2400" b="0" i="1" smtClean="0">
                            <a:solidFill>
                              <a:srgbClr val="0059A9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0059A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2400" b="0" i="1" smtClean="0">
                                <a:solidFill>
                                  <a:srgbClr val="0059A9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b="0" i="1" smtClean="0">
                                <a:solidFill>
                                  <a:srgbClr val="0059A9"/>
                                </a:solidFill>
                                <a:latin typeface="Cambria Math" panose="02040503050406030204" pitchFamily="18" charset="0"/>
                              </a:rPr>
                              <m:t>.05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rgbClr val="0059A9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ru-RU" sz="2400" dirty="0"/>
                </a:p>
              </p:txBody>
            </p:sp>
          </mc:Choice>
          <mc:Fallback xmlns="">
            <p:sp>
              <p:nvSpPr>
                <p:cNvPr id="25" name="Прямоугольник 24">
                  <a:extLst>
                    <a:ext uri="{FF2B5EF4-FFF2-40B4-BE49-F238E27FC236}">
                      <a16:creationId xmlns:a16="http://schemas.microsoft.com/office/drawing/2014/main" id="{51A143F1-D2AD-564A-A173-7F00BC017D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0157" y="4077072"/>
                  <a:ext cx="1419683" cy="79130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Объект 5">
              <a:extLst>
                <a:ext uri="{FF2B5EF4-FFF2-40B4-BE49-F238E27FC236}">
                  <a16:creationId xmlns:a16="http://schemas.microsoft.com/office/drawing/2014/main" id="{DFC67A3F-707A-594C-B6BA-5D073117C6F0}"/>
                </a:ext>
              </a:extLst>
            </p:cNvPr>
            <p:cNvSpPr txBox="1">
              <a:spLocks/>
            </p:cNvSpPr>
            <p:nvPr/>
          </p:nvSpPr>
          <p:spPr>
            <a:xfrm>
              <a:off x="2948021" y="5878713"/>
              <a:ext cx="3247957" cy="432048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Clr>
                  <a:srgbClr val="0059A9"/>
                </a:buClr>
                <a:buNone/>
              </a:pPr>
              <a:r>
                <a:rPr lang="ru-RU" sz="2400" dirty="0">
                  <a:solidFill>
                    <a:srgbClr val="28516A"/>
                  </a:solidFill>
                </a:rPr>
                <a:t>Критические значения</a:t>
              </a:r>
            </a:p>
          </p:txBody>
        </p:sp>
        <p:sp>
          <p:nvSpPr>
            <p:cNvPr id="41" name="Объект 5">
              <a:extLst>
                <a:ext uri="{FF2B5EF4-FFF2-40B4-BE49-F238E27FC236}">
                  <a16:creationId xmlns:a16="http://schemas.microsoft.com/office/drawing/2014/main" id="{54E8F888-1A79-8743-A094-2DC7597F5B1D}"/>
                </a:ext>
              </a:extLst>
            </p:cNvPr>
            <p:cNvSpPr txBox="1">
              <a:spLocks/>
            </p:cNvSpPr>
            <p:nvPr/>
          </p:nvSpPr>
          <p:spPr>
            <a:xfrm>
              <a:off x="6798164" y="3106018"/>
              <a:ext cx="2003352" cy="816579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Clr>
                  <a:srgbClr val="0059A9"/>
                </a:buClr>
                <a:buNone/>
              </a:pPr>
              <a:r>
                <a:rPr lang="ru-RU" sz="2400" dirty="0">
                  <a:solidFill>
                    <a:srgbClr val="C0504D"/>
                  </a:solidFill>
                </a:rPr>
                <a:t>Наблюдаемое значение</a:t>
              </a:r>
            </a:p>
          </p:txBody>
        </p:sp>
      </p:grpSp>
      <p:sp>
        <p:nvSpPr>
          <p:cNvPr id="42" name="Shape">
            <a:extLst>
              <a:ext uri="{FF2B5EF4-FFF2-40B4-BE49-F238E27FC236}">
                <a16:creationId xmlns:a16="http://schemas.microsoft.com/office/drawing/2014/main" id="{6D0E9017-057B-CE40-A2AC-39CCFDD33CDF}"/>
              </a:ext>
            </a:extLst>
          </p:cNvPr>
          <p:cNvSpPr/>
          <p:nvPr/>
        </p:nvSpPr>
        <p:spPr>
          <a:xfrm>
            <a:off x="1098220" y="943166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210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Нельзя принять нулевую гипотезу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BDE2A1E8-B695-4531-AF0B-0716CBEBCFDF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064896" cy="51125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Если при проверке нулевая гипотеза не отвергается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нельзя считать её доказанной </a:t>
            </a:r>
          </a:p>
        </p:txBody>
      </p:sp>
    </p:spTree>
    <p:extLst>
      <p:ext uri="{BB962C8B-B14F-4D97-AF65-F5344CB8AC3E}">
        <p14:creationId xmlns:p14="http://schemas.microsoft.com/office/powerpoint/2010/main" val="385564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Нельзя принять нулевую гипотезу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FEE1364D-5523-4CA8-94C7-9B4B255407A1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064896" cy="51125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Если при проверке нулевая гипотеза не отвергается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нельзя считать её доказанной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Говорят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что данные не противоречат нулевой гипотезе </a:t>
            </a:r>
            <a:r>
              <a:rPr lang="en-US" sz="2400" dirty="0">
                <a:solidFill>
                  <a:srgbClr val="373737"/>
                </a:solidFill>
              </a:rPr>
              <a:t>C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98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Нельзя принять нулевую гипотезу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449520C4-08DE-5E48-B5FD-1546F195101A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064896" cy="51125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Если при проверке нулевая гипотеза не отвергается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нельзя считать её доказанной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Говорят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что данные не противоречат нулевой гипотезе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Новые данные могут показать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что гипотеза неверна</a:t>
            </a:r>
          </a:p>
        </p:txBody>
      </p:sp>
    </p:spTree>
    <p:extLst>
      <p:ext uri="{BB962C8B-B14F-4D97-AF65-F5344CB8AC3E}">
        <p14:creationId xmlns:p14="http://schemas.microsoft.com/office/powerpoint/2010/main" val="371299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0">
            <a:extLst>
              <a:ext uri="{FF2B5EF4-FFF2-40B4-BE49-F238E27FC236}">
                <a16:creationId xmlns:a16="http://schemas.microsoft.com/office/drawing/2014/main" id="{197AEF11-AC13-3347-BEA1-D1041E44F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476" y="219662"/>
            <a:ext cx="3646569" cy="6152505"/>
          </a:xfrm>
          <a:prstGeom prst="rect">
            <a:avLst/>
          </a:prstGeom>
        </p:spPr>
      </p:pic>
      <p:grpSp>
        <p:nvGrpSpPr>
          <p:cNvPr id="15" name="Группа 3">
            <a:extLst>
              <a:ext uri="{FF2B5EF4-FFF2-40B4-BE49-F238E27FC236}">
                <a16:creationId xmlns:a16="http://schemas.microsoft.com/office/drawing/2014/main" id="{2DAC6B6C-BDC4-194D-9855-8D0CD081118D}"/>
              </a:ext>
            </a:extLst>
          </p:cNvPr>
          <p:cNvGrpSpPr/>
          <p:nvPr/>
        </p:nvGrpSpPr>
        <p:grpSpPr>
          <a:xfrm>
            <a:off x="4607161" y="1219392"/>
            <a:ext cx="3575138" cy="4926161"/>
            <a:chOff x="4463145" y="1196752"/>
            <a:chExt cx="3575138" cy="49261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Прямоугольник 5">
                  <a:extLst>
                    <a:ext uri="{FF2B5EF4-FFF2-40B4-BE49-F238E27FC236}">
                      <a16:creationId xmlns:a16="http://schemas.microsoft.com/office/drawing/2014/main" id="{856D2675-7FCD-E549-B83F-5CA50F2C7F73}"/>
                    </a:ext>
                  </a:extLst>
                </p:cNvPr>
                <p:cNvSpPr/>
                <p:nvPr/>
              </p:nvSpPr>
              <p:spPr>
                <a:xfrm>
                  <a:off x="4463145" y="1196752"/>
                  <a:ext cx="447238" cy="7223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ru-RU" sz="2400" b="0" i="1" smtClean="0">
                                <a:solidFill>
                                  <a:srgbClr val="54748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smtClean="0">
                                <a:solidFill>
                                  <a:srgbClr val="54748B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ru-RU" sz="2400" b="0" i="1" smtClean="0">
                                <a:solidFill>
                                  <a:srgbClr val="54748B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ru-RU" sz="2400" dirty="0">
                    <a:solidFill>
                      <a:srgbClr val="54748B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Прямоугольник 5">
                  <a:extLst>
                    <a:ext uri="{FF2B5EF4-FFF2-40B4-BE49-F238E27FC236}">
                      <a16:creationId xmlns:a16="http://schemas.microsoft.com/office/drawing/2014/main" id="{856D2675-7FCD-E549-B83F-5CA50F2C7F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3145" y="1196752"/>
                  <a:ext cx="447238" cy="722314"/>
                </a:xfrm>
                <a:prstGeom prst="rect">
                  <a:avLst/>
                </a:prstGeom>
                <a:blipFill>
                  <a:blip r:embed="rId4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Прямоугольник 6">
                  <a:extLst>
                    <a:ext uri="{FF2B5EF4-FFF2-40B4-BE49-F238E27FC236}">
                      <a16:creationId xmlns:a16="http://schemas.microsoft.com/office/drawing/2014/main" id="{9840C731-C071-3A46-8DC6-CB8A038EC9C7}"/>
                    </a:ext>
                  </a:extLst>
                </p:cNvPr>
                <p:cNvSpPr/>
                <p:nvPr/>
              </p:nvSpPr>
              <p:spPr>
                <a:xfrm>
                  <a:off x="7591045" y="1266526"/>
                  <a:ext cx="447238" cy="7223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ru-RU" sz="2400" b="0" i="1" smtClean="0">
                                <a:solidFill>
                                  <a:srgbClr val="54748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smtClean="0">
                                <a:solidFill>
                                  <a:srgbClr val="54748B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ru-RU" sz="2400" b="0" i="1" smtClean="0">
                                <a:solidFill>
                                  <a:srgbClr val="54748B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ru-RU" sz="2400" dirty="0">
                    <a:solidFill>
                      <a:srgbClr val="54748B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Прямоугольник 6">
                  <a:extLst>
                    <a:ext uri="{FF2B5EF4-FFF2-40B4-BE49-F238E27FC236}">
                      <a16:creationId xmlns:a16="http://schemas.microsoft.com/office/drawing/2014/main" id="{9840C731-C071-3A46-8DC6-CB8A038EC9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1045" y="1266526"/>
                  <a:ext cx="447238" cy="722314"/>
                </a:xfrm>
                <a:prstGeom prst="rect">
                  <a:avLst/>
                </a:prstGeom>
                <a:blipFill>
                  <a:blip r:embed="rId5"/>
                  <a:stretch>
                    <a:fillRect b="-7018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Прямоугольник 8">
                  <a:extLst>
                    <a:ext uri="{FF2B5EF4-FFF2-40B4-BE49-F238E27FC236}">
                      <a16:creationId xmlns:a16="http://schemas.microsoft.com/office/drawing/2014/main" id="{7A8418DE-CFA8-0442-ADDB-88C9E6FF3652}"/>
                    </a:ext>
                  </a:extLst>
                </p:cNvPr>
                <p:cNvSpPr/>
                <p:nvPr/>
              </p:nvSpPr>
              <p:spPr>
                <a:xfrm>
                  <a:off x="7452320" y="3564629"/>
                  <a:ext cx="44723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Прямоугольник 8">
                  <a:extLst>
                    <a:ext uri="{FF2B5EF4-FFF2-40B4-BE49-F238E27FC236}">
                      <a16:creationId xmlns:a16="http://schemas.microsoft.com/office/drawing/2014/main" id="{7A8418DE-CFA8-0442-ADDB-88C9E6FF36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2320" y="3564629"/>
                  <a:ext cx="447238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Прямоугольник 9">
                  <a:extLst>
                    <a:ext uri="{FF2B5EF4-FFF2-40B4-BE49-F238E27FC236}">
                      <a16:creationId xmlns:a16="http://schemas.microsoft.com/office/drawing/2014/main" id="{6858C04B-5B54-5C4F-A176-6C4F6133ABC5}"/>
                    </a:ext>
                  </a:extLst>
                </p:cNvPr>
                <p:cNvSpPr/>
                <p:nvPr/>
              </p:nvSpPr>
              <p:spPr>
                <a:xfrm>
                  <a:off x="4643110" y="5661248"/>
                  <a:ext cx="44723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54748B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ru-RU" sz="2400" dirty="0">
                    <a:solidFill>
                      <a:srgbClr val="54748B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Прямоугольник 9">
                  <a:extLst>
                    <a:ext uri="{FF2B5EF4-FFF2-40B4-BE49-F238E27FC236}">
                      <a16:creationId xmlns:a16="http://schemas.microsoft.com/office/drawing/2014/main" id="{6858C04B-5B54-5C4F-A176-6C4F6133AB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3110" y="5661248"/>
                  <a:ext cx="447238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AC9F9B80-897C-1C4E-9ACB-4FB1BC348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Альтернативы</a:t>
            </a:r>
          </a:p>
        </p:txBody>
      </p:sp>
      <p:sp>
        <p:nvSpPr>
          <p:cNvPr id="10" name="Объект 5">
            <a:extLst>
              <a:ext uri="{FF2B5EF4-FFF2-40B4-BE49-F238E27FC236}">
                <a16:creationId xmlns:a16="http://schemas.microsoft.com/office/drawing/2014/main" id="{02F64087-593F-4B17-92EC-8B9DAE95B13F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3887138" cy="56295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Иногда рассматривают односторонние альтернативы</a:t>
            </a:r>
          </a:p>
        </p:txBody>
      </p:sp>
    </p:spTree>
    <p:extLst>
      <p:ext uri="{BB962C8B-B14F-4D97-AF65-F5344CB8AC3E}">
        <p14:creationId xmlns:p14="http://schemas.microsoft.com/office/powerpoint/2010/main" val="387007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Альтернативы</a:t>
            </a:r>
          </a:p>
        </p:txBody>
      </p:sp>
      <p:pic>
        <p:nvPicPr>
          <p:cNvPr id="12" name="Рисунок 10">
            <a:extLst>
              <a:ext uri="{FF2B5EF4-FFF2-40B4-BE49-F238E27FC236}">
                <a16:creationId xmlns:a16="http://schemas.microsoft.com/office/drawing/2014/main" id="{F66E08AE-C39C-6C4D-946D-D736FED2E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476" y="219662"/>
            <a:ext cx="3646569" cy="6152505"/>
          </a:xfrm>
          <a:prstGeom prst="rect">
            <a:avLst/>
          </a:prstGeom>
        </p:spPr>
      </p:pic>
      <p:grpSp>
        <p:nvGrpSpPr>
          <p:cNvPr id="15" name="Группа 3">
            <a:extLst>
              <a:ext uri="{FF2B5EF4-FFF2-40B4-BE49-F238E27FC236}">
                <a16:creationId xmlns:a16="http://schemas.microsoft.com/office/drawing/2014/main" id="{FBF72D95-D986-A84B-936D-184659267322}"/>
              </a:ext>
            </a:extLst>
          </p:cNvPr>
          <p:cNvGrpSpPr/>
          <p:nvPr/>
        </p:nvGrpSpPr>
        <p:grpSpPr>
          <a:xfrm>
            <a:off x="4607161" y="1219392"/>
            <a:ext cx="3575138" cy="4926161"/>
            <a:chOff x="4463145" y="1196752"/>
            <a:chExt cx="3575138" cy="49261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Прямоугольник 5">
                  <a:extLst>
                    <a:ext uri="{FF2B5EF4-FFF2-40B4-BE49-F238E27FC236}">
                      <a16:creationId xmlns:a16="http://schemas.microsoft.com/office/drawing/2014/main" id="{5AB357C5-B878-9144-BAA8-609CBDE48747}"/>
                    </a:ext>
                  </a:extLst>
                </p:cNvPr>
                <p:cNvSpPr/>
                <p:nvPr/>
              </p:nvSpPr>
              <p:spPr>
                <a:xfrm>
                  <a:off x="4463145" y="1196752"/>
                  <a:ext cx="447238" cy="7223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ru-RU" sz="2400" b="0" i="1" smtClean="0">
                                <a:solidFill>
                                  <a:srgbClr val="54748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smtClean="0">
                                <a:solidFill>
                                  <a:srgbClr val="54748B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ru-RU" sz="2400" b="0" i="1" smtClean="0">
                                <a:solidFill>
                                  <a:srgbClr val="54748B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ru-RU" sz="2400" dirty="0">
                    <a:solidFill>
                      <a:srgbClr val="54748B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Прямоугольник 5">
                  <a:extLst>
                    <a:ext uri="{FF2B5EF4-FFF2-40B4-BE49-F238E27FC236}">
                      <a16:creationId xmlns:a16="http://schemas.microsoft.com/office/drawing/2014/main" id="{5AB357C5-B878-9144-BAA8-609CBDE487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3145" y="1196752"/>
                  <a:ext cx="447238" cy="722314"/>
                </a:xfrm>
                <a:prstGeom prst="rect">
                  <a:avLst/>
                </a:prstGeom>
                <a:blipFill>
                  <a:blip r:embed="rId4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Прямоугольник 6">
                  <a:extLst>
                    <a:ext uri="{FF2B5EF4-FFF2-40B4-BE49-F238E27FC236}">
                      <a16:creationId xmlns:a16="http://schemas.microsoft.com/office/drawing/2014/main" id="{36AC79EE-3365-2142-B6BA-94D0AB06623E}"/>
                    </a:ext>
                  </a:extLst>
                </p:cNvPr>
                <p:cNvSpPr/>
                <p:nvPr/>
              </p:nvSpPr>
              <p:spPr>
                <a:xfrm>
                  <a:off x="7591045" y="1266526"/>
                  <a:ext cx="447238" cy="7223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ru-RU" sz="2400" b="0" i="1" smtClean="0">
                                <a:solidFill>
                                  <a:srgbClr val="54748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smtClean="0">
                                <a:solidFill>
                                  <a:srgbClr val="54748B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ru-RU" sz="2400" b="0" i="1" smtClean="0">
                                <a:solidFill>
                                  <a:srgbClr val="54748B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ru-RU" sz="2400" dirty="0">
                    <a:solidFill>
                      <a:srgbClr val="54748B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Прямоугольник 6">
                  <a:extLst>
                    <a:ext uri="{FF2B5EF4-FFF2-40B4-BE49-F238E27FC236}">
                      <a16:creationId xmlns:a16="http://schemas.microsoft.com/office/drawing/2014/main" id="{36AC79EE-3365-2142-B6BA-94D0AB0662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1045" y="1266526"/>
                  <a:ext cx="447238" cy="722314"/>
                </a:xfrm>
                <a:prstGeom prst="rect">
                  <a:avLst/>
                </a:prstGeom>
                <a:blipFill>
                  <a:blip r:embed="rId5"/>
                  <a:stretch>
                    <a:fillRect b="-7018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Прямоугольник 8">
                  <a:extLst>
                    <a:ext uri="{FF2B5EF4-FFF2-40B4-BE49-F238E27FC236}">
                      <a16:creationId xmlns:a16="http://schemas.microsoft.com/office/drawing/2014/main" id="{6E97512D-0041-7F40-976A-0698124E9C1A}"/>
                    </a:ext>
                  </a:extLst>
                </p:cNvPr>
                <p:cNvSpPr/>
                <p:nvPr/>
              </p:nvSpPr>
              <p:spPr>
                <a:xfrm>
                  <a:off x="7452320" y="3564629"/>
                  <a:ext cx="44723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Прямоугольник 8">
                  <a:extLst>
                    <a:ext uri="{FF2B5EF4-FFF2-40B4-BE49-F238E27FC236}">
                      <a16:creationId xmlns:a16="http://schemas.microsoft.com/office/drawing/2014/main" id="{6E97512D-0041-7F40-976A-0698124E9C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2320" y="3564629"/>
                  <a:ext cx="447238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Прямоугольник 9">
                  <a:extLst>
                    <a:ext uri="{FF2B5EF4-FFF2-40B4-BE49-F238E27FC236}">
                      <a16:creationId xmlns:a16="http://schemas.microsoft.com/office/drawing/2014/main" id="{F9D35F96-C443-C74E-9FE5-DFB35936F30F}"/>
                    </a:ext>
                  </a:extLst>
                </p:cNvPr>
                <p:cNvSpPr/>
                <p:nvPr/>
              </p:nvSpPr>
              <p:spPr>
                <a:xfrm>
                  <a:off x="4643110" y="5661248"/>
                  <a:ext cx="44723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54748B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ru-RU" sz="2400" dirty="0">
                    <a:solidFill>
                      <a:srgbClr val="54748B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Прямоугольник 9">
                  <a:extLst>
                    <a:ext uri="{FF2B5EF4-FFF2-40B4-BE49-F238E27FC236}">
                      <a16:creationId xmlns:a16="http://schemas.microsoft.com/office/drawing/2014/main" id="{F9D35F96-C443-C74E-9FE5-DFB35936F3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3110" y="5661248"/>
                  <a:ext cx="447238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Объект 5">
            <a:extLst>
              <a:ext uri="{FF2B5EF4-FFF2-40B4-BE49-F238E27FC236}">
                <a16:creationId xmlns:a16="http://schemas.microsoft.com/office/drawing/2014/main" id="{2D828DC7-1643-4579-B865-361DBED5C3C9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3887138" cy="56295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Иногда рассматривают односторонние альтернативы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Обычно это делается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в ситуациях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когда мы уверены в направлении ожидаемых различий </a:t>
            </a:r>
            <a:endParaRPr lang="en-US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74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61E28FB-C58E-4343-B241-930C8B7C1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476" y="219662"/>
            <a:ext cx="3646569" cy="615250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Альтернативы</a:t>
            </a:r>
          </a:p>
        </p:txBody>
      </p:sp>
      <p:sp>
        <p:nvSpPr>
          <p:cNvPr id="13" name="Объект 5">
            <a:extLst>
              <a:ext uri="{FF2B5EF4-FFF2-40B4-BE49-F238E27FC236}">
                <a16:creationId xmlns:a16="http://schemas.microsoft.com/office/drawing/2014/main" id="{33AC3031-F4F9-AC4E-8E7C-D8E8810E0134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3887138" cy="56295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Иногда рассматривают односторонние альтернативы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Обычно это делается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в ситуациях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когда мы уверены в направлении ожидаемых различий </a:t>
            </a:r>
            <a:endParaRPr lang="en-US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При таких альтернативах ошибку первого рода полностью переносят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на один из двух хвостов</a:t>
            </a:r>
            <a:endParaRPr lang="en-US" sz="2400" dirty="0">
              <a:solidFill>
                <a:srgbClr val="373737"/>
              </a:solidFill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2FC3A108-46C5-4BA7-9ED5-6CBAF7E7A300}"/>
              </a:ext>
            </a:extLst>
          </p:cNvPr>
          <p:cNvGrpSpPr/>
          <p:nvPr/>
        </p:nvGrpSpPr>
        <p:grpSpPr>
          <a:xfrm>
            <a:off x="4607161" y="1219392"/>
            <a:ext cx="3575138" cy="4926161"/>
            <a:chOff x="4463145" y="1196752"/>
            <a:chExt cx="3575138" cy="49261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Прямоугольник 5">
                  <a:extLst>
                    <a:ext uri="{FF2B5EF4-FFF2-40B4-BE49-F238E27FC236}">
                      <a16:creationId xmlns:a16="http://schemas.microsoft.com/office/drawing/2014/main" id="{E0441016-48FB-3A49-B9D2-731FFA376C5D}"/>
                    </a:ext>
                  </a:extLst>
                </p:cNvPr>
                <p:cNvSpPr/>
                <p:nvPr/>
              </p:nvSpPr>
              <p:spPr>
                <a:xfrm>
                  <a:off x="4463145" y="1196752"/>
                  <a:ext cx="447238" cy="7223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ru-RU" sz="2400" b="0" i="1" smtClean="0">
                                <a:solidFill>
                                  <a:srgbClr val="54748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smtClean="0">
                                <a:solidFill>
                                  <a:srgbClr val="54748B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ru-RU" sz="2400" b="0" i="1" smtClean="0">
                                <a:solidFill>
                                  <a:srgbClr val="54748B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ru-RU" sz="2400" dirty="0">
                    <a:solidFill>
                      <a:srgbClr val="54748B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Прямоугольник 5">
                  <a:extLst>
                    <a:ext uri="{FF2B5EF4-FFF2-40B4-BE49-F238E27FC236}">
                      <a16:creationId xmlns:a16="http://schemas.microsoft.com/office/drawing/2014/main" id="{E0441016-48FB-3A49-B9D2-731FFA376C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3145" y="1196752"/>
                  <a:ext cx="447238" cy="722314"/>
                </a:xfrm>
                <a:prstGeom prst="rect">
                  <a:avLst/>
                </a:prstGeom>
                <a:blipFill>
                  <a:blip r:embed="rId4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Прямоугольник 6">
                  <a:extLst>
                    <a:ext uri="{FF2B5EF4-FFF2-40B4-BE49-F238E27FC236}">
                      <a16:creationId xmlns:a16="http://schemas.microsoft.com/office/drawing/2014/main" id="{6B00B014-3FA5-BE4D-9274-B5D705266946}"/>
                    </a:ext>
                  </a:extLst>
                </p:cNvPr>
                <p:cNvSpPr/>
                <p:nvPr/>
              </p:nvSpPr>
              <p:spPr>
                <a:xfrm>
                  <a:off x="7591045" y="1266526"/>
                  <a:ext cx="447238" cy="7223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ru-RU" sz="2400" b="0" i="1" smtClean="0">
                                <a:solidFill>
                                  <a:srgbClr val="54748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smtClean="0">
                                <a:solidFill>
                                  <a:srgbClr val="54748B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ru-RU" sz="2400" b="0" i="1" smtClean="0">
                                <a:solidFill>
                                  <a:srgbClr val="54748B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ru-RU" sz="2400" dirty="0">
                    <a:solidFill>
                      <a:srgbClr val="54748B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Прямоугольник 6">
                  <a:extLst>
                    <a:ext uri="{FF2B5EF4-FFF2-40B4-BE49-F238E27FC236}">
                      <a16:creationId xmlns:a16="http://schemas.microsoft.com/office/drawing/2014/main" id="{6B00B014-3FA5-BE4D-9274-B5D7052669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1045" y="1266526"/>
                  <a:ext cx="447238" cy="722314"/>
                </a:xfrm>
                <a:prstGeom prst="rect">
                  <a:avLst/>
                </a:prstGeom>
                <a:blipFill>
                  <a:blip r:embed="rId5"/>
                  <a:stretch>
                    <a:fillRect b="-7018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Прямоугольник 8">
                  <a:extLst>
                    <a:ext uri="{FF2B5EF4-FFF2-40B4-BE49-F238E27FC236}">
                      <a16:creationId xmlns:a16="http://schemas.microsoft.com/office/drawing/2014/main" id="{63625DC0-A4FF-6E40-8851-4811D296145D}"/>
                    </a:ext>
                  </a:extLst>
                </p:cNvPr>
                <p:cNvSpPr/>
                <p:nvPr/>
              </p:nvSpPr>
              <p:spPr>
                <a:xfrm>
                  <a:off x="7452320" y="3564629"/>
                  <a:ext cx="44723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Прямоугольник 8">
                  <a:extLst>
                    <a:ext uri="{FF2B5EF4-FFF2-40B4-BE49-F238E27FC236}">
                      <a16:creationId xmlns:a16="http://schemas.microsoft.com/office/drawing/2014/main" id="{63625DC0-A4FF-6E40-8851-4811D29614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2320" y="3564629"/>
                  <a:ext cx="447238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Прямоугольник 9">
                  <a:extLst>
                    <a:ext uri="{FF2B5EF4-FFF2-40B4-BE49-F238E27FC236}">
                      <a16:creationId xmlns:a16="http://schemas.microsoft.com/office/drawing/2014/main" id="{FB3DCEEF-912E-CB4F-8F97-70B010F22767}"/>
                    </a:ext>
                  </a:extLst>
                </p:cNvPr>
                <p:cNvSpPr/>
                <p:nvPr/>
              </p:nvSpPr>
              <p:spPr>
                <a:xfrm>
                  <a:off x="4643110" y="5661248"/>
                  <a:ext cx="44723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54748B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ru-RU" sz="2400" dirty="0">
                    <a:solidFill>
                      <a:srgbClr val="54748B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Прямоугольник 9">
                  <a:extLst>
                    <a:ext uri="{FF2B5EF4-FFF2-40B4-BE49-F238E27FC236}">
                      <a16:creationId xmlns:a16="http://schemas.microsoft.com/office/drawing/2014/main" id="{FB3DCEEF-912E-CB4F-8F97-70B010F227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3110" y="5661248"/>
                  <a:ext cx="447238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462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7" y="116632"/>
            <a:ext cx="8568952" cy="6264696"/>
          </a:xfrm>
          <a:prstGeom prst="rect">
            <a:avLst/>
          </a:prstGeom>
        </p:spPr>
        <p:txBody>
          <a:bodyPr wrap="square" rIns="0" bIns="0" anchor="ctr">
            <a:noAutofit/>
          </a:bodyPr>
          <a:lstStyle>
            <a:defPPr>
              <a:defRPr lang="ru-RU"/>
            </a:defPPr>
            <a:lvl1pPr>
              <a:defRPr sz="3200" b="1">
                <a:solidFill>
                  <a:srgbClr val="28516A"/>
                </a:solidFill>
              </a:defRPr>
            </a:lvl1pPr>
          </a:lstStyle>
          <a:p>
            <a:pPr algn="ctr"/>
            <a:r>
              <a:rPr lang="ru-RU" altLang="ru-RU" dirty="0"/>
              <a:t>Что такое гипотезы и как их проверять</a:t>
            </a:r>
          </a:p>
        </p:txBody>
      </p:sp>
    </p:spTree>
    <p:extLst>
      <p:ext uri="{BB962C8B-B14F-4D97-AF65-F5344CB8AC3E}">
        <p14:creationId xmlns:p14="http://schemas.microsoft.com/office/powerpoint/2010/main" val="124839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6" y="116632"/>
            <a:ext cx="8640960" cy="6264696"/>
          </a:xfrm>
          <a:prstGeom prst="rect">
            <a:avLst/>
          </a:prstGeom>
        </p:spPr>
        <p:txBody>
          <a:bodyPr vert="horz" wrap="square" lIns="91440" tIns="45720" rIns="0" bIns="0" rtlCol="0" anchor="ctr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pPr algn="ctr"/>
            <a:r>
              <a:rPr lang="en-US" altLang="ru-RU" dirty="0"/>
              <a:t>P-</a:t>
            </a:r>
            <a:r>
              <a:rPr lang="ru-RU" altLang="ru-RU" dirty="0"/>
              <a:t>значение</a:t>
            </a:r>
          </a:p>
        </p:txBody>
      </p:sp>
    </p:spTree>
    <p:extLst>
      <p:ext uri="{BB962C8B-B14F-4D97-AF65-F5344CB8AC3E}">
        <p14:creationId xmlns:p14="http://schemas.microsoft.com/office/powerpoint/2010/main" val="343808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AB194224-657B-D644-8FD6-8824DF5594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136904" cy="1590753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Наблюдаемое значение попало в область между критическими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b="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гипотеза не отвергается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Голубая площадь под хвостами – уровень значимости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AB194224-657B-D644-8FD6-8824DF559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136904" cy="1590753"/>
              </a:xfrm>
              <a:prstGeom prst="rect">
                <a:avLst/>
              </a:prstGeom>
              <a:blipFill>
                <a:blip r:embed="rId3"/>
                <a:stretch>
                  <a:fillRect l="-2174" t="-57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9D528920-74DE-4F49-AC49-C2DDB0BF5E8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en-US" dirty="0"/>
              <a:t>P-</a:t>
            </a:r>
            <a:r>
              <a:rPr lang="ru-RU" dirty="0"/>
              <a:t>значение</a:t>
            </a: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D4BDC7E1-A7D7-4DBF-9416-1E8C916F53A6}"/>
              </a:ext>
            </a:extLst>
          </p:cNvPr>
          <p:cNvGrpSpPr/>
          <p:nvPr/>
        </p:nvGrpSpPr>
        <p:grpSpPr>
          <a:xfrm>
            <a:off x="601902" y="2203423"/>
            <a:ext cx="8199614" cy="4249913"/>
            <a:chOff x="601902" y="2060848"/>
            <a:chExt cx="8199614" cy="4249913"/>
          </a:xfrm>
        </p:grpSpPr>
        <p:sp>
          <p:nvSpPr>
            <p:cNvPr id="14" name="Объект 5">
              <a:extLst>
                <a:ext uri="{FF2B5EF4-FFF2-40B4-BE49-F238E27FC236}">
                  <a16:creationId xmlns:a16="http://schemas.microsoft.com/office/drawing/2014/main" id="{209DF6AB-671E-45EA-B8A1-583F04F656EB}"/>
                </a:ext>
              </a:extLst>
            </p:cNvPr>
            <p:cNvSpPr txBox="1">
              <a:spLocks/>
            </p:cNvSpPr>
            <p:nvPr/>
          </p:nvSpPr>
          <p:spPr>
            <a:xfrm>
              <a:off x="611560" y="4105200"/>
              <a:ext cx="1656186" cy="47836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endParaRPr lang="en-US" sz="2400" dirty="0"/>
            </a:p>
          </p:txBody>
        </p:sp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042CCE65-633E-471B-B3B9-2BDAE04DF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902" y="2060848"/>
              <a:ext cx="7284391" cy="3817865"/>
            </a:xfrm>
            <a:prstGeom prst="rect">
              <a:avLst/>
            </a:prstGeom>
          </p:spPr>
        </p:pic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6882DD03-B88D-436B-93A6-D2845DC244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0072" y="5416869"/>
              <a:ext cx="720080" cy="432048"/>
            </a:xfrm>
            <a:prstGeom prst="straightConnector1">
              <a:avLst/>
            </a:prstGeom>
            <a:ln w="31750">
              <a:solidFill>
                <a:srgbClr val="2851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017D9021-283C-459E-8422-8E52448EFF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02029" y="5452873"/>
              <a:ext cx="793907" cy="396044"/>
            </a:xfrm>
            <a:prstGeom prst="straightConnector1">
              <a:avLst/>
            </a:prstGeom>
            <a:ln w="31750">
              <a:solidFill>
                <a:srgbClr val="2851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DB5BF469-6634-4D87-B713-9E3CDFE195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52120" y="2811579"/>
              <a:ext cx="1035283" cy="389547"/>
            </a:xfrm>
            <a:prstGeom prst="straightConnector1">
              <a:avLst/>
            </a:prstGeom>
            <a:ln w="31750">
              <a:solidFill>
                <a:srgbClr val="C0504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Прямоугольник 19">
                  <a:extLst>
                    <a:ext uri="{FF2B5EF4-FFF2-40B4-BE49-F238E27FC236}">
                      <a16:creationId xmlns:a16="http://schemas.microsoft.com/office/drawing/2014/main" id="{533E4DE8-0E73-4B89-AEFC-3E24329AA69B}"/>
                    </a:ext>
                  </a:extLst>
                </p:cNvPr>
                <p:cNvSpPr/>
                <p:nvPr/>
              </p:nvSpPr>
              <p:spPr>
                <a:xfrm>
                  <a:off x="1357527" y="4077073"/>
                  <a:ext cx="1419683" cy="79130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ru-RU" sz="2400" b="0" i="1" smtClean="0">
                                <a:solidFill>
                                  <a:srgbClr val="0059A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smtClean="0">
                                <a:solidFill>
                                  <a:srgbClr val="0059A9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ru-RU" sz="2400" b="0" i="1" smtClean="0">
                                <a:solidFill>
                                  <a:srgbClr val="0059A9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ru-RU" sz="2400" b="0" i="1" smtClean="0">
                            <a:solidFill>
                              <a:srgbClr val="0059A9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0059A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2400" b="0" i="1" smtClean="0">
                                <a:solidFill>
                                  <a:srgbClr val="0059A9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b="0" i="1" smtClean="0">
                                <a:solidFill>
                                  <a:srgbClr val="0059A9"/>
                                </a:solidFill>
                                <a:latin typeface="Cambria Math" panose="02040503050406030204" pitchFamily="18" charset="0"/>
                              </a:rPr>
                              <m:t>.05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rgbClr val="0059A9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ru-RU" sz="2400" dirty="0"/>
                </a:p>
              </p:txBody>
            </p:sp>
          </mc:Choice>
          <mc:Fallback xmlns="">
            <p:sp>
              <p:nvSpPr>
                <p:cNvPr id="20" name="Прямоугольник 19">
                  <a:extLst>
                    <a:ext uri="{FF2B5EF4-FFF2-40B4-BE49-F238E27FC236}">
                      <a16:creationId xmlns:a16="http://schemas.microsoft.com/office/drawing/2014/main" id="{533E4DE8-0E73-4B89-AEFC-3E24329AA6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7527" y="4077073"/>
                  <a:ext cx="1419683" cy="79130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Прямоугольник 20">
                  <a:extLst>
                    <a:ext uri="{FF2B5EF4-FFF2-40B4-BE49-F238E27FC236}">
                      <a16:creationId xmlns:a16="http://schemas.microsoft.com/office/drawing/2014/main" id="{7892CB20-F61E-4815-8AD8-47152EC76A61}"/>
                    </a:ext>
                  </a:extLst>
                </p:cNvPr>
                <p:cNvSpPr/>
                <p:nvPr/>
              </p:nvSpPr>
              <p:spPr>
                <a:xfrm>
                  <a:off x="6380157" y="4077072"/>
                  <a:ext cx="1419683" cy="79130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ru-RU" sz="2400" b="0" i="1" smtClean="0">
                                <a:solidFill>
                                  <a:srgbClr val="0059A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smtClean="0">
                                <a:solidFill>
                                  <a:srgbClr val="0059A9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ru-RU" sz="2400" b="0" i="1" smtClean="0">
                                <a:solidFill>
                                  <a:srgbClr val="0059A9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ru-RU" sz="2400" b="0" i="1" smtClean="0">
                            <a:solidFill>
                              <a:srgbClr val="0059A9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0059A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2400" b="0" i="1" smtClean="0">
                                <a:solidFill>
                                  <a:srgbClr val="0059A9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b="0" i="1" smtClean="0">
                                <a:solidFill>
                                  <a:srgbClr val="0059A9"/>
                                </a:solidFill>
                                <a:latin typeface="Cambria Math" panose="02040503050406030204" pitchFamily="18" charset="0"/>
                              </a:rPr>
                              <m:t>.05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rgbClr val="0059A9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ru-RU" sz="2400" dirty="0"/>
                </a:p>
              </p:txBody>
            </p:sp>
          </mc:Choice>
          <mc:Fallback xmlns="">
            <p:sp>
              <p:nvSpPr>
                <p:cNvPr id="21" name="Прямоугольник 20">
                  <a:extLst>
                    <a:ext uri="{FF2B5EF4-FFF2-40B4-BE49-F238E27FC236}">
                      <a16:creationId xmlns:a16="http://schemas.microsoft.com/office/drawing/2014/main" id="{7892CB20-F61E-4815-8AD8-47152EC76A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0157" y="4077072"/>
                  <a:ext cx="1419683" cy="79130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Объект 5">
              <a:extLst>
                <a:ext uri="{FF2B5EF4-FFF2-40B4-BE49-F238E27FC236}">
                  <a16:creationId xmlns:a16="http://schemas.microsoft.com/office/drawing/2014/main" id="{9EE736E4-4AA3-457E-A5EB-8B6B8C20CD1F}"/>
                </a:ext>
              </a:extLst>
            </p:cNvPr>
            <p:cNvSpPr txBox="1">
              <a:spLocks/>
            </p:cNvSpPr>
            <p:nvPr/>
          </p:nvSpPr>
          <p:spPr>
            <a:xfrm>
              <a:off x="2948021" y="5878713"/>
              <a:ext cx="3247957" cy="432048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Clr>
                  <a:srgbClr val="0059A9"/>
                </a:buClr>
                <a:buNone/>
              </a:pPr>
              <a:r>
                <a:rPr lang="ru-RU" sz="2400" dirty="0">
                  <a:solidFill>
                    <a:srgbClr val="28516A"/>
                  </a:solidFill>
                </a:rPr>
                <a:t>Критические значения</a:t>
              </a:r>
            </a:p>
          </p:txBody>
        </p:sp>
        <p:sp>
          <p:nvSpPr>
            <p:cNvPr id="23" name="Объект 5">
              <a:extLst>
                <a:ext uri="{FF2B5EF4-FFF2-40B4-BE49-F238E27FC236}">
                  <a16:creationId xmlns:a16="http://schemas.microsoft.com/office/drawing/2014/main" id="{7BA3E7C9-2D0F-49BE-863D-F3022C81E583}"/>
                </a:ext>
              </a:extLst>
            </p:cNvPr>
            <p:cNvSpPr txBox="1">
              <a:spLocks/>
            </p:cNvSpPr>
            <p:nvPr/>
          </p:nvSpPr>
          <p:spPr>
            <a:xfrm>
              <a:off x="6798164" y="3106018"/>
              <a:ext cx="2003352" cy="816579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Clr>
                  <a:srgbClr val="0059A9"/>
                </a:buClr>
                <a:buNone/>
              </a:pPr>
              <a:r>
                <a:rPr lang="ru-RU" sz="2400" dirty="0">
                  <a:solidFill>
                    <a:srgbClr val="C0504D"/>
                  </a:solidFill>
                </a:rPr>
                <a:t>Наблюдаемое значение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863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бъект 5">
            <a:extLst>
              <a:ext uri="{FF2B5EF4-FFF2-40B4-BE49-F238E27FC236}">
                <a16:creationId xmlns:a16="http://schemas.microsoft.com/office/drawing/2014/main" id="{AB194224-657B-D644-8FD6-8824DF55944A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136904" cy="12083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Красная площадь под хвостами – </a:t>
            </a:r>
            <a:r>
              <a:rPr lang="en-US" sz="2400" b="1" dirty="0">
                <a:solidFill>
                  <a:srgbClr val="28516A"/>
                </a:solidFill>
              </a:rPr>
              <a:t>p-</a:t>
            </a:r>
            <a:r>
              <a:rPr lang="ru-RU" sz="2400" b="1" dirty="0">
                <a:solidFill>
                  <a:srgbClr val="28516A"/>
                </a:solidFill>
              </a:rPr>
              <a:t>значение </a:t>
            </a:r>
            <a:r>
              <a:rPr lang="ru-RU" sz="2400" dirty="0">
                <a:solidFill>
                  <a:srgbClr val="28516A"/>
                </a:solidFill>
              </a:rPr>
              <a:t>(достигаемый уровень значимости)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b="1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A0974F7C-EEDC-46CE-A0B3-7E74450822E1}"/>
              </a:ext>
            </a:extLst>
          </p:cNvPr>
          <p:cNvGrpSpPr/>
          <p:nvPr/>
        </p:nvGrpSpPr>
        <p:grpSpPr>
          <a:xfrm>
            <a:off x="601901" y="2203423"/>
            <a:ext cx="7284391" cy="3817864"/>
            <a:chOff x="601901" y="2213408"/>
            <a:chExt cx="7284391" cy="3817864"/>
          </a:xfrm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EE5A5F5D-0F5F-4784-957D-0C62D14DD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901" y="2213408"/>
              <a:ext cx="7284391" cy="381786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Прямоугольник 12">
                  <a:extLst>
                    <a:ext uri="{FF2B5EF4-FFF2-40B4-BE49-F238E27FC236}">
                      <a16:creationId xmlns:a16="http://schemas.microsoft.com/office/drawing/2014/main" id="{ABA73021-DA38-4F52-86D0-BE96C8194317}"/>
                    </a:ext>
                  </a:extLst>
                </p:cNvPr>
                <p:cNvSpPr/>
                <p:nvPr/>
              </p:nvSpPr>
              <p:spPr>
                <a:xfrm>
                  <a:off x="1659887" y="3709610"/>
                  <a:ext cx="1231747" cy="7911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ru-RU" sz="2400" b="0" i="1" smtClean="0">
                                <a:solidFill>
                                  <a:srgbClr val="DD837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rgbClr val="DD837B"/>
                                </a:solidFill>
                                <a:latin typeface="Cambria Math" panose="02040503050406030204" pitchFamily="18" charset="0"/>
                              </a:rPr>
                              <m:t>𝑃𝑣𝑎𝑙𝑢𝑒</m:t>
                            </m:r>
                          </m:num>
                          <m:den>
                            <m:r>
                              <a:rPr lang="ru-RU" sz="2400" b="0" i="1" smtClean="0">
                                <a:solidFill>
                                  <a:srgbClr val="DD837B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ru-RU" sz="2400" dirty="0">
                    <a:solidFill>
                      <a:srgbClr val="DD837B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Прямоугольник 12">
                  <a:extLst>
                    <a:ext uri="{FF2B5EF4-FFF2-40B4-BE49-F238E27FC236}">
                      <a16:creationId xmlns:a16="http://schemas.microsoft.com/office/drawing/2014/main" id="{ABA73021-DA38-4F52-86D0-BE96C81943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9887" y="3709610"/>
                  <a:ext cx="1231747" cy="791179"/>
                </a:xfrm>
                <a:prstGeom prst="rect">
                  <a:avLst/>
                </a:prstGeom>
                <a:blipFill>
                  <a:blip r:embed="rId4"/>
                  <a:stretch>
                    <a:fillRect b="-4688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Прямоугольник 13">
                  <a:extLst>
                    <a:ext uri="{FF2B5EF4-FFF2-40B4-BE49-F238E27FC236}">
                      <a16:creationId xmlns:a16="http://schemas.microsoft.com/office/drawing/2014/main" id="{C7FED3D5-55F3-4DC7-BA27-25A398308F70}"/>
                    </a:ext>
                  </a:extLst>
                </p:cNvPr>
                <p:cNvSpPr/>
                <p:nvPr/>
              </p:nvSpPr>
              <p:spPr>
                <a:xfrm>
                  <a:off x="6300192" y="3709610"/>
                  <a:ext cx="1231747" cy="7911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ru-RU" sz="2400" b="0" i="1" smtClean="0">
                                <a:solidFill>
                                  <a:srgbClr val="DD837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rgbClr val="DD837B"/>
                                </a:solidFill>
                                <a:latin typeface="Cambria Math" panose="02040503050406030204" pitchFamily="18" charset="0"/>
                              </a:rPr>
                              <m:t>𝑃𝑣𝑎𝑙𝑢𝑒</m:t>
                            </m:r>
                          </m:num>
                          <m:den>
                            <m:r>
                              <a:rPr lang="ru-RU" sz="2400" b="0" i="1" smtClean="0">
                                <a:solidFill>
                                  <a:srgbClr val="DD837B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ru-RU" sz="2400" dirty="0">
                    <a:solidFill>
                      <a:srgbClr val="DD837B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Прямоугольник 13">
                  <a:extLst>
                    <a:ext uri="{FF2B5EF4-FFF2-40B4-BE49-F238E27FC236}">
                      <a16:creationId xmlns:a16="http://schemas.microsoft.com/office/drawing/2014/main" id="{C7FED3D5-55F3-4DC7-BA27-25A398308F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0192" y="3709610"/>
                  <a:ext cx="1231747" cy="791179"/>
                </a:xfrm>
                <a:prstGeom prst="rect">
                  <a:avLst/>
                </a:prstGeom>
                <a:blipFill>
                  <a:blip r:embed="rId5"/>
                  <a:stretch>
                    <a:fillRect b="-4688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48BA8302-D51D-4A4C-B51B-44CEB094C2E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en-US" dirty="0"/>
              <a:t>P-</a:t>
            </a:r>
            <a:r>
              <a:rPr lang="ru-RU" dirty="0"/>
              <a:t>значение</a:t>
            </a:r>
          </a:p>
        </p:txBody>
      </p:sp>
    </p:spTree>
    <p:extLst>
      <p:ext uri="{BB962C8B-B14F-4D97-AF65-F5344CB8AC3E}">
        <p14:creationId xmlns:p14="http://schemas.microsoft.com/office/powerpoint/2010/main" val="45174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P-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значение упрощает проверку гипотез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0D16A15B-30A9-41C7-AA12-E0F2694266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064456" cy="2016224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Если красная площадь оказалась больше синей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наблюдаемое значение попало в область между критическими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гипотеза не отвергается.</a:t>
                </a: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0D16A15B-30A9-41C7-AA12-E0F269426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064456" cy="2016224"/>
              </a:xfrm>
              <a:prstGeom prst="rect">
                <a:avLst/>
              </a:prstGeom>
              <a:blipFill>
                <a:blip r:embed="rId3"/>
                <a:stretch>
                  <a:fillRect l="-2345" t="-4545" b="-48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320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224A78-A604-2F43-AA63-FF100381A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52" y="3166041"/>
            <a:ext cx="6057635" cy="320355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P-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значение упрощает проверку гипотез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BF02BD8A-55A9-B34C-828A-4352A6A363C3}"/>
                  </a:ext>
                </a:extLst>
              </p:cNvPr>
              <p:cNvSpPr/>
              <p:nvPr/>
            </p:nvSpPr>
            <p:spPr>
              <a:xfrm>
                <a:off x="6732240" y="3162097"/>
                <a:ext cx="2257285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𝑣𝑎𝑙𝑢𝑒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ru-RU" sz="2400" dirty="0">
                  <a:solidFill>
                    <a:srgbClr val="28516A"/>
                  </a:solidFill>
                </a:endParaRPr>
              </a:p>
              <a:p>
                <a:pPr algn="ctr"/>
                <a:r>
                  <a:rPr lang="ru-RU" sz="2400" dirty="0">
                    <a:solidFill>
                      <a:srgbClr val="373737"/>
                    </a:solidFill>
                  </a:rPr>
                  <a:t>не отвергается</a:t>
                </a: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BF02BD8A-55A9-B34C-828A-4352A6A363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240" y="3162097"/>
                <a:ext cx="2257285" cy="830997"/>
              </a:xfrm>
              <a:prstGeom prst="rect">
                <a:avLst/>
              </a:prstGeom>
              <a:blipFill>
                <a:blip r:embed="rId4"/>
                <a:stretch>
                  <a:fillRect l="-2156" r="-1887" b="-169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80D18C1D-D817-4387-A471-F3A30C9019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064456" cy="2016224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Если красная площадь оказалась больше синей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наблюдаемое значение попало в область между критическими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гипотеза не отвергается.</a:t>
                </a: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80D18C1D-D817-4387-A471-F3A30C901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064456" cy="2016224"/>
              </a:xfrm>
              <a:prstGeom prst="rect">
                <a:avLst/>
              </a:prstGeom>
              <a:blipFill>
                <a:blip r:embed="rId5"/>
                <a:stretch>
                  <a:fillRect l="-2345" t="-4545" b="-48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098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P-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значение упрощает проверку гипотез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A02AAC2-946D-4F97-BF80-2DE7FA087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52" y="3166042"/>
            <a:ext cx="6057635" cy="32131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F60D1A8F-BDEE-437B-9CFF-460F2617E3B1}"/>
                  </a:ext>
                </a:extLst>
              </p:cNvPr>
              <p:cNvSpPr/>
              <p:nvPr/>
            </p:nvSpPr>
            <p:spPr>
              <a:xfrm>
                <a:off x="6732240" y="3162096"/>
                <a:ext cx="2257285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𝑣𝑎𝑙𝑢𝑒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ru-RU" sz="2400" dirty="0">
                  <a:solidFill>
                    <a:srgbClr val="28516A"/>
                  </a:solidFill>
                </a:endParaRPr>
              </a:p>
              <a:p>
                <a:pPr algn="ctr"/>
                <a:r>
                  <a:rPr lang="ru-RU" sz="2400" dirty="0">
                    <a:solidFill>
                      <a:srgbClr val="373737"/>
                    </a:solidFill>
                  </a:rPr>
                  <a:t>отвергается</a:t>
                </a: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F60D1A8F-BDEE-437B-9CFF-460F2617E3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240" y="3162096"/>
                <a:ext cx="2257285" cy="830997"/>
              </a:xfrm>
              <a:prstGeom prst="rect">
                <a:avLst/>
              </a:prstGeom>
              <a:blipFill>
                <a:blip r:embed="rId4"/>
                <a:stretch>
                  <a:fillRect l="-539" b="-169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1DEDE29C-8DAC-814C-AD8E-83AA560016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064456" cy="2016224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Если красная площадь оказалась больше синей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наблюдаемое значение попало в область между критическими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гипотеза не отвергается.</a:t>
                </a: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1DEDE29C-8DAC-814C-AD8E-83AA56001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064456" cy="2016224"/>
              </a:xfrm>
              <a:prstGeom prst="rect">
                <a:avLst/>
              </a:prstGeom>
              <a:blipFill>
                <a:blip r:embed="rId5"/>
                <a:stretch>
                  <a:fillRect l="-2345" t="-4545" b="-48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223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P-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значение</a:t>
            </a:r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66C49CFC-B47C-2B45-BD42-FF6E430AABF6}"/>
              </a:ext>
            </a:extLst>
          </p:cNvPr>
          <p:cNvSpPr txBox="1">
            <a:spLocks/>
          </p:cNvSpPr>
          <p:nvPr/>
        </p:nvSpPr>
        <p:spPr>
          <a:xfrm>
            <a:off x="611560" y="4105200"/>
            <a:ext cx="1656186" cy="4783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2400" dirty="0"/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B260B4BC-2B3F-41A4-B610-BA82DF8930F2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136904" cy="24296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Вопрос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dirty="0">
                <a:solidFill>
                  <a:srgbClr val="373737"/>
                </a:solidFill>
              </a:rPr>
              <a:t>какой уровень значимости надо выбрать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чтобы гипотеза впервые </a:t>
            </a:r>
            <a:r>
              <a:rPr lang="ru-RU" sz="2400" dirty="0" err="1">
                <a:solidFill>
                  <a:srgbClr val="373737"/>
                </a:solidFill>
              </a:rPr>
              <a:t>отверглась</a:t>
            </a:r>
            <a:r>
              <a:rPr lang="ru-RU" sz="2400" dirty="0">
                <a:solidFill>
                  <a:srgbClr val="373737"/>
                </a:solidFill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376775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P-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значение</a:t>
            </a:r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66C49CFC-B47C-2B45-BD42-FF6E430AABF6}"/>
              </a:ext>
            </a:extLst>
          </p:cNvPr>
          <p:cNvSpPr txBox="1">
            <a:spLocks/>
          </p:cNvSpPr>
          <p:nvPr/>
        </p:nvSpPr>
        <p:spPr>
          <a:xfrm>
            <a:off x="611560" y="4105200"/>
            <a:ext cx="1656186" cy="4783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2400" dirty="0"/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01BBA019-CE22-4664-9764-061AEC99F932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136904" cy="24296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Вопрос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dirty="0">
                <a:solidFill>
                  <a:srgbClr val="373737"/>
                </a:solidFill>
              </a:rPr>
              <a:t>какой уровень значимости надо выбрать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чтобы гипотеза впервые </a:t>
            </a:r>
            <a:r>
              <a:rPr lang="ru-RU" sz="2400" dirty="0" err="1">
                <a:solidFill>
                  <a:srgbClr val="373737"/>
                </a:solidFill>
              </a:rPr>
              <a:t>отверглась</a:t>
            </a:r>
            <a:r>
              <a:rPr lang="ru-RU" sz="2400" dirty="0">
                <a:solidFill>
                  <a:srgbClr val="373737"/>
                </a:solidFill>
              </a:rPr>
              <a:t>? 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Ответ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dirty="0">
                <a:solidFill>
                  <a:srgbClr val="373737"/>
                </a:solidFill>
              </a:rPr>
              <a:t>равный </a:t>
            </a:r>
            <a:r>
              <a:rPr lang="en-US" sz="2400" dirty="0">
                <a:solidFill>
                  <a:srgbClr val="373737"/>
                </a:solidFill>
              </a:rPr>
              <a:t>P-</a:t>
            </a:r>
            <a:r>
              <a:rPr lang="ru-RU" sz="2400" dirty="0">
                <a:solidFill>
                  <a:srgbClr val="373737"/>
                </a:solidFill>
              </a:rPr>
              <a:t>значению</a:t>
            </a:r>
            <a:endParaRPr lang="en-US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59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P-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значение</a:t>
            </a:r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66C49CFC-B47C-2B45-BD42-FF6E430AABF6}"/>
              </a:ext>
            </a:extLst>
          </p:cNvPr>
          <p:cNvSpPr txBox="1">
            <a:spLocks/>
          </p:cNvSpPr>
          <p:nvPr/>
        </p:nvSpPr>
        <p:spPr>
          <a:xfrm>
            <a:off x="611560" y="4105200"/>
            <a:ext cx="1656186" cy="4783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2400" dirty="0"/>
          </a:p>
        </p:txBody>
      </p:sp>
      <p:sp>
        <p:nvSpPr>
          <p:cNvPr id="11" name="Объект 5">
            <a:extLst>
              <a:ext uri="{FF2B5EF4-FFF2-40B4-BE49-F238E27FC236}">
                <a16:creationId xmlns:a16="http://schemas.microsoft.com/office/drawing/2014/main" id="{AB194224-657B-D644-8FD6-8824DF55944A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136904" cy="24296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Вопрос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dirty="0">
                <a:solidFill>
                  <a:srgbClr val="373737"/>
                </a:solidFill>
              </a:rPr>
              <a:t>какой уровень значимости надо выбрать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чтобы гипотеза впервые </a:t>
            </a:r>
            <a:r>
              <a:rPr lang="ru-RU" sz="2400" dirty="0" err="1">
                <a:solidFill>
                  <a:srgbClr val="373737"/>
                </a:solidFill>
              </a:rPr>
              <a:t>отверглась</a:t>
            </a:r>
            <a:r>
              <a:rPr lang="ru-RU" sz="2400" dirty="0">
                <a:solidFill>
                  <a:srgbClr val="373737"/>
                </a:solidFill>
              </a:rPr>
              <a:t>? 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Ответ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dirty="0">
                <a:solidFill>
                  <a:srgbClr val="373737"/>
                </a:solidFill>
              </a:rPr>
              <a:t>равный </a:t>
            </a:r>
            <a:r>
              <a:rPr lang="en-US" sz="2400" dirty="0">
                <a:solidFill>
                  <a:srgbClr val="373737"/>
                </a:solidFill>
              </a:rPr>
              <a:t>P-</a:t>
            </a:r>
            <a:r>
              <a:rPr lang="ru-RU" sz="2400" dirty="0">
                <a:solidFill>
                  <a:srgbClr val="373737"/>
                </a:solidFill>
              </a:rPr>
              <a:t>значению</a:t>
            </a:r>
            <a:endParaRPr lang="en-US" sz="2400" dirty="0">
              <a:solidFill>
                <a:srgbClr val="373737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Из-за этого </a:t>
            </a:r>
            <a:r>
              <a:rPr lang="en-US" sz="2400" dirty="0">
                <a:solidFill>
                  <a:srgbClr val="373737"/>
                </a:solidFill>
              </a:rPr>
              <a:t>P-</a:t>
            </a:r>
            <a:r>
              <a:rPr lang="ru-RU" sz="2400" dirty="0">
                <a:solidFill>
                  <a:srgbClr val="373737"/>
                </a:solidFill>
              </a:rPr>
              <a:t>значение также называют </a:t>
            </a:r>
            <a:r>
              <a:rPr lang="ru-RU" sz="2400" b="1" dirty="0">
                <a:solidFill>
                  <a:srgbClr val="28516A"/>
                </a:solidFill>
              </a:rPr>
              <a:t>достигаемым уровнем значимости </a:t>
            </a:r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D2F2ACEF-006C-2341-84E5-D9F22DDF9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159710"/>
            <a:ext cx="6284009" cy="332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P-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значение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CEACEEC-06B1-0A4C-8EDF-2C150123C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159710"/>
            <a:ext cx="6284009" cy="3323274"/>
          </a:xfrm>
          <a:prstGeom prst="rect">
            <a:avLst/>
          </a:prstGeom>
        </p:spPr>
      </p:pic>
      <p:sp>
        <p:nvSpPr>
          <p:cNvPr id="6" name="Объект 5">
            <a:extLst>
              <a:ext uri="{FF2B5EF4-FFF2-40B4-BE49-F238E27FC236}">
                <a16:creationId xmlns:a16="http://schemas.microsoft.com/office/drawing/2014/main" id="{B3B8D0EF-BFF3-4C12-9ED3-8156112331DA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136904" cy="24296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28516A"/>
                </a:solidFill>
              </a:rPr>
              <a:t>Достигаемый уровень значимости </a:t>
            </a:r>
            <a:r>
              <a:rPr lang="en-US" sz="2400" dirty="0">
                <a:solidFill>
                  <a:srgbClr val="28516A"/>
                </a:solidFill>
              </a:rPr>
              <a:t>(</a:t>
            </a:r>
            <a:r>
              <a:rPr lang="en-US" sz="2400" b="1" dirty="0">
                <a:solidFill>
                  <a:srgbClr val="28516A"/>
                </a:solidFill>
              </a:rPr>
              <a:t>P-</a:t>
            </a:r>
            <a:r>
              <a:rPr lang="ru-RU" sz="2400" b="1" dirty="0">
                <a:solidFill>
                  <a:srgbClr val="28516A"/>
                </a:solidFill>
              </a:rPr>
              <a:t>значение</a:t>
            </a:r>
            <a:r>
              <a:rPr lang="en-US" sz="2400" dirty="0">
                <a:solidFill>
                  <a:srgbClr val="28516A"/>
                </a:solidFill>
              </a:rPr>
              <a:t>) </a:t>
            </a:r>
            <a:r>
              <a:rPr lang="en-US" sz="2400" dirty="0">
                <a:solidFill>
                  <a:srgbClr val="373737"/>
                </a:solidFill>
              </a:rPr>
              <a:t>–</a:t>
            </a:r>
            <a:r>
              <a:rPr lang="en-US" sz="2400" b="1" dirty="0">
                <a:solidFill>
                  <a:srgbClr val="373737"/>
                </a:solidFill>
              </a:rPr>
              <a:t> </a:t>
            </a:r>
            <a:r>
              <a:rPr lang="ru-RU" sz="2400" b="1" dirty="0">
                <a:solidFill>
                  <a:srgbClr val="373737"/>
                </a:solidFill>
              </a:rPr>
              <a:t/>
            </a:r>
            <a:br>
              <a:rPr lang="ru-RU" sz="2400" b="1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это вероятность при справедливости нулевой гипотезы получить такое же наблюдаемое значение статистики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/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как в эксперименте либо ещё более экстремальное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2">
                <a:extLst>
                  <a:ext uri="{FF2B5EF4-FFF2-40B4-BE49-F238E27FC236}">
                    <a16:creationId xmlns:a16="http://schemas.microsoft.com/office/drawing/2014/main" id="{7A66E796-C1A7-47C6-B17C-18696BFEAAFF}"/>
                  </a:ext>
                </a:extLst>
              </p:cNvPr>
              <p:cNvSpPr/>
              <p:nvPr/>
            </p:nvSpPr>
            <p:spPr>
              <a:xfrm>
                <a:off x="2540674" y="2364035"/>
                <a:ext cx="4062651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(|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|&gt;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набл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2">
                <a:extLst>
                  <a:ext uri="{FF2B5EF4-FFF2-40B4-BE49-F238E27FC236}">
                    <a16:creationId xmlns:a16="http://schemas.microsoft.com/office/drawing/2014/main" id="{7A66E796-C1A7-47C6-B17C-18696BFEAA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674" y="2364035"/>
                <a:ext cx="4062651" cy="6001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590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wrap="square" rIns="0" bIns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Что такое гипотеза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12D257C1-F19D-4EB4-BB9A-33115F07258C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496944" cy="11521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Гипотеза</a:t>
            </a:r>
            <a:r>
              <a:rPr lang="ru-RU" sz="2400" b="1" dirty="0">
                <a:solidFill>
                  <a:srgbClr val="5C5B5C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– любое утверждение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которое возникло в нашей голове и которое мы собираемся проверить по данным. </a:t>
            </a:r>
            <a:endParaRPr lang="en-US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56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P-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значение</a:t>
            </a:r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4E50825D-CB82-6A45-A732-0AA916802362}"/>
              </a:ext>
            </a:extLst>
          </p:cNvPr>
          <p:cNvSpPr/>
          <p:nvPr/>
        </p:nvSpPr>
        <p:spPr>
          <a:xfrm>
            <a:off x="539751" y="3393802"/>
            <a:ext cx="7416626" cy="2195438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F5C437-6EF8-9745-8D17-83C8D207C0A9}"/>
                  </a:ext>
                </a:extLst>
              </p:cNvPr>
              <p:cNvSpPr txBox="1"/>
              <p:nvPr/>
            </p:nvSpPr>
            <p:spPr>
              <a:xfrm>
                <a:off x="1385011" y="3522943"/>
                <a:ext cx="6899526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rgbClr val="C0504D"/>
                    </a:solidFill>
                  </a:rPr>
                  <a:t>В нашей ситуации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𝑣𝑎𝑙𝑢𝑒</m:t>
                    </m:r>
                    <m:r>
                      <a:rPr lang="en-US" sz="2400" i="1" dirty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518</m:t>
                    </m:r>
                  </m:oMath>
                </a14:m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то есть вероятность получить наше или ещё более экстремальное значение статистики</a:t>
                </a:r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при верности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C0504D"/>
                    </a:solidFill>
                  </a:rPr>
                  <a:t>высока</a:t>
                </a:r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что говорит в пользу гипотезы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F5C437-6EF8-9745-8D17-83C8D207C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011" y="3522943"/>
                <a:ext cx="6899526" cy="1938992"/>
              </a:xfrm>
              <a:prstGeom prst="rect">
                <a:avLst/>
              </a:prstGeom>
              <a:blipFill>
                <a:blip r:embed="rId3"/>
                <a:stretch>
                  <a:fillRect l="-1325" t="-2201" b="-66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hape">
            <a:extLst>
              <a:ext uri="{FF2B5EF4-FFF2-40B4-BE49-F238E27FC236}">
                <a16:creationId xmlns:a16="http://schemas.microsoft.com/office/drawing/2014/main" id="{91F1A97A-0915-B945-8170-4D0A98B22DF0}"/>
              </a:ext>
            </a:extLst>
          </p:cNvPr>
          <p:cNvSpPr/>
          <p:nvPr/>
        </p:nvSpPr>
        <p:spPr>
          <a:xfrm>
            <a:off x="859463" y="3594952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11" name="Объект 5">
            <a:extLst>
              <a:ext uri="{FF2B5EF4-FFF2-40B4-BE49-F238E27FC236}">
                <a16:creationId xmlns:a16="http://schemas.microsoft.com/office/drawing/2014/main" id="{828EC58F-B10F-8A4B-96FB-1E564C16391C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136904" cy="24296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28516A"/>
                </a:solidFill>
              </a:rPr>
              <a:t>Достигаемый уровень значимости </a:t>
            </a:r>
            <a:r>
              <a:rPr lang="en-US" sz="2400" dirty="0">
                <a:solidFill>
                  <a:srgbClr val="28516A"/>
                </a:solidFill>
              </a:rPr>
              <a:t>(</a:t>
            </a:r>
            <a:r>
              <a:rPr lang="en-US" sz="2400" b="1" dirty="0">
                <a:solidFill>
                  <a:srgbClr val="28516A"/>
                </a:solidFill>
              </a:rPr>
              <a:t>P-</a:t>
            </a:r>
            <a:r>
              <a:rPr lang="ru-RU" sz="2400" b="1" dirty="0">
                <a:solidFill>
                  <a:srgbClr val="28516A"/>
                </a:solidFill>
              </a:rPr>
              <a:t>значение</a:t>
            </a:r>
            <a:r>
              <a:rPr lang="en-US" sz="2400" dirty="0">
                <a:solidFill>
                  <a:srgbClr val="28516A"/>
                </a:solidFill>
              </a:rPr>
              <a:t>) </a:t>
            </a:r>
            <a:r>
              <a:rPr lang="en-US" sz="2400" dirty="0">
                <a:solidFill>
                  <a:srgbClr val="373737"/>
                </a:solidFill>
              </a:rPr>
              <a:t>–</a:t>
            </a:r>
            <a:r>
              <a:rPr lang="en-US" sz="2400" b="1" dirty="0">
                <a:solidFill>
                  <a:srgbClr val="373737"/>
                </a:solidFill>
              </a:rPr>
              <a:t> </a:t>
            </a:r>
            <a:r>
              <a:rPr lang="ru-RU" sz="2400" b="1" dirty="0">
                <a:solidFill>
                  <a:srgbClr val="373737"/>
                </a:solidFill>
              </a:rPr>
              <a:t/>
            </a:r>
            <a:br>
              <a:rPr lang="ru-RU" sz="2400" b="1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это вероятность при справедливости нулевой гипотезы получить такое же наблюдаемое значение статистики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/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как в эксперименте либо ещё более экстремальное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2">
                <a:extLst>
                  <a:ext uri="{FF2B5EF4-FFF2-40B4-BE49-F238E27FC236}">
                    <a16:creationId xmlns:a16="http://schemas.microsoft.com/office/drawing/2014/main" id="{540A22D4-4BA2-4942-B87D-82DBE3E5F4BB}"/>
                  </a:ext>
                </a:extLst>
              </p:cNvPr>
              <p:cNvSpPr/>
              <p:nvPr/>
            </p:nvSpPr>
            <p:spPr>
              <a:xfrm>
                <a:off x="2540674" y="2364035"/>
                <a:ext cx="4062651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(|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|&gt;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набл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2">
                <a:extLst>
                  <a:ext uri="{FF2B5EF4-FFF2-40B4-BE49-F238E27FC236}">
                    <a16:creationId xmlns:a16="http://schemas.microsoft.com/office/drawing/2014/main" id="{540A22D4-4BA2-4942-B87D-82DBE3E5F4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674" y="2364035"/>
                <a:ext cx="4062651" cy="6001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85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Резюме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B18FCCFF-758C-4D7E-A89D-331BCB6E2896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064896" cy="17587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С помощью </a:t>
            </a:r>
            <a:r>
              <a:rPr lang="en-US" sz="2400" dirty="0">
                <a:solidFill>
                  <a:srgbClr val="28516A"/>
                </a:solidFill>
              </a:rPr>
              <a:t>P-</a:t>
            </a:r>
            <a:r>
              <a:rPr lang="ru-RU" sz="2400" dirty="0">
                <a:solidFill>
                  <a:srgbClr val="28516A"/>
                </a:solidFill>
              </a:rPr>
              <a:t>значения </a:t>
            </a:r>
            <a:r>
              <a:rPr lang="ru-RU" sz="2400" dirty="0">
                <a:solidFill>
                  <a:srgbClr val="373737"/>
                </a:solidFill>
              </a:rPr>
              <a:t>удобно проверять гипотезы</a:t>
            </a:r>
          </a:p>
        </p:txBody>
      </p:sp>
    </p:spTree>
    <p:extLst>
      <p:ext uri="{BB962C8B-B14F-4D97-AF65-F5344CB8AC3E}">
        <p14:creationId xmlns:p14="http://schemas.microsoft.com/office/powerpoint/2010/main" val="328819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Резюме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139F2876-3A94-45B7-B7EF-F7CB13E9A61F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064896" cy="17587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С помощью </a:t>
            </a:r>
            <a:r>
              <a:rPr lang="en-US" sz="2400" dirty="0">
                <a:solidFill>
                  <a:srgbClr val="28516A"/>
                </a:solidFill>
              </a:rPr>
              <a:t>P-</a:t>
            </a:r>
            <a:r>
              <a:rPr lang="ru-RU" sz="2400" dirty="0">
                <a:solidFill>
                  <a:srgbClr val="28516A"/>
                </a:solidFill>
              </a:rPr>
              <a:t>значения </a:t>
            </a:r>
            <a:r>
              <a:rPr lang="ru-RU" sz="2400" dirty="0">
                <a:solidFill>
                  <a:srgbClr val="373737"/>
                </a:solidFill>
              </a:rPr>
              <a:t>удобно проверять гипотезы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Оно помогает не акцентировать внимание на том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как именно вычисляется критическое значение, и упрощает понимание статистических протоколов </a:t>
            </a:r>
          </a:p>
        </p:txBody>
      </p:sp>
    </p:spTree>
    <p:extLst>
      <p:ext uri="{BB962C8B-B14F-4D97-AF65-F5344CB8AC3E}">
        <p14:creationId xmlns:p14="http://schemas.microsoft.com/office/powerpoint/2010/main" val="15268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Резюме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4B6E40D-7461-4F5A-860A-EB50B3E4858D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064896" cy="17587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С помощью </a:t>
            </a:r>
            <a:r>
              <a:rPr lang="en-US" sz="2400" dirty="0">
                <a:solidFill>
                  <a:srgbClr val="28516A"/>
                </a:solidFill>
              </a:rPr>
              <a:t>P-</a:t>
            </a:r>
            <a:r>
              <a:rPr lang="ru-RU" sz="2400" dirty="0">
                <a:solidFill>
                  <a:srgbClr val="28516A"/>
                </a:solidFill>
              </a:rPr>
              <a:t>значения </a:t>
            </a:r>
            <a:r>
              <a:rPr lang="ru-RU" sz="2400" dirty="0">
                <a:solidFill>
                  <a:srgbClr val="373737"/>
                </a:solidFill>
              </a:rPr>
              <a:t>удобно проверять гипотезы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Оно помогает не акцентировать внимание на том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как именно вычисляется критическое значение, и упрощает понимание статистических протоколов </a:t>
            </a:r>
          </a:p>
        </p:txBody>
      </p:sp>
      <p:sp>
        <p:nvSpPr>
          <p:cNvPr id="10" name="Объект 5">
            <a:extLst>
              <a:ext uri="{FF2B5EF4-FFF2-40B4-BE49-F238E27FC236}">
                <a16:creationId xmlns:a16="http://schemas.microsoft.com/office/drawing/2014/main" id="{28977B2D-89E7-494F-ABFD-60D2D4DA685C}"/>
              </a:ext>
            </a:extLst>
          </p:cNvPr>
          <p:cNvSpPr txBox="1">
            <a:spLocks/>
          </p:cNvSpPr>
          <p:nvPr/>
        </p:nvSpPr>
        <p:spPr>
          <a:xfrm>
            <a:off x="658200" y="2708920"/>
            <a:ext cx="7226168" cy="4320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Типичный протокол из статистического пакета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b="1" dirty="0">
              <a:solidFill>
                <a:srgbClr val="28516A"/>
              </a:solidFill>
            </a:endParaRPr>
          </a:p>
        </p:txBody>
      </p:sp>
      <p:graphicFrame>
        <p:nvGraphicFramePr>
          <p:cNvPr id="11" name="Таблица 6">
            <a:extLst>
              <a:ext uri="{FF2B5EF4-FFF2-40B4-BE49-F238E27FC236}">
                <a16:creationId xmlns:a16="http://schemas.microsoft.com/office/drawing/2014/main" id="{C5CB9923-78B9-4338-99C8-E6915131A1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514119"/>
              </p:ext>
            </p:extLst>
          </p:nvPr>
        </p:nvGraphicFramePr>
        <p:xfrm>
          <a:off x="611560" y="3425552"/>
          <a:ext cx="830628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8429">
                  <a:extLst>
                    <a:ext uri="{9D8B030D-6E8A-4147-A177-3AD203B41FA5}">
                      <a16:colId xmlns:a16="http://schemas.microsoft.com/office/drawing/2014/main" val="757264669"/>
                    </a:ext>
                  </a:extLst>
                </a:gridCol>
                <a:gridCol w="1223864">
                  <a:extLst>
                    <a:ext uri="{9D8B030D-6E8A-4147-A177-3AD203B41FA5}">
                      <a16:colId xmlns:a16="http://schemas.microsoft.com/office/drawing/2014/main" val="2675937387"/>
                    </a:ext>
                  </a:extLst>
                </a:gridCol>
                <a:gridCol w="1118799">
                  <a:extLst>
                    <a:ext uri="{9D8B030D-6E8A-4147-A177-3AD203B41FA5}">
                      <a16:colId xmlns:a16="http://schemas.microsoft.com/office/drawing/2014/main" val="296885940"/>
                    </a:ext>
                  </a:extLst>
                </a:gridCol>
                <a:gridCol w="1118799">
                  <a:extLst>
                    <a:ext uri="{9D8B030D-6E8A-4147-A177-3AD203B41FA5}">
                      <a16:colId xmlns:a16="http://schemas.microsoft.com/office/drawing/2014/main" val="3040557281"/>
                    </a:ext>
                  </a:extLst>
                </a:gridCol>
                <a:gridCol w="1118799">
                  <a:extLst>
                    <a:ext uri="{9D8B030D-6E8A-4147-A177-3AD203B41FA5}">
                      <a16:colId xmlns:a16="http://schemas.microsoft.com/office/drawing/2014/main" val="1513511866"/>
                    </a:ext>
                  </a:extLst>
                </a:gridCol>
                <a:gridCol w="1118799">
                  <a:extLst>
                    <a:ext uri="{9D8B030D-6E8A-4147-A177-3AD203B41FA5}">
                      <a16:colId xmlns:a16="http://schemas.microsoft.com/office/drawing/2014/main" val="3357386430"/>
                    </a:ext>
                  </a:extLst>
                </a:gridCol>
                <a:gridCol w="1118799">
                  <a:extLst>
                    <a:ext uri="{9D8B030D-6E8A-4147-A177-3AD203B41FA5}">
                      <a16:colId xmlns:a16="http://schemas.microsoft.com/office/drawing/2014/main" val="969926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sz="2400" b="1">
                        <a:solidFill>
                          <a:srgbClr val="373737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rgbClr val="373737"/>
                          </a:solidFill>
                        </a:rPr>
                        <a:t>coef</a:t>
                      </a:r>
                      <a:endParaRPr lang="ru-RU" sz="2400" dirty="0">
                        <a:solidFill>
                          <a:srgbClr val="373737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373737"/>
                          </a:solidFill>
                        </a:rPr>
                        <a:t>std err</a:t>
                      </a:r>
                      <a:endParaRPr lang="ru-RU" sz="2400" dirty="0">
                        <a:solidFill>
                          <a:srgbClr val="373737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rgbClr val="373737"/>
                          </a:solidFill>
                        </a:rPr>
                        <a:t>z</a:t>
                      </a:r>
                      <a:endParaRPr lang="ru-RU" sz="2400">
                        <a:solidFill>
                          <a:srgbClr val="373737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rgbClr val="373737"/>
                          </a:solidFill>
                        </a:rPr>
                        <a:t>P&gt;|z|</a:t>
                      </a:r>
                      <a:endParaRPr lang="ru-RU" sz="2400">
                        <a:solidFill>
                          <a:srgbClr val="373737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rgbClr val="373737"/>
                          </a:solidFill>
                        </a:rPr>
                        <a:t>[0.025</a:t>
                      </a:r>
                      <a:endParaRPr lang="ru-RU" sz="2400">
                        <a:solidFill>
                          <a:srgbClr val="373737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rgbClr val="373737"/>
                          </a:solidFill>
                        </a:rPr>
                        <a:t>0.975]</a:t>
                      </a:r>
                      <a:endParaRPr lang="ru-RU" sz="2400">
                        <a:solidFill>
                          <a:srgbClr val="373737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948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rgbClr val="373737"/>
                          </a:solidFill>
                        </a:rPr>
                        <a:t>Intercept</a:t>
                      </a:r>
                      <a:endParaRPr lang="ru-RU" sz="2400" b="1">
                        <a:solidFill>
                          <a:srgbClr val="373737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373737"/>
                          </a:solidFill>
                        </a:rPr>
                        <a:t>-2.5988</a:t>
                      </a:r>
                      <a:endParaRPr lang="ru-RU" sz="2400" dirty="0">
                        <a:solidFill>
                          <a:srgbClr val="373737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rgbClr val="373737"/>
                          </a:solidFill>
                        </a:rPr>
                        <a:t>1.918</a:t>
                      </a:r>
                      <a:endParaRPr lang="ru-RU" sz="2400">
                        <a:solidFill>
                          <a:srgbClr val="373737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rgbClr val="373737"/>
                          </a:solidFill>
                        </a:rPr>
                        <a:t>-1.355</a:t>
                      </a:r>
                      <a:endParaRPr lang="ru-RU" sz="2400">
                        <a:solidFill>
                          <a:srgbClr val="373737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rgbClr val="373737"/>
                          </a:solidFill>
                        </a:rPr>
                        <a:t>0.175</a:t>
                      </a:r>
                      <a:endParaRPr lang="ru-RU" sz="2400">
                        <a:solidFill>
                          <a:srgbClr val="373737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rgbClr val="373737"/>
                          </a:solidFill>
                        </a:rPr>
                        <a:t>-6.358</a:t>
                      </a:r>
                      <a:endParaRPr lang="ru-RU" sz="2400">
                        <a:solidFill>
                          <a:srgbClr val="373737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rgbClr val="373737"/>
                          </a:solidFill>
                        </a:rPr>
                        <a:t>1.161</a:t>
                      </a:r>
                      <a:endParaRPr lang="ru-RU" sz="2400">
                        <a:solidFill>
                          <a:srgbClr val="373737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5128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rgbClr val="373737"/>
                          </a:solidFill>
                        </a:rPr>
                        <a:t>y</a:t>
                      </a:r>
                      <a:endParaRPr lang="ru-RU" sz="2400" b="1">
                        <a:solidFill>
                          <a:srgbClr val="373737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rgbClr val="373737"/>
                          </a:solidFill>
                        </a:rPr>
                        <a:t>0.4170</a:t>
                      </a:r>
                      <a:endParaRPr lang="ru-RU" sz="2400">
                        <a:solidFill>
                          <a:srgbClr val="373737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rgbClr val="373737"/>
                          </a:solidFill>
                        </a:rPr>
                        <a:t>0.297</a:t>
                      </a:r>
                      <a:endParaRPr lang="ru-RU" sz="2400">
                        <a:solidFill>
                          <a:srgbClr val="373737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rgbClr val="373737"/>
                          </a:solidFill>
                        </a:rPr>
                        <a:t>1.404</a:t>
                      </a:r>
                      <a:endParaRPr lang="ru-RU" sz="2400">
                        <a:solidFill>
                          <a:srgbClr val="373737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rgbClr val="373737"/>
                          </a:solidFill>
                        </a:rPr>
                        <a:t>0.160</a:t>
                      </a:r>
                      <a:endParaRPr lang="ru-RU" sz="2400">
                        <a:solidFill>
                          <a:srgbClr val="373737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rgbClr val="373737"/>
                          </a:solidFill>
                        </a:rPr>
                        <a:t>-0.165</a:t>
                      </a:r>
                      <a:endParaRPr lang="ru-RU" sz="2400">
                        <a:solidFill>
                          <a:srgbClr val="373737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373737"/>
                          </a:solidFill>
                        </a:rPr>
                        <a:t>0.999</a:t>
                      </a:r>
                      <a:endParaRPr lang="ru-RU" sz="2400" dirty="0">
                        <a:solidFill>
                          <a:srgbClr val="373737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069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050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Объект 5">
            <a:extLst>
              <a:ext uri="{FF2B5EF4-FFF2-40B4-BE49-F238E27FC236}">
                <a16:creationId xmlns:a16="http://schemas.microsoft.com/office/drawing/2014/main" id="{8DFC17BA-8865-EE41-A927-C2F1F284198B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064896" cy="17587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С помощью </a:t>
            </a:r>
            <a:r>
              <a:rPr lang="en-US" sz="2400" dirty="0">
                <a:solidFill>
                  <a:srgbClr val="28516A"/>
                </a:solidFill>
              </a:rPr>
              <a:t>P-</a:t>
            </a:r>
            <a:r>
              <a:rPr lang="ru-RU" sz="2400" dirty="0">
                <a:solidFill>
                  <a:srgbClr val="28516A"/>
                </a:solidFill>
              </a:rPr>
              <a:t>значения </a:t>
            </a:r>
            <a:r>
              <a:rPr lang="ru-RU" sz="2400" dirty="0">
                <a:solidFill>
                  <a:srgbClr val="373737"/>
                </a:solidFill>
              </a:rPr>
              <a:t>удобно проверять гипотезы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Оно помогает не акцентировать внимание на том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как именно вычисляется критическое значение, и упрощает понимание статистических протоколов 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Резюме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C0226436-A67D-4E52-945C-11501953F19B}"/>
              </a:ext>
            </a:extLst>
          </p:cNvPr>
          <p:cNvGrpSpPr/>
          <p:nvPr/>
        </p:nvGrpSpPr>
        <p:grpSpPr>
          <a:xfrm>
            <a:off x="5580112" y="4893483"/>
            <a:ext cx="1080120" cy="1171974"/>
            <a:chOff x="5112060" y="5042513"/>
            <a:chExt cx="1080120" cy="11719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Прямоугольник 13">
                  <a:extLst>
                    <a:ext uri="{FF2B5EF4-FFF2-40B4-BE49-F238E27FC236}">
                      <a16:creationId xmlns:a16="http://schemas.microsoft.com/office/drawing/2014/main" id="{79D412F3-424C-0E40-82D0-D9DF32496F0D}"/>
                    </a:ext>
                  </a:extLst>
                </p:cNvPr>
                <p:cNvSpPr/>
                <p:nvPr/>
              </p:nvSpPr>
              <p:spPr>
                <a:xfrm>
                  <a:off x="5112060" y="5845155"/>
                  <a:ext cx="1080120" cy="369332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en-US" sz="2400" b="0" dirty="0">
                      <a:solidFill>
                        <a:srgbClr val="C0504D"/>
                      </a:solidFill>
                    </a:rPr>
                    <a:t>p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𝑣𝑎𝑙𝑢𝑒</m:t>
                      </m:r>
                    </m:oMath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Прямоугольник 13">
                  <a:extLst>
                    <a:ext uri="{FF2B5EF4-FFF2-40B4-BE49-F238E27FC236}">
                      <a16:creationId xmlns:a16="http://schemas.microsoft.com/office/drawing/2014/main" id="{79D412F3-424C-0E40-82D0-D9DF32496F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2060" y="5845155"/>
                  <a:ext cx="1080120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6854" t="-22951" r="-7303" b="-50820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30E20B64-CD0E-A540-9B5F-EB60DF18E4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2120" y="5042513"/>
              <a:ext cx="0" cy="706311"/>
            </a:xfrm>
            <a:prstGeom prst="straightConnector1">
              <a:avLst/>
            </a:prstGeom>
            <a:ln w="34925">
              <a:solidFill>
                <a:srgbClr val="C0504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Объект 5">
            <a:extLst>
              <a:ext uri="{FF2B5EF4-FFF2-40B4-BE49-F238E27FC236}">
                <a16:creationId xmlns:a16="http://schemas.microsoft.com/office/drawing/2014/main" id="{3BC061FF-F23C-3E40-AFB3-1C24D8F0F654}"/>
              </a:ext>
            </a:extLst>
          </p:cNvPr>
          <p:cNvSpPr txBox="1">
            <a:spLocks/>
          </p:cNvSpPr>
          <p:nvPr/>
        </p:nvSpPr>
        <p:spPr>
          <a:xfrm>
            <a:off x="658200" y="2708920"/>
            <a:ext cx="7226168" cy="4320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Типичный протокол из статистического пакета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b="1" dirty="0">
              <a:solidFill>
                <a:srgbClr val="28516A"/>
              </a:solidFill>
            </a:endParaRPr>
          </a:p>
        </p:txBody>
      </p:sp>
      <p:graphicFrame>
        <p:nvGraphicFramePr>
          <p:cNvPr id="9" name="Таблица 6">
            <a:extLst>
              <a:ext uri="{FF2B5EF4-FFF2-40B4-BE49-F238E27FC236}">
                <a16:creationId xmlns:a16="http://schemas.microsoft.com/office/drawing/2014/main" id="{3C30EE2D-5889-0F42-BF43-E1A8A1536F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277316"/>
              </p:ext>
            </p:extLst>
          </p:nvPr>
        </p:nvGraphicFramePr>
        <p:xfrm>
          <a:off x="611560" y="3425552"/>
          <a:ext cx="830628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8429">
                  <a:extLst>
                    <a:ext uri="{9D8B030D-6E8A-4147-A177-3AD203B41FA5}">
                      <a16:colId xmlns:a16="http://schemas.microsoft.com/office/drawing/2014/main" val="757264669"/>
                    </a:ext>
                  </a:extLst>
                </a:gridCol>
                <a:gridCol w="1223864">
                  <a:extLst>
                    <a:ext uri="{9D8B030D-6E8A-4147-A177-3AD203B41FA5}">
                      <a16:colId xmlns:a16="http://schemas.microsoft.com/office/drawing/2014/main" val="2675937387"/>
                    </a:ext>
                  </a:extLst>
                </a:gridCol>
                <a:gridCol w="1118799">
                  <a:extLst>
                    <a:ext uri="{9D8B030D-6E8A-4147-A177-3AD203B41FA5}">
                      <a16:colId xmlns:a16="http://schemas.microsoft.com/office/drawing/2014/main" val="296885940"/>
                    </a:ext>
                  </a:extLst>
                </a:gridCol>
                <a:gridCol w="1118799">
                  <a:extLst>
                    <a:ext uri="{9D8B030D-6E8A-4147-A177-3AD203B41FA5}">
                      <a16:colId xmlns:a16="http://schemas.microsoft.com/office/drawing/2014/main" val="3040557281"/>
                    </a:ext>
                  </a:extLst>
                </a:gridCol>
                <a:gridCol w="1118799">
                  <a:extLst>
                    <a:ext uri="{9D8B030D-6E8A-4147-A177-3AD203B41FA5}">
                      <a16:colId xmlns:a16="http://schemas.microsoft.com/office/drawing/2014/main" val="1513511866"/>
                    </a:ext>
                  </a:extLst>
                </a:gridCol>
                <a:gridCol w="1118799">
                  <a:extLst>
                    <a:ext uri="{9D8B030D-6E8A-4147-A177-3AD203B41FA5}">
                      <a16:colId xmlns:a16="http://schemas.microsoft.com/office/drawing/2014/main" val="3357386430"/>
                    </a:ext>
                  </a:extLst>
                </a:gridCol>
                <a:gridCol w="1118799">
                  <a:extLst>
                    <a:ext uri="{9D8B030D-6E8A-4147-A177-3AD203B41FA5}">
                      <a16:colId xmlns:a16="http://schemas.microsoft.com/office/drawing/2014/main" val="969926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sz="2400" b="1">
                        <a:solidFill>
                          <a:srgbClr val="373737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rgbClr val="373737"/>
                          </a:solidFill>
                        </a:rPr>
                        <a:t>coef</a:t>
                      </a:r>
                      <a:endParaRPr lang="ru-RU" sz="2400" dirty="0">
                        <a:solidFill>
                          <a:srgbClr val="373737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373737"/>
                          </a:solidFill>
                        </a:rPr>
                        <a:t>std err</a:t>
                      </a:r>
                      <a:endParaRPr lang="ru-RU" sz="2400" dirty="0">
                        <a:solidFill>
                          <a:srgbClr val="373737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rgbClr val="373737"/>
                          </a:solidFill>
                        </a:rPr>
                        <a:t>z</a:t>
                      </a:r>
                      <a:endParaRPr lang="ru-RU" sz="2400">
                        <a:solidFill>
                          <a:srgbClr val="373737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rgbClr val="373737"/>
                          </a:solidFill>
                        </a:rPr>
                        <a:t>P&gt;|z|</a:t>
                      </a:r>
                      <a:endParaRPr lang="ru-RU" sz="2400">
                        <a:solidFill>
                          <a:srgbClr val="373737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rgbClr val="373737"/>
                          </a:solidFill>
                        </a:rPr>
                        <a:t>[0.025</a:t>
                      </a:r>
                      <a:endParaRPr lang="ru-RU" sz="2400">
                        <a:solidFill>
                          <a:srgbClr val="373737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rgbClr val="373737"/>
                          </a:solidFill>
                        </a:rPr>
                        <a:t>0.975]</a:t>
                      </a:r>
                      <a:endParaRPr lang="ru-RU" sz="2400">
                        <a:solidFill>
                          <a:srgbClr val="373737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948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rgbClr val="373737"/>
                          </a:solidFill>
                        </a:rPr>
                        <a:t>Intercept</a:t>
                      </a:r>
                      <a:endParaRPr lang="ru-RU" sz="2400" b="1">
                        <a:solidFill>
                          <a:srgbClr val="373737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373737"/>
                          </a:solidFill>
                        </a:rPr>
                        <a:t>-2.5988</a:t>
                      </a:r>
                      <a:endParaRPr lang="ru-RU" sz="2400" dirty="0">
                        <a:solidFill>
                          <a:srgbClr val="373737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rgbClr val="373737"/>
                          </a:solidFill>
                        </a:rPr>
                        <a:t>1.918</a:t>
                      </a:r>
                      <a:endParaRPr lang="ru-RU" sz="2400">
                        <a:solidFill>
                          <a:srgbClr val="373737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rgbClr val="373737"/>
                          </a:solidFill>
                        </a:rPr>
                        <a:t>-1.355</a:t>
                      </a:r>
                      <a:endParaRPr lang="ru-RU" sz="2400">
                        <a:solidFill>
                          <a:srgbClr val="373737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rgbClr val="373737"/>
                          </a:solidFill>
                        </a:rPr>
                        <a:t>0.175</a:t>
                      </a:r>
                      <a:endParaRPr lang="ru-RU" sz="2400">
                        <a:solidFill>
                          <a:srgbClr val="373737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rgbClr val="373737"/>
                          </a:solidFill>
                        </a:rPr>
                        <a:t>-6.358</a:t>
                      </a:r>
                      <a:endParaRPr lang="ru-RU" sz="2400">
                        <a:solidFill>
                          <a:srgbClr val="373737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rgbClr val="373737"/>
                          </a:solidFill>
                        </a:rPr>
                        <a:t>1.161</a:t>
                      </a:r>
                      <a:endParaRPr lang="ru-RU" sz="2400">
                        <a:solidFill>
                          <a:srgbClr val="373737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5128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rgbClr val="373737"/>
                          </a:solidFill>
                        </a:rPr>
                        <a:t>y</a:t>
                      </a:r>
                      <a:endParaRPr lang="ru-RU" sz="2400" b="1">
                        <a:solidFill>
                          <a:srgbClr val="373737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rgbClr val="373737"/>
                          </a:solidFill>
                        </a:rPr>
                        <a:t>0.4170</a:t>
                      </a:r>
                      <a:endParaRPr lang="ru-RU" sz="2400">
                        <a:solidFill>
                          <a:srgbClr val="373737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rgbClr val="373737"/>
                          </a:solidFill>
                        </a:rPr>
                        <a:t>0.297</a:t>
                      </a:r>
                      <a:endParaRPr lang="ru-RU" sz="2400">
                        <a:solidFill>
                          <a:srgbClr val="373737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rgbClr val="373737"/>
                          </a:solidFill>
                        </a:rPr>
                        <a:t>1.404</a:t>
                      </a:r>
                      <a:endParaRPr lang="ru-RU" sz="2400">
                        <a:solidFill>
                          <a:srgbClr val="373737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rgbClr val="373737"/>
                          </a:solidFill>
                        </a:rPr>
                        <a:t>0.160</a:t>
                      </a:r>
                      <a:endParaRPr lang="ru-RU" sz="2400">
                        <a:solidFill>
                          <a:srgbClr val="373737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rgbClr val="373737"/>
                          </a:solidFill>
                        </a:rPr>
                        <a:t>-0.165</a:t>
                      </a:r>
                      <a:endParaRPr lang="ru-RU" sz="2400">
                        <a:solidFill>
                          <a:srgbClr val="373737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373737"/>
                          </a:solidFill>
                        </a:rPr>
                        <a:t>0.999</a:t>
                      </a:r>
                      <a:endParaRPr lang="ru-RU" sz="2400" dirty="0">
                        <a:solidFill>
                          <a:srgbClr val="373737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069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969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7" y="116632"/>
            <a:ext cx="8640960" cy="6264696"/>
          </a:xfrm>
          <a:prstGeom prst="rect">
            <a:avLst/>
          </a:prstGeom>
        </p:spPr>
        <p:txBody>
          <a:bodyPr vert="horz" wrap="square" lIns="91440" tIns="45720" rIns="0" bIns="0" rtlCol="0" anchor="ctr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pPr algn="ctr"/>
            <a:r>
              <a:rPr lang="ru-RU" altLang="ru-RU" dirty="0"/>
              <a:t>Ошибки 1 и 2 рода</a:t>
            </a:r>
          </a:p>
        </p:txBody>
      </p:sp>
    </p:spTree>
    <p:extLst>
      <p:ext uri="{BB962C8B-B14F-4D97-AF65-F5344CB8AC3E}">
        <p14:creationId xmlns:p14="http://schemas.microsoft.com/office/powerpoint/2010/main" val="221758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Ошибки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, 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что мы совершаем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01483CD1-27D0-4348-A8E1-2BB7CC2651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8611863"/>
                  </p:ext>
                </p:extLst>
              </p:nvPr>
            </p:nvGraphicFramePr>
            <p:xfrm>
              <a:off x="1296000" y="720000"/>
              <a:ext cx="5904655" cy="208823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592287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512168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180020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696077"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верна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неверна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69607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не отвергается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416F2F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C0504D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69607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отвергается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C0504D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416F2F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01483CD1-27D0-4348-A8E1-2BB7CC2651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8611863"/>
                  </p:ext>
                </p:extLst>
              </p:nvPr>
            </p:nvGraphicFramePr>
            <p:xfrm>
              <a:off x="1296000" y="720000"/>
              <a:ext cx="5904655" cy="208823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592287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512168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180020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696077"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1774" r="-120161" b="-2043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27703" r="-676" b="-2043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69607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99130" r="-128169" b="-1026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416F2F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C0504D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69607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00877" r="-128169" b="-35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C0504D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416F2F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2992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Ошибки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, 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что мы совершаем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8A6C72CD-52D5-48B6-86DD-EED11B5859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0470455"/>
                  </p:ext>
                </p:extLst>
              </p:nvPr>
            </p:nvGraphicFramePr>
            <p:xfrm>
              <a:off x="1296000" y="720000"/>
              <a:ext cx="5904655" cy="208823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592287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512168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180020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696077"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верна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неверна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69607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не отвергается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416F2F"/>
                                    </a:solidFill>
                                    <a:latin typeface="Cambria Math" panose="02040503050406030204" pitchFamily="18" charset="0"/>
                                  </a:rPr>
                                  <m:t>𝑜𝑘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416F2F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C0504D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69607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отвергается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C0504D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416F2F"/>
                                    </a:solidFill>
                                    <a:latin typeface="Cambria Math" panose="02040503050406030204" pitchFamily="18" charset="0"/>
                                  </a:rPr>
                                  <m:t>𝑜𝑘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416F2F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8A6C72CD-52D5-48B6-86DD-EED11B5859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0470455"/>
                  </p:ext>
                </p:extLst>
              </p:nvPr>
            </p:nvGraphicFramePr>
            <p:xfrm>
              <a:off x="1296000" y="720000"/>
              <a:ext cx="5904655" cy="208823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592287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512168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180020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696077"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1774" r="-120161" b="-2043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27703" r="-676" b="-2043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69607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99130" r="-128169" b="-1026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1774" t="-99130" r="-120161" b="-1026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27703" t="-99130" r="-676" b="-1026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69607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00877" r="-128169" b="-35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1774" t="-200877" r="-120161" b="-35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27703" t="-200877" r="-676" b="-35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8983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Ошибки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, 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что мы совершаем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DF5613F7-943C-4303-90DA-C0B69ADF60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6152491"/>
                  </p:ext>
                </p:extLst>
              </p:nvPr>
            </p:nvGraphicFramePr>
            <p:xfrm>
              <a:off x="1296000" y="720000"/>
              <a:ext cx="5904655" cy="208823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592287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512168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180020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696077"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верна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неверна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69607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не отвергается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416F2F"/>
                                    </a:solidFill>
                                    <a:latin typeface="Cambria Math" panose="02040503050406030204" pitchFamily="18" charset="0"/>
                                  </a:rPr>
                                  <m:t>𝑜𝑘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416F2F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C0504D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69607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отвергается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C0504D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416F2F"/>
                                    </a:solidFill>
                                    <a:latin typeface="Cambria Math" panose="02040503050406030204" pitchFamily="18" charset="0"/>
                                  </a:rPr>
                                  <m:t>𝑜𝑘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416F2F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DF5613F7-943C-4303-90DA-C0B69ADF60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6152491"/>
                  </p:ext>
                </p:extLst>
              </p:nvPr>
            </p:nvGraphicFramePr>
            <p:xfrm>
              <a:off x="1296000" y="720000"/>
              <a:ext cx="5904655" cy="208823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592287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512168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180020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696077"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1774" r="-120161" b="-2043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27703" r="-676" b="-2043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69607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99130" r="-128169" b="-1026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1774" t="-99130" r="-120161" b="-1026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27703" t="-99130" r="-676" b="-1026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69607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00877" r="-128169" b="-35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1774" t="-200877" r="-120161" b="-35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27703" t="-200877" r="-676" b="-35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Объект 5">
            <a:extLst>
              <a:ext uri="{FF2B5EF4-FFF2-40B4-BE49-F238E27FC236}">
                <a16:creationId xmlns:a16="http://schemas.microsoft.com/office/drawing/2014/main" id="{6788375C-53AD-4D9C-BEB8-24A4C148F277}"/>
              </a:ext>
            </a:extLst>
          </p:cNvPr>
          <p:cNvSpPr txBox="1">
            <a:spLocks/>
          </p:cNvSpPr>
          <p:nvPr/>
        </p:nvSpPr>
        <p:spPr>
          <a:xfrm>
            <a:off x="3923928" y="2996952"/>
            <a:ext cx="1440160" cy="7164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C0504D"/>
                </a:solidFill>
              </a:rPr>
              <a:t>ошибка 1 рода</a:t>
            </a:r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76269480-53DC-42D6-AB58-451601620685}"/>
              </a:ext>
            </a:extLst>
          </p:cNvPr>
          <p:cNvSpPr txBox="1">
            <a:spLocks/>
          </p:cNvSpPr>
          <p:nvPr/>
        </p:nvSpPr>
        <p:spPr>
          <a:xfrm>
            <a:off x="7380312" y="1366256"/>
            <a:ext cx="1423403" cy="6945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C0504D"/>
                </a:solidFill>
              </a:rPr>
              <a:t>ошибка 2 рода</a:t>
            </a:r>
          </a:p>
        </p:txBody>
      </p:sp>
    </p:spTree>
    <p:extLst>
      <p:ext uri="{BB962C8B-B14F-4D97-AF65-F5344CB8AC3E}">
        <p14:creationId xmlns:p14="http://schemas.microsoft.com/office/powerpoint/2010/main" val="248956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Ошибки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, 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что мы совершаем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Таблица 9">
                <a:extLst>
                  <a:ext uri="{FF2B5EF4-FFF2-40B4-BE49-F238E27FC236}">
                    <a16:creationId xmlns:a16="http://schemas.microsoft.com/office/drawing/2014/main" id="{650CA190-FCCD-4E3C-90C9-7ED87F3588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1763026"/>
                  </p:ext>
                </p:extLst>
              </p:nvPr>
            </p:nvGraphicFramePr>
            <p:xfrm>
              <a:off x="1296000" y="720000"/>
              <a:ext cx="5904655" cy="208823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592287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512168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180020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696077"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верна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неверна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69607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не отвергается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416F2F"/>
                                    </a:solidFill>
                                    <a:latin typeface="Cambria Math" panose="02040503050406030204" pitchFamily="18" charset="0"/>
                                  </a:rPr>
                                  <m:t>𝑜𝑘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416F2F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C0504D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69607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отвергается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C0504D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416F2F"/>
                                    </a:solidFill>
                                    <a:latin typeface="Cambria Math" panose="02040503050406030204" pitchFamily="18" charset="0"/>
                                  </a:rPr>
                                  <m:t>𝑜𝑘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416F2F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Таблица 9">
                <a:extLst>
                  <a:ext uri="{FF2B5EF4-FFF2-40B4-BE49-F238E27FC236}">
                    <a16:creationId xmlns:a16="http://schemas.microsoft.com/office/drawing/2014/main" id="{650CA190-FCCD-4E3C-90C9-7ED87F3588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1763026"/>
                  </p:ext>
                </p:extLst>
              </p:nvPr>
            </p:nvGraphicFramePr>
            <p:xfrm>
              <a:off x="1296000" y="720000"/>
              <a:ext cx="5904655" cy="208823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592287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512168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180020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696077"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1774" r="-120161" b="-2043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27703" r="-676" b="-2043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69607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99130" r="-128169" b="-1026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1774" t="-99130" r="-120161" b="-1026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27703" t="-99130" r="-676" b="-1026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69607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00877" r="-128169" b="-35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1774" t="-200877" r="-120161" b="-35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27703" t="-200877" r="-676" b="-35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Объект 5">
            <a:extLst>
              <a:ext uri="{FF2B5EF4-FFF2-40B4-BE49-F238E27FC236}">
                <a16:creationId xmlns:a16="http://schemas.microsoft.com/office/drawing/2014/main" id="{05C7DB9D-8D33-44E7-A666-0F48DC5E0B75}"/>
              </a:ext>
            </a:extLst>
          </p:cNvPr>
          <p:cNvSpPr txBox="1">
            <a:spLocks/>
          </p:cNvSpPr>
          <p:nvPr/>
        </p:nvSpPr>
        <p:spPr>
          <a:xfrm>
            <a:off x="3923928" y="2996952"/>
            <a:ext cx="1440160" cy="7164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C0504D"/>
                </a:solidFill>
              </a:rPr>
              <a:t>ошибка 1 рода</a:t>
            </a:r>
          </a:p>
        </p:txBody>
      </p:sp>
      <p:sp>
        <p:nvSpPr>
          <p:cNvPr id="18" name="Объект 5">
            <a:extLst>
              <a:ext uri="{FF2B5EF4-FFF2-40B4-BE49-F238E27FC236}">
                <a16:creationId xmlns:a16="http://schemas.microsoft.com/office/drawing/2014/main" id="{494A4B7E-5FC0-4C0A-86BA-A0DADE80D680}"/>
              </a:ext>
            </a:extLst>
          </p:cNvPr>
          <p:cNvSpPr txBox="1">
            <a:spLocks/>
          </p:cNvSpPr>
          <p:nvPr/>
        </p:nvSpPr>
        <p:spPr>
          <a:xfrm>
            <a:off x="7380312" y="1366256"/>
            <a:ext cx="1423403" cy="6945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C0504D"/>
                </a:solidFill>
              </a:rPr>
              <a:t>ошибка 2 рода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Объект 5">
                <a:extLst>
                  <a:ext uri="{FF2B5EF4-FFF2-40B4-BE49-F238E27FC236}">
                    <a16:creationId xmlns:a16="http://schemas.microsoft.com/office/drawing/2014/main" id="{807BE652-E810-4DA6-9B5A-05BE6D92D9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6000" y="4149080"/>
                <a:ext cx="4622751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отвергнута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верна)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Объект 5">
                <a:extLst>
                  <a:ext uri="{FF2B5EF4-FFF2-40B4-BE49-F238E27FC236}">
                    <a16:creationId xmlns:a16="http://schemas.microsoft.com/office/drawing/2014/main" id="{807BE652-E810-4DA6-9B5A-05BE6D92D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4149080"/>
                <a:ext cx="4622751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081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Что такое гипотеза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06228E49-DD83-444A-9A9C-831F623CC6C4}"/>
              </a:ext>
            </a:extLst>
          </p:cNvPr>
          <p:cNvSpPr txBox="1">
            <a:spLocks/>
          </p:cNvSpPr>
          <p:nvPr/>
        </p:nvSpPr>
        <p:spPr>
          <a:xfrm>
            <a:off x="539552" y="1628800"/>
            <a:ext cx="8496944" cy="31763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 Австралии женщин дискриминируют на рынке труда</a:t>
            </a:r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E643119D-4FF4-40D2-9464-7F6086DCB4F0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496944" cy="11521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Гипотеза</a:t>
            </a:r>
            <a:r>
              <a:rPr lang="ru-RU" sz="2400" b="1" dirty="0">
                <a:solidFill>
                  <a:srgbClr val="5C5B5C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– любое утверждение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которое возникло в нашей голове и которое мы собираемся проверить по данным. </a:t>
            </a:r>
            <a:endParaRPr lang="en-US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23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Ошибки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, 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что мы совершаем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046D94F6-7C44-8747-9A7E-88360B3FE6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4522740"/>
                  </p:ext>
                </p:extLst>
              </p:nvPr>
            </p:nvGraphicFramePr>
            <p:xfrm>
              <a:off x="1296000" y="720000"/>
              <a:ext cx="5904655" cy="208823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592287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512168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180020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696077"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верна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неверна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69607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не отвергается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416F2F"/>
                                    </a:solidFill>
                                    <a:latin typeface="Cambria Math" panose="02040503050406030204" pitchFamily="18" charset="0"/>
                                  </a:rPr>
                                  <m:t>𝑜𝑘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416F2F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C0504D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69607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отвергается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C0504D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416F2F"/>
                                    </a:solidFill>
                                    <a:latin typeface="Cambria Math" panose="02040503050406030204" pitchFamily="18" charset="0"/>
                                  </a:rPr>
                                  <m:t>𝑜𝑘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416F2F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046D94F6-7C44-8747-9A7E-88360B3FE6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4522740"/>
                  </p:ext>
                </p:extLst>
              </p:nvPr>
            </p:nvGraphicFramePr>
            <p:xfrm>
              <a:off x="1296000" y="720000"/>
              <a:ext cx="5904655" cy="208823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592287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512168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180020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696077"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1774" r="-120161" b="-2043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27703" r="-676" b="-2043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69607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99130" r="-128169" b="-1026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1774" t="-99130" r="-120161" b="-1026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27703" t="-99130" r="-676" b="-1026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69607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00877" r="-128169" b="-35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1774" t="-200877" r="-120161" b="-35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27703" t="-200877" r="-676" b="-35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Объект 5">
            <a:extLst>
              <a:ext uri="{FF2B5EF4-FFF2-40B4-BE49-F238E27FC236}">
                <a16:creationId xmlns:a16="http://schemas.microsoft.com/office/drawing/2014/main" id="{5A85BA90-287A-A94C-BDC0-FDBC1DF67994}"/>
              </a:ext>
            </a:extLst>
          </p:cNvPr>
          <p:cNvSpPr txBox="1">
            <a:spLocks/>
          </p:cNvSpPr>
          <p:nvPr/>
        </p:nvSpPr>
        <p:spPr>
          <a:xfrm>
            <a:off x="3923928" y="2996952"/>
            <a:ext cx="1440160" cy="7164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C0504D"/>
                </a:solidFill>
              </a:rPr>
              <a:t>ошибка 1 рода</a:t>
            </a:r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07CD98D6-051D-1542-B468-CCB45A64103B}"/>
              </a:ext>
            </a:extLst>
          </p:cNvPr>
          <p:cNvSpPr txBox="1">
            <a:spLocks/>
          </p:cNvSpPr>
          <p:nvPr/>
        </p:nvSpPr>
        <p:spPr>
          <a:xfrm>
            <a:off x="7380312" y="1366256"/>
            <a:ext cx="1423403" cy="6945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C0504D"/>
                </a:solidFill>
              </a:rPr>
              <a:t>ошибка 2 рода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4558B4EC-DB4F-4472-BCDE-D14767F5E42D}"/>
              </a:ext>
            </a:extLst>
          </p:cNvPr>
          <p:cNvGrpSpPr/>
          <p:nvPr/>
        </p:nvGrpSpPr>
        <p:grpSpPr>
          <a:xfrm>
            <a:off x="1296000" y="4149080"/>
            <a:ext cx="6624735" cy="1863250"/>
            <a:chOff x="1296000" y="4320000"/>
            <a:chExt cx="6624735" cy="18632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Объект 5">
                  <a:extLst>
                    <a:ext uri="{FF2B5EF4-FFF2-40B4-BE49-F238E27FC236}">
                      <a16:creationId xmlns:a16="http://schemas.microsoft.com/office/drawing/2014/main" id="{69A78BA1-7D09-4047-A0A8-5E6117045FD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6000" y="4320000"/>
                  <a:ext cx="4622751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ℙ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отвергнута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верна)</m:t>
                        </m:r>
                      </m:oMath>
                    </m:oMathPara>
                  </a14:m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Объект 5">
                  <a:extLst>
                    <a:ext uri="{FF2B5EF4-FFF2-40B4-BE49-F238E27FC236}">
                      <a16:creationId xmlns:a16="http://schemas.microsoft.com/office/drawing/2014/main" id="{69A78BA1-7D09-4047-A0A8-5E6117045F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4320000"/>
                  <a:ext cx="4622751" cy="4783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Объект 5">
                  <a:extLst>
                    <a:ext uri="{FF2B5EF4-FFF2-40B4-BE49-F238E27FC236}">
                      <a16:creationId xmlns:a16="http://schemas.microsoft.com/office/drawing/2014/main" id="{558FDAB8-9CD6-0D49-8412-48597E00DB0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6000" y="4860000"/>
                  <a:ext cx="5688632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ℙ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не отвергнута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не верна)</m:t>
                        </m:r>
                      </m:oMath>
                    </m:oMathPara>
                  </a14:m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Объект 5">
                  <a:extLst>
                    <a:ext uri="{FF2B5EF4-FFF2-40B4-BE49-F238E27FC236}">
                      <a16:creationId xmlns:a16="http://schemas.microsoft.com/office/drawing/2014/main" id="{558FDAB8-9CD6-0D49-8412-48597E00DB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4860000"/>
                  <a:ext cx="5688632" cy="478365"/>
                </a:xfrm>
                <a:prstGeom prst="rect">
                  <a:avLst/>
                </a:prstGeom>
                <a:blipFill>
                  <a:blip r:embed="rId5"/>
                  <a:stretch>
                    <a:fillRect l="-10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Объект 5">
                  <a:extLst>
                    <a:ext uri="{FF2B5EF4-FFF2-40B4-BE49-F238E27FC236}">
                      <a16:creationId xmlns:a16="http://schemas.microsoft.com/office/drawing/2014/main" id="{C8429DA0-58A1-6B4B-9A64-101956B3D86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6000" y="5399999"/>
                  <a:ext cx="6624735" cy="783251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r>
                    <a:rPr lang="ru-RU" sz="2400" dirty="0">
                      <a:solidFill>
                        <a:srgbClr val="373737"/>
                      </a:solidFill>
                    </a:rPr>
                    <a:t>Величину</a:t>
                  </a:r>
                  <a:r>
                    <a:rPr lang="ru-RU" sz="2400" dirty="0">
                      <a:solidFill>
                        <a:srgbClr val="5C5B5C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ru-RU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ru-RU" sz="2400" dirty="0">
                      <a:solidFill>
                        <a:srgbClr val="28516A"/>
                      </a:solidFill>
                    </a:rPr>
                    <a:t> </a:t>
                  </a:r>
                  <a:r>
                    <a:rPr lang="ru-RU" sz="2400" dirty="0">
                      <a:solidFill>
                        <a:srgbClr val="373737"/>
                      </a:solidFill>
                    </a:rPr>
                    <a:t>называют</a:t>
                  </a:r>
                  <a:r>
                    <a:rPr lang="ru-RU" sz="2400" dirty="0">
                      <a:solidFill>
                        <a:srgbClr val="5C5B5C"/>
                      </a:solidFill>
                    </a:rPr>
                    <a:t> </a:t>
                  </a:r>
                  <a:r>
                    <a:rPr lang="ru-RU" sz="2400" b="1" dirty="0">
                      <a:solidFill>
                        <a:srgbClr val="28516A"/>
                      </a:solidFill>
                    </a:rPr>
                    <a:t>мощностью</a:t>
                  </a:r>
                  <a:r>
                    <a:rPr lang="ru-RU" sz="2400" dirty="0">
                      <a:solidFill>
                        <a:srgbClr val="5C5B5C"/>
                      </a:solidFill>
                    </a:rPr>
                    <a:t> </a:t>
                  </a:r>
                  <a:r>
                    <a:rPr lang="ru-RU" sz="2400" dirty="0">
                      <a:solidFill>
                        <a:srgbClr val="373737"/>
                      </a:solidFill>
                    </a:rPr>
                    <a:t>критерия</a:t>
                  </a:r>
                  <a:r>
                    <a:rPr lang="ru-RU" sz="2400" dirty="0">
                      <a:solidFill>
                        <a:srgbClr val="5C5B5C"/>
                      </a:solidFill>
                    </a:rPr>
                    <a:t> </a:t>
                  </a:r>
                </a:p>
                <a:p>
                  <a:pPr>
                    <a:spcBef>
                      <a:spcPts val="0"/>
                    </a:spcBef>
                    <a:spcAft>
                      <a:spcPts val="1800"/>
                    </a:spcAft>
                  </a:pPr>
                  <a:endParaRPr lang="en-US" sz="2400" dirty="0"/>
                </a:p>
              </p:txBody>
            </p:sp>
          </mc:Choice>
          <mc:Fallback xmlns="">
            <p:sp>
              <p:nvSpPr>
                <p:cNvPr id="14" name="Объект 5">
                  <a:extLst>
                    <a:ext uri="{FF2B5EF4-FFF2-40B4-BE49-F238E27FC236}">
                      <a16:creationId xmlns:a16="http://schemas.microsoft.com/office/drawing/2014/main" id="{C8429DA0-58A1-6B4B-9A64-101956B3D8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5399999"/>
                  <a:ext cx="6624735" cy="783251"/>
                </a:xfrm>
                <a:prstGeom prst="rect">
                  <a:avLst/>
                </a:prstGeom>
                <a:blipFill>
                  <a:blip r:embed="rId6"/>
                  <a:stretch>
                    <a:fillRect l="-2855" t="-11719" r="-82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1702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Ошибки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, 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что мы совершаем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C7F91244-8D06-440D-A53A-3C4D477B0F7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Ошибки</a:t>
            </a:r>
            <a:r>
              <a:rPr lang="en-US" sz="3200" b="1">
                <a:solidFill>
                  <a:srgbClr val="28516A"/>
                </a:solidFill>
                <a:latin typeface="+mn-lt"/>
                <a:ea typeface="+mn-ea"/>
                <a:cs typeface="+mn-cs"/>
              </a:rPr>
              <a:t>, </a:t>
            </a:r>
            <a:r>
              <a:rPr lang="ru-RU" sz="3200" b="1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что мы совершаем</a:t>
            </a:r>
            <a:endParaRPr lang="ru-RU" sz="3200" b="1" dirty="0">
              <a:solidFill>
                <a:srgbClr val="28516A"/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B0811BDA-E70D-4C38-82B0-14E745081A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47664" y="720000"/>
                <a:ext cx="3132347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нет беременности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B0811BDA-E70D-4C38-82B0-14E745081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720000"/>
                <a:ext cx="3132347" cy="4783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3246FB4E-DBD8-47BE-83E9-FD43A4FF8E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48064" y="719999"/>
                <a:ext cx="3204355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есть беременность 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3246FB4E-DBD8-47BE-83E9-FD43A4FF8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719999"/>
                <a:ext cx="3204355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A2D6971-E3B6-4076-8900-FCBAAB6BD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6530" y="4029295"/>
            <a:ext cx="2376264" cy="158259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A6C9983-D091-48E6-9962-01935A5E8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3814" y="1832984"/>
            <a:ext cx="2421696" cy="161284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08F1FF2-8B29-4E39-8C92-F934E9A1EB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1042" y="1823318"/>
            <a:ext cx="2448272" cy="1632181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E3A2DAA-7B26-4313-82C5-4A087F7DD8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1042" y="4004501"/>
            <a:ext cx="2448272" cy="16321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Таблица 23">
                <a:extLst>
                  <a:ext uri="{FF2B5EF4-FFF2-40B4-BE49-F238E27FC236}">
                    <a16:creationId xmlns:a16="http://schemas.microsoft.com/office/drawing/2014/main" id="{64125A86-3D07-4CBE-A873-1FF53C0687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2193031"/>
                  </p:ext>
                </p:extLst>
              </p:nvPr>
            </p:nvGraphicFramePr>
            <p:xfrm>
              <a:off x="503536" y="1169690"/>
              <a:ext cx="8352927" cy="459016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0112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3528392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3924423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531118"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54748B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400" b="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верна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400" b="0" dirty="0">
                              <a:solidFill>
                                <a:srgbClr val="28516A"/>
                              </a:solidFill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неверна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216610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не отвергается</a:t>
                          </a:r>
                        </a:p>
                      </a:txBody>
                      <a:tcPr vert="vert270"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  <a:p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189293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отвергается</a:t>
                          </a:r>
                        </a:p>
                      </a:txBody>
                      <a:tcPr vert="vert270"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Таблица 23">
                <a:extLst>
                  <a:ext uri="{FF2B5EF4-FFF2-40B4-BE49-F238E27FC236}">
                    <a16:creationId xmlns:a16="http://schemas.microsoft.com/office/drawing/2014/main" id="{64125A86-3D07-4CBE-A873-1FF53C0687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2193031"/>
                  </p:ext>
                </p:extLst>
              </p:nvPr>
            </p:nvGraphicFramePr>
            <p:xfrm>
              <a:off x="503536" y="1169690"/>
              <a:ext cx="8352927" cy="459016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0112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3528392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3924423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531118"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54748B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5561" t="-6897" r="-111744" b="-770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12888" t="-6897" r="-466" b="-770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2166108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vert="vert270"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t="-26124" r="-828378" b="-882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  <a:p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189293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vert="vert270"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t="-144373" r="-828378" b="-9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5930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Ошибки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, 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что мы совершаем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7AB03F5E-C8E6-43B0-AFDE-16B1059BAF2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Ошибки</a:t>
            </a:r>
            <a:r>
              <a:rPr lang="en-US" sz="3200" b="1">
                <a:solidFill>
                  <a:srgbClr val="28516A"/>
                </a:solidFill>
                <a:latin typeface="+mn-lt"/>
                <a:ea typeface="+mn-ea"/>
                <a:cs typeface="+mn-cs"/>
              </a:rPr>
              <a:t>, </a:t>
            </a:r>
            <a:r>
              <a:rPr lang="ru-RU" sz="3200" b="1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что мы совершаем</a:t>
            </a:r>
            <a:endParaRPr lang="ru-RU" sz="3200" b="1" dirty="0">
              <a:solidFill>
                <a:srgbClr val="28516A"/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Таблица 15">
                <a:extLst>
                  <a:ext uri="{FF2B5EF4-FFF2-40B4-BE49-F238E27FC236}">
                    <a16:creationId xmlns:a16="http://schemas.microsoft.com/office/drawing/2014/main" id="{5B80D9A2-2DEA-4DAF-BA9A-351F168B2C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0841991"/>
                  </p:ext>
                </p:extLst>
              </p:nvPr>
            </p:nvGraphicFramePr>
            <p:xfrm>
              <a:off x="503536" y="1169690"/>
              <a:ext cx="8352927" cy="459016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0112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3528392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3924423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531118"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54748B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400" b="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верна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400" b="0" dirty="0">
                              <a:solidFill>
                                <a:srgbClr val="28516A"/>
                              </a:solidFill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неверна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216610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не отвергается</a:t>
                          </a:r>
                        </a:p>
                      </a:txBody>
                      <a:tcPr vert="vert270"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  <a:p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189293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отвергается</a:t>
                          </a:r>
                        </a:p>
                      </a:txBody>
                      <a:tcPr vert="vert270"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Таблица 15">
                <a:extLst>
                  <a:ext uri="{FF2B5EF4-FFF2-40B4-BE49-F238E27FC236}">
                    <a16:creationId xmlns:a16="http://schemas.microsoft.com/office/drawing/2014/main" id="{5B80D9A2-2DEA-4DAF-BA9A-351F168B2C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0841991"/>
                  </p:ext>
                </p:extLst>
              </p:nvPr>
            </p:nvGraphicFramePr>
            <p:xfrm>
              <a:off x="503536" y="1169690"/>
              <a:ext cx="8352927" cy="459016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0112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3528392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3924423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531118"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54748B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5561" t="-6897" r="-111744" b="-770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12888" t="-6897" r="-466" b="-770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2166108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vert="vert270"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6124" r="-828378" b="-882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  <a:p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189293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vert="vert270"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44373" r="-828378" b="-9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87C7DAD8-CC7E-43EA-9711-00F3404271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47664" y="720000"/>
                <a:ext cx="3132347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нет беременности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87C7DAD8-CC7E-43EA-9711-00F340427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720000"/>
                <a:ext cx="3132347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Объект 5">
                <a:extLst>
                  <a:ext uri="{FF2B5EF4-FFF2-40B4-BE49-F238E27FC236}">
                    <a16:creationId xmlns:a16="http://schemas.microsoft.com/office/drawing/2014/main" id="{866D55C3-6B92-419C-9EA8-24B85FA7D0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48064" y="719999"/>
                <a:ext cx="3204355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есть беременность 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4" name="Объект 5">
                <a:extLst>
                  <a:ext uri="{FF2B5EF4-FFF2-40B4-BE49-F238E27FC236}">
                    <a16:creationId xmlns:a16="http://schemas.microsoft.com/office/drawing/2014/main" id="{866D55C3-6B92-419C-9EA8-24B85FA7D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719999"/>
                <a:ext cx="3204355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D5DA88F-E857-4C09-8F7F-A6B54C80B5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6530" y="4029295"/>
            <a:ext cx="2376264" cy="1582592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51F2118-F5C2-4298-9595-22F645C3B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3814" y="1832984"/>
            <a:ext cx="2421696" cy="1612849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9F8AFBF6-9BF5-49BF-A31D-4F1E822E1D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1042" y="1823318"/>
            <a:ext cx="2448272" cy="163218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B24856D9-57EF-4DAF-97C3-2B1ED0BE91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1042" y="4004501"/>
            <a:ext cx="2448272" cy="1632181"/>
          </a:xfrm>
          <a:prstGeom prst="rect">
            <a:avLst/>
          </a:prstGeom>
        </p:spPr>
      </p:pic>
      <p:sp>
        <p:nvSpPr>
          <p:cNvPr id="29" name="Объект 5">
            <a:extLst>
              <a:ext uri="{FF2B5EF4-FFF2-40B4-BE49-F238E27FC236}">
                <a16:creationId xmlns:a16="http://schemas.microsoft.com/office/drawing/2014/main" id="{10A76CC0-AC0D-4A06-8831-7446C2CFF73F}"/>
              </a:ext>
            </a:extLst>
          </p:cNvPr>
          <p:cNvSpPr txBox="1">
            <a:spLocks/>
          </p:cNvSpPr>
          <p:nvPr/>
        </p:nvSpPr>
        <p:spPr>
          <a:xfrm>
            <a:off x="1446388" y="3491230"/>
            <a:ext cx="2837580" cy="3434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28516A"/>
                </a:solidFill>
              </a:rPr>
              <a:t>Вы не беременны</a:t>
            </a:r>
          </a:p>
        </p:txBody>
      </p:sp>
      <p:pic>
        <p:nvPicPr>
          <p:cNvPr id="30" name="Рисунок 29" descr="Мужчина">
            <a:extLst>
              <a:ext uri="{FF2B5EF4-FFF2-40B4-BE49-F238E27FC236}">
                <a16:creationId xmlns:a16="http://schemas.microsoft.com/office/drawing/2014/main" id="{DC2EE5FD-F9E2-4965-9E19-E5C56A92209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039700" y="22892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4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Ошибки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, 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что мы совершаем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Таблица 15">
                <a:extLst>
                  <a:ext uri="{FF2B5EF4-FFF2-40B4-BE49-F238E27FC236}">
                    <a16:creationId xmlns:a16="http://schemas.microsoft.com/office/drawing/2014/main" id="{0E98249E-26DB-4D8D-87E0-6B08AE0569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0330468"/>
                  </p:ext>
                </p:extLst>
              </p:nvPr>
            </p:nvGraphicFramePr>
            <p:xfrm>
              <a:off x="503536" y="1169690"/>
              <a:ext cx="8352927" cy="459016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0112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3528392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3924423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531118"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54748B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400" b="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верна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400" b="0" dirty="0">
                              <a:solidFill>
                                <a:srgbClr val="28516A"/>
                              </a:solidFill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неверна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216610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не отвергается</a:t>
                          </a:r>
                        </a:p>
                      </a:txBody>
                      <a:tcPr vert="vert270"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  <a:p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189293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отвергается</a:t>
                          </a:r>
                        </a:p>
                      </a:txBody>
                      <a:tcPr vert="vert270"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Таблица 15">
                <a:extLst>
                  <a:ext uri="{FF2B5EF4-FFF2-40B4-BE49-F238E27FC236}">
                    <a16:creationId xmlns:a16="http://schemas.microsoft.com/office/drawing/2014/main" id="{0E98249E-26DB-4D8D-87E0-6B08AE0569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0330468"/>
                  </p:ext>
                </p:extLst>
              </p:nvPr>
            </p:nvGraphicFramePr>
            <p:xfrm>
              <a:off x="503536" y="1169690"/>
              <a:ext cx="8352927" cy="459016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0112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3528392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3924423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531118"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54748B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5561" t="-6897" r="-111744" b="-770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12888" t="-6897" r="-466" b="-770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2166108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vert="vert270"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6124" r="-828378" b="-882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  <a:p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189293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vert="vert270"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44373" r="-828378" b="-9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305560FC-FDF8-4200-827D-28D962B602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47664" y="720000"/>
                <a:ext cx="3132347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нет беременности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305560FC-FDF8-4200-827D-28D962B60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720000"/>
                <a:ext cx="3132347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Объект 5">
                <a:extLst>
                  <a:ext uri="{FF2B5EF4-FFF2-40B4-BE49-F238E27FC236}">
                    <a16:creationId xmlns:a16="http://schemas.microsoft.com/office/drawing/2014/main" id="{A2CD84A0-C5AC-4F38-8390-C8D7E3C2A7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48064" y="719999"/>
                <a:ext cx="3204355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есть беременность 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7" name="Объект 5">
                <a:extLst>
                  <a:ext uri="{FF2B5EF4-FFF2-40B4-BE49-F238E27FC236}">
                    <a16:creationId xmlns:a16="http://schemas.microsoft.com/office/drawing/2014/main" id="{A2CD84A0-C5AC-4F38-8390-C8D7E3C2A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719999"/>
                <a:ext cx="3204355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3A08D66B-A056-49C1-BA59-35C0941A54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6530" y="4029295"/>
            <a:ext cx="2376264" cy="1582592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09C367C6-B023-4C3E-BCB9-D0033C1D20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3814" y="1832984"/>
            <a:ext cx="2421696" cy="1612849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D5CB4E4C-0E2E-4CE5-B7A2-7E6D50DC60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1042" y="1823318"/>
            <a:ext cx="2448272" cy="163218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E2890ABB-BA6F-40DC-866D-ACA7145979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1042" y="4004501"/>
            <a:ext cx="2448272" cy="1632181"/>
          </a:xfrm>
          <a:prstGeom prst="rect">
            <a:avLst/>
          </a:prstGeom>
        </p:spPr>
      </p:pic>
      <p:sp>
        <p:nvSpPr>
          <p:cNvPr id="32" name="Объект 5">
            <a:extLst>
              <a:ext uri="{FF2B5EF4-FFF2-40B4-BE49-F238E27FC236}">
                <a16:creationId xmlns:a16="http://schemas.microsoft.com/office/drawing/2014/main" id="{3D5BED05-CCED-4BAE-A0D4-340B8077C093}"/>
              </a:ext>
            </a:extLst>
          </p:cNvPr>
          <p:cNvSpPr txBox="1">
            <a:spLocks/>
          </p:cNvSpPr>
          <p:nvPr/>
        </p:nvSpPr>
        <p:spPr>
          <a:xfrm>
            <a:off x="1446388" y="3491230"/>
            <a:ext cx="2837580" cy="3434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28516A"/>
                </a:solidFill>
              </a:rPr>
              <a:t>Вы не беременны</a:t>
            </a:r>
          </a:p>
        </p:txBody>
      </p:sp>
      <p:pic>
        <p:nvPicPr>
          <p:cNvPr id="33" name="Рисунок 32" descr="Мужчина">
            <a:extLst>
              <a:ext uri="{FF2B5EF4-FFF2-40B4-BE49-F238E27FC236}">
                <a16:creationId xmlns:a16="http://schemas.microsoft.com/office/drawing/2014/main" id="{DA22535C-268E-4DEF-B89C-7568295F50C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039700" y="2289243"/>
            <a:ext cx="914400" cy="914400"/>
          </a:xfrm>
          <a:prstGeom prst="rect">
            <a:avLst/>
          </a:prstGeom>
        </p:spPr>
      </p:pic>
      <p:pic>
        <p:nvPicPr>
          <p:cNvPr id="34" name="Рисунок 33" descr="Женщина">
            <a:extLst>
              <a:ext uri="{FF2B5EF4-FFF2-40B4-BE49-F238E27FC236}">
                <a16:creationId xmlns:a16="http://schemas.microsoft.com/office/drawing/2014/main" id="{01682551-D5AA-48A8-BC77-3E25A95D43D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7712097" y="2289243"/>
            <a:ext cx="914400" cy="914400"/>
          </a:xfrm>
          <a:prstGeom prst="rect">
            <a:avLst/>
          </a:prstGeom>
        </p:spPr>
      </p:pic>
      <p:sp>
        <p:nvSpPr>
          <p:cNvPr id="35" name="Объект 5">
            <a:extLst>
              <a:ext uri="{FF2B5EF4-FFF2-40B4-BE49-F238E27FC236}">
                <a16:creationId xmlns:a16="http://schemas.microsoft.com/office/drawing/2014/main" id="{951EEFAB-B816-4A0C-8FC6-59978AD57D15}"/>
              </a:ext>
            </a:extLst>
          </p:cNvPr>
          <p:cNvSpPr txBox="1">
            <a:spLocks/>
          </p:cNvSpPr>
          <p:nvPr/>
        </p:nvSpPr>
        <p:spPr>
          <a:xfrm>
            <a:off x="4945872" y="3491230"/>
            <a:ext cx="2837580" cy="3434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28516A"/>
                </a:solidFill>
              </a:rPr>
              <a:t>Вы не беременны</a:t>
            </a:r>
          </a:p>
        </p:txBody>
      </p:sp>
    </p:spTree>
    <p:extLst>
      <p:ext uri="{BB962C8B-B14F-4D97-AF65-F5344CB8AC3E}">
        <p14:creationId xmlns:p14="http://schemas.microsoft.com/office/powerpoint/2010/main" val="310964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Ошибки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, 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что мы совершаем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Таблица 28">
                <a:extLst>
                  <a:ext uri="{FF2B5EF4-FFF2-40B4-BE49-F238E27FC236}">
                    <a16:creationId xmlns:a16="http://schemas.microsoft.com/office/drawing/2014/main" id="{BFE4A85C-7A94-408B-820A-8082068F46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5538815"/>
                  </p:ext>
                </p:extLst>
              </p:nvPr>
            </p:nvGraphicFramePr>
            <p:xfrm>
              <a:off x="503536" y="1169690"/>
              <a:ext cx="8352927" cy="459016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0112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3528392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3924423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531118"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54748B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400" b="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верна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400" b="0" dirty="0">
                              <a:solidFill>
                                <a:srgbClr val="28516A"/>
                              </a:solidFill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неверна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216610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не отвергается</a:t>
                          </a:r>
                        </a:p>
                      </a:txBody>
                      <a:tcPr vert="vert270"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  <a:p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189293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отвергается</a:t>
                          </a:r>
                        </a:p>
                      </a:txBody>
                      <a:tcPr vert="vert270"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Таблица 28">
                <a:extLst>
                  <a:ext uri="{FF2B5EF4-FFF2-40B4-BE49-F238E27FC236}">
                    <a16:creationId xmlns:a16="http://schemas.microsoft.com/office/drawing/2014/main" id="{BFE4A85C-7A94-408B-820A-8082068F46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5538815"/>
                  </p:ext>
                </p:extLst>
              </p:nvPr>
            </p:nvGraphicFramePr>
            <p:xfrm>
              <a:off x="503536" y="1169690"/>
              <a:ext cx="8352927" cy="459016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0112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3528392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3924423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531118"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54748B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5561" t="-6897" r="-111744" b="-770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12888" t="-6897" r="-466" b="-770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2166108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vert="vert270"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6124" r="-828378" b="-882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  <a:p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189293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vert="vert270"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44373" r="-828378" b="-9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Объект 5">
                <a:extLst>
                  <a:ext uri="{FF2B5EF4-FFF2-40B4-BE49-F238E27FC236}">
                    <a16:creationId xmlns:a16="http://schemas.microsoft.com/office/drawing/2014/main" id="{D7B7660E-0E7F-4AC6-A46F-33EAAC16C2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47664" y="720000"/>
                <a:ext cx="3132347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нет беременности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0" name="Объект 5">
                <a:extLst>
                  <a:ext uri="{FF2B5EF4-FFF2-40B4-BE49-F238E27FC236}">
                    <a16:creationId xmlns:a16="http://schemas.microsoft.com/office/drawing/2014/main" id="{D7B7660E-0E7F-4AC6-A46F-33EAAC16C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720000"/>
                <a:ext cx="3132347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Объект 5">
                <a:extLst>
                  <a:ext uri="{FF2B5EF4-FFF2-40B4-BE49-F238E27FC236}">
                    <a16:creationId xmlns:a16="http://schemas.microsoft.com/office/drawing/2014/main" id="{4A4466B5-4E54-48CB-82DD-EB965ED955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48064" y="719999"/>
                <a:ext cx="3204355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есть беременность 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33" name="Объект 5">
                <a:extLst>
                  <a:ext uri="{FF2B5EF4-FFF2-40B4-BE49-F238E27FC236}">
                    <a16:creationId xmlns:a16="http://schemas.microsoft.com/office/drawing/2014/main" id="{4A4466B5-4E54-48CB-82DD-EB965ED95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719999"/>
                <a:ext cx="3204355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4FE68CA3-1D38-4F87-8B48-28C91C1DF3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6530" y="4029295"/>
            <a:ext cx="2376264" cy="1582592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7EDCFE19-9983-445D-BB8A-AADFD25ECE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3814" y="1832984"/>
            <a:ext cx="2421696" cy="1612849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765E7DAE-A897-4558-B850-AFD666DC42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1042" y="1823318"/>
            <a:ext cx="2448272" cy="1632181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78F24887-2DF6-4E95-83A6-96D2E03285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1042" y="4004501"/>
            <a:ext cx="2448272" cy="1632181"/>
          </a:xfrm>
          <a:prstGeom prst="rect">
            <a:avLst/>
          </a:prstGeom>
        </p:spPr>
      </p:pic>
      <p:sp>
        <p:nvSpPr>
          <p:cNvPr id="39" name="Объект 5">
            <a:extLst>
              <a:ext uri="{FF2B5EF4-FFF2-40B4-BE49-F238E27FC236}">
                <a16:creationId xmlns:a16="http://schemas.microsoft.com/office/drawing/2014/main" id="{1A8A21E4-D7A8-4FA1-AF5A-9C4FA0C4F363}"/>
              </a:ext>
            </a:extLst>
          </p:cNvPr>
          <p:cNvSpPr txBox="1">
            <a:spLocks/>
          </p:cNvSpPr>
          <p:nvPr/>
        </p:nvSpPr>
        <p:spPr>
          <a:xfrm>
            <a:off x="1641043" y="5759855"/>
            <a:ext cx="2448271" cy="4455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C0504D"/>
                </a:solidFill>
              </a:rPr>
              <a:t>Вы беременны</a:t>
            </a:r>
          </a:p>
        </p:txBody>
      </p:sp>
      <p:sp>
        <p:nvSpPr>
          <p:cNvPr id="41" name="Объект 5">
            <a:extLst>
              <a:ext uri="{FF2B5EF4-FFF2-40B4-BE49-F238E27FC236}">
                <a16:creationId xmlns:a16="http://schemas.microsoft.com/office/drawing/2014/main" id="{F1D685E9-76A8-4E93-BF05-4B649491EB87}"/>
              </a:ext>
            </a:extLst>
          </p:cNvPr>
          <p:cNvSpPr txBox="1">
            <a:spLocks/>
          </p:cNvSpPr>
          <p:nvPr/>
        </p:nvSpPr>
        <p:spPr>
          <a:xfrm>
            <a:off x="1446388" y="3491230"/>
            <a:ext cx="2837580" cy="3434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28516A"/>
                </a:solidFill>
              </a:rPr>
              <a:t>Вы не беременны</a:t>
            </a:r>
          </a:p>
        </p:txBody>
      </p: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1FD14CDF-A008-4F17-B6A2-281E13A4A02B}"/>
              </a:ext>
            </a:extLst>
          </p:cNvPr>
          <p:cNvGrpSpPr/>
          <p:nvPr/>
        </p:nvGrpSpPr>
        <p:grpSpPr>
          <a:xfrm>
            <a:off x="4320434" y="4414401"/>
            <a:ext cx="352932" cy="845060"/>
            <a:chOff x="3309488" y="1820963"/>
            <a:chExt cx="1505454" cy="3604667"/>
          </a:xfrm>
          <a:solidFill>
            <a:srgbClr val="C0504D"/>
          </a:solidFill>
        </p:grpSpPr>
        <p:sp>
          <p:nvSpPr>
            <p:cNvPr id="43" name="Полилиния: фигура 42">
              <a:extLst>
                <a:ext uri="{FF2B5EF4-FFF2-40B4-BE49-F238E27FC236}">
                  <a16:creationId xmlns:a16="http://schemas.microsoft.com/office/drawing/2014/main" id="{584B4DC3-5D11-4EDD-81B6-A635DCF0781D}"/>
                </a:ext>
              </a:extLst>
            </p:cNvPr>
            <p:cNvSpPr/>
            <p:nvPr/>
          </p:nvSpPr>
          <p:spPr>
            <a:xfrm flipH="1">
              <a:off x="3758708" y="1820963"/>
              <a:ext cx="620632" cy="640829"/>
            </a:xfrm>
            <a:custGeom>
              <a:avLst/>
              <a:gdLst>
                <a:gd name="connsiteX0" fmla="*/ 620633 w 620632"/>
                <a:gd name="connsiteY0" fmla="*/ 320415 h 640829"/>
                <a:gd name="connsiteX1" fmla="*/ 310316 w 620632"/>
                <a:gd name="connsiteY1" fmla="*/ 640830 h 640829"/>
                <a:gd name="connsiteX2" fmla="*/ 0 w 620632"/>
                <a:gd name="connsiteY2" fmla="*/ 320415 h 640829"/>
                <a:gd name="connsiteX3" fmla="*/ 310316 w 620632"/>
                <a:gd name="connsiteY3" fmla="*/ 0 h 640829"/>
                <a:gd name="connsiteX4" fmla="*/ 620633 w 620632"/>
                <a:gd name="connsiteY4" fmla="*/ 320415 h 6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632" h="640829">
                  <a:moveTo>
                    <a:pt x="620633" y="320415"/>
                  </a:moveTo>
                  <a:cubicBezTo>
                    <a:pt x="620633" y="497375"/>
                    <a:pt x="481699" y="640830"/>
                    <a:pt x="310316" y="640830"/>
                  </a:cubicBezTo>
                  <a:cubicBezTo>
                    <a:pt x="138933" y="640830"/>
                    <a:pt x="0" y="497375"/>
                    <a:pt x="0" y="320415"/>
                  </a:cubicBezTo>
                  <a:cubicBezTo>
                    <a:pt x="0" y="143455"/>
                    <a:pt x="138933" y="0"/>
                    <a:pt x="310316" y="0"/>
                  </a:cubicBezTo>
                  <a:cubicBezTo>
                    <a:pt x="481699" y="0"/>
                    <a:pt x="620633" y="143455"/>
                    <a:pt x="620633" y="320415"/>
                  </a:cubicBezTo>
                  <a:close/>
                </a:path>
              </a:pathLst>
            </a:custGeom>
            <a:grpFill/>
            <a:ln w="386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4" name="Полилиния: фигура 43">
              <a:extLst>
                <a:ext uri="{FF2B5EF4-FFF2-40B4-BE49-F238E27FC236}">
                  <a16:creationId xmlns:a16="http://schemas.microsoft.com/office/drawing/2014/main" id="{F2174EB3-B4E5-4D3E-B5D8-FC803B26A967}"/>
                </a:ext>
              </a:extLst>
            </p:cNvPr>
            <p:cNvSpPr/>
            <p:nvPr/>
          </p:nvSpPr>
          <p:spPr>
            <a:xfrm flipH="1">
              <a:off x="3309488" y="2536289"/>
              <a:ext cx="1505454" cy="2889341"/>
            </a:xfrm>
            <a:custGeom>
              <a:avLst/>
              <a:gdLst>
                <a:gd name="connsiteX0" fmla="*/ 1505417 w 1505454"/>
                <a:gd name="connsiteY0" fmla="*/ 1081801 h 2889340"/>
                <a:gd name="connsiteX1" fmla="*/ 1402237 w 1505454"/>
                <a:gd name="connsiteY1" fmla="*/ 798634 h 2889340"/>
                <a:gd name="connsiteX2" fmla="*/ 1226908 w 1505454"/>
                <a:gd name="connsiteY2" fmla="*/ 538297 h 2889340"/>
                <a:gd name="connsiteX3" fmla="*/ 1032961 w 1505454"/>
                <a:gd name="connsiteY3" fmla="*/ 249523 h 2889340"/>
                <a:gd name="connsiteX4" fmla="*/ 928617 w 1505454"/>
                <a:gd name="connsiteY4" fmla="*/ 97726 h 2889340"/>
                <a:gd name="connsiteX5" fmla="*/ 728075 w 1505454"/>
                <a:gd name="connsiteY5" fmla="*/ 0 h 2889340"/>
                <a:gd name="connsiteX6" fmla="*/ 537230 w 1505454"/>
                <a:gd name="connsiteY6" fmla="*/ 74496 h 2889340"/>
                <a:gd name="connsiteX7" fmla="*/ 81453 w 1505454"/>
                <a:gd name="connsiteY7" fmla="*/ 406126 h 2889340"/>
                <a:gd name="connsiteX8" fmla="*/ 63610 w 1505454"/>
                <a:gd name="connsiteY8" fmla="*/ 681282 h 2889340"/>
                <a:gd name="connsiteX9" fmla="*/ 518999 w 1505454"/>
                <a:gd name="connsiteY9" fmla="*/ 1046955 h 2889340"/>
                <a:gd name="connsiteX10" fmla="*/ 331258 w 1505454"/>
                <a:gd name="connsiteY10" fmla="*/ 1767889 h 2889340"/>
                <a:gd name="connsiteX11" fmla="*/ 712947 w 1505454"/>
                <a:gd name="connsiteY11" fmla="*/ 1767889 h 2889340"/>
                <a:gd name="connsiteX12" fmla="*/ 712947 w 1505454"/>
                <a:gd name="connsiteY12" fmla="*/ 2889341 h 2889340"/>
                <a:gd name="connsiteX13" fmla="*/ 1023263 w 1505454"/>
                <a:gd name="connsiteY13" fmla="*/ 2889341 h 2889340"/>
                <a:gd name="connsiteX14" fmla="*/ 1023263 w 1505454"/>
                <a:gd name="connsiteY14" fmla="*/ 1767889 h 2889340"/>
                <a:gd name="connsiteX15" fmla="*/ 1394479 w 1505454"/>
                <a:gd name="connsiteY15" fmla="*/ 1767889 h 2889340"/>
                <a:gd name="connsiteX16" fmla="*/ 1341725 w 1505454"/>
                <a:gd name="connsiteY16" fmla="*/ 1565226 h 2889340"/>
                <a:gd name="connsiteX17" fmla="*/ 1326210 w 1505454"/>
                <a:gd name="connsiteY17" fmla="*/ 1479916 h 2889340"/>
                <a:gd name="connsiteX18" fmla="*/ 1396031 w 1505454"/>
                <a:gd name="connsiteY18" fmla="*/ 1346143 h 2889340"/>
                <a:gd name="connsiteX19" fmla="*/ 1396031 w 1505454"/>
                <a:gd name="connsiteY19" fmla="*/ 1346143 h 2889340"/>
                <a:gd name="connsiteX20" fmla="*/ 1505417 w 1505454"/>
                <a:gd name="connsiteY20" fmla="*/ 1081801 h 2889340"/>
                <a:gd name="connsiteX21" fmla="*/ 413104 w 1505454"/>
                <a:gd name="connsiteY21" fmla="*/ 555119 h 2889340"/>
                <a:gd name="connsiteX22" fmla="*/ 511241 w 1505454"/>
                <a:gd name="connsiteY22" fmla="*/ 486230 h 2889340"/>
                <a:gd name="connsiteX23" fmla="*/ 606276 w 1505454"/>
                <a:gd name="connsiteY23" fmla="*/ 713323 h 2889340"/>
                <a:gd name="connsiteX24" fmla="*/ 606276 w 1505454"/>
                <a:gd name="connsiteY24" fmla="*/ 713323 h 2889340"/>
                <a:gd name="connsiteX0" fmla="*/ 1505417 w 1505454"/>
                <a:gd name="connsiteY0" fmla="*/ 1081801 h 2889341"/>
                <a:gd name="connsiteX1" fmla="*/ 1402237 w 1505454"/>
                <a:gd name="connsiteY1" fmla="*/ 798634 h 2889341"/>
                <a:gd name="connsiteX2" fmla="*/ 1226908 w 1505454"/>
                <a:gd name="connsiteY2" fmla="*/ 538297 h 2889341"/>
                <a:gd name="connsiteX3" fmla="*/ 1032961 w 1505454"/>
                <a:gd name="connsiteY3" fmla="*/ 249523 h 2889341"/>
                <a:gd name="connsiteX4" fmla="*/ 928617 w 1505454"/>
                <a:gd name="connsiteY4" fmla="*/ 97726 h 2889341"/>
                <a:gd name="connsiteX5" fmla="*/ 728075 w 1505454"/>
                <a:gd name="connsiteY5" fmla="*/ 0 h 2889341"/>
                <a:gd name="connsiteX6" fmla="*/ 537230 w 1505454"/>
                <a:gd name="connsiteY6" fmla="*/ 74496 h 2889341"/>
                <a:gd name="connsiteX7" fmla="*/ 81453 w 1505454"/>
                <a:gd name="connsiteY7" fmla="*/ 406126 h 2889341"/>
                <a:gd name="connsiteX8" fmla="*/ 63610 w 1505454"/>
                <a:gd name="connsiteY8" fmla="*/ 681282 h 2889341"/>
                <a:gd name="connsiteX9" fmla="*/ 518999 w 1505454"/>
                <a:gd name="connsiteY9" fmla="*/ 1046955 h 2889341"/>
                <a:gd name="connsiteX10" fmla="*/ 331258 w 1505454"/>
                <a:gd name="connsiteY10" fmla="*/ 1767889 h 2889341"/>
                <a:gd name="connsiteX11" fmla="*/ 712947 w 1505454"/>
                <a:gd name="connsiteY11" fmla="*/ 1767889 h 2889341"/>
                <a:gd name="connsiteX12" fmla="*/ 712947 w 1505454"/>
                <a:gd name="connsiteY12" fmla="*/ 2889341 h 2889341"/>
                <a:gd name="connsiteX13" fmla="*/ 1023263 w 1505454"/>
                <a:gd name="connsiteY13" fmla="*/ 2889341 h 2889341"/>
                <a:gd name="connsiteX14" fmla="*/ 1023263 w 1505454"/>
                <a:gd name="connsiteY14" fmla="*/ 1767889 h 2889341"/>
                <a:gd name="connsiteX15" fmla="*/ 1263511 w 1505454"/>
                <a:gd name="connsiteY15" fmla="*/ 1727408 h 2889341"/>
                <a:gd name="connsiteX16" fmla="*/ 1341725 w 1505454"/>
                <a:gd name="connsiteY16" fmla="*/ 1565226 h 2889341"/>
                <a:gd name="connsiteX17" fmla="*/ 1326210 w 1505454"/>
                <a:gd name="connsiteY17" fmla="*/ 1479916 h 2889341"/>
                <a:gd name="connsiteX18" fmla="*/ 1396031 w 1505454"/>
                <a:gd name="connsiteY18" fmla="*/ 1346143 h 2889341"/>
                <a:gd name="connsiteX19" fmla="*/ 1396031 w 1505454"/>
                <a:gd name="connsiteY19" fmla="*/ 1346143 h 2889341"/>
                <a:gd name="connsiteX20" fmla="*/ 1505417 w 1505454"/>
                <a:gd name="connsiteY20" fmla="*/ 1081801 h 2889341"/>
                <a:gd name="connsiteX21" fmla="*/ 413104 w 1505454"/>
                <a:gd name="connsiteY21" fmla="*/ 555119 h 2889341"/>
                <a:gd name="connsiteX22" fmla="*/ 511241 w 1505454"/>
                <a:gd name="connsiteY22" fmla="*/ 486230 h 2889341"/>
                <a:gd name="connsiteX23" fmla="*/ 606276 w 1505454"/>
                <a:gd name="connsiteY23" fmla="*/ 713323 h 2889341"/>
                <a:gd name="connsiteX24" fmla="*/ 606276 w 1505454"/>
                <a:gd name="connsiteY24" fmla="*/ 713323 h 2889341"/>
                <a:gd name="connsiteX25" fmla="*/ 413104 w 1505454"/>
                <a:gd name="connsiteY25" fmla="*/ 555119 h 2889341"/>
                <a:gd name="connsiteX0" fmla="*/ 1505417 w 1505454"/>
                <a:gd name="connsiteY0" fmla="*/ 1081801 h 2889341"/>
                <a:gd name="connsiteX1" fmla="*/ 1402237 w 1505454"/>
                <a:gd name="connsiteY1" fmla="*/ 798634 h 2889341"/>
                <a:gd name="connsiteX2" fmla="*/ 1226908 w 1505454"/>
                <a:gd name="connsiteY2" fmla="*/ 538297 h 2889341"/>
                <a:gd name="connsiteX3" fmla="*/ 1032961 w 1505454"/>
                <a:gd name="connsiteY3" fmla="*/ 249523 h 2889341"/>
                <a:gd name="connsiteX4" fmla="*/ 928617 w 1505454"/>
                <a:gd name="connsiteY4" fmla="*/ 97726 h 2889341"/>
                <a:gd name="connsiteX5" fmla="*/ 728075 w 1505454"/>
                <a:gd name="connsiteY5" fmla="*/ 0 h 2889341"/>
                <a:gd name="connsiteX6" fmla="*/ 537230 w 1505454"/>
                <a:gd name="connsiteY6" fmla="*/ 74496 h 2889341"/>
                <a:gd name="connsiteX7" fmla="*/ 81453 w 1505454"/>
                <a:gd name="connsiteY7" fmla="*/ 406126 h 2889341"/>
                <a:gd name="connsiteX8" fmla="*/ 63610 w 1505454"/>
                <a:gd name="connsiteY8" fmla="*/ 681282 h 2889341"/>
                <a:gd name="connsiteX9" fmla="*/ 518999 w 1505454"/>
                <a:gd name="connsiteY9" fmla="*/ 1046955 h 2889341"/>
                <a:gd name="connsiteX10" fmla="*/ 604308 w 1505454"/>
                <a:gd name="connsiteY10" fmla="*/ 1482139 h 2889341"/>
                <a:gd name="connsiteX11" fmla="*/ 712947 w 1505454"/>
                <a:gd name="connsiteY11" fmla="*/ 1767889 h 2889341"/>
                <a:gd name="connsiteX12" fmla="*/ 712947 w 1505454"/>
                <a:gd name="connsiteY12" fmla="*/ 2889341 h 2889341"/>
                <a:gd name="connsiteX13" fmla="*/ 1023263 w 1505454"/>
                <a:gd name="connsiteY13" fmla="*/ 2889341 h 2889341"/>
                <a:gd name="connsiteX14" fmla="*/ 1023263 w 1505454"/>
                <a:gd name="connsiteY14" fmla="*/ 1767889 h 2889341"/>
                <a:gd name="connsiteX15" fmla="*/ 1263511 w 1505454"/>
                <a:gd name="connsiteY15" fmla="*/ 1727408 h 2889341"/>
                <a:gd name="connsiteX16" fmla="*/ 1341725 w 1505454"/>
                <a:gd name="connsiteY16" fmla="*/ 1565226 h 2889341"/>
                <a:gd name="connsiteX17" fmla="*/ 1326210 w 1505454"/>
                <a:gd name="connsiteY17" fmla="*/ 1479916 h 2889341"/>
                <a:gd name="connsiteX18" fmla="*/ 1396031 w 1505454"/>
                <a:gd name="connsiteY18" fmla="*/ 1346143 h 2889341"/>
                <a:gd name="connsiteX19" fmla="*/ 1396031 w 1505454"/>
                <a:gd name="connsiteY19" fmla="*/ 1346143 h 2889341"/>
                <a:gd name="connsiteX20" fmla="*/ 1505417 w 1505454"/>
                <a:gd name="connsiteY20" fmla="*/ 1081801 h 2889341"/>
                <a:gd name="connsiteX21" fmla="*/ 413104 w 1505454"/>
                <a:gd name="connsiteY21" fmla="*/ 555119 h 2889341"/>
                <a:gd name="connsiteX22" fmla="*/ 511241 w 1505454"/>
                <a:gd name="connsiteY22" fmla="*/ 486230 h 2889341"/>
                <a:gd name="connsiteX23" fmla="*/ 606276 w 1505454"/>
                <a:gd name="connsiteY23" fmla="*/ 713323 h 2889341"/>
                <a:gd name="connsiteX24" fmla="*/ 606276 w 1505454"/>
                <a:gd name="connsiteY24" fmla="*/ 713323 h 2889341"/>
                <a:gd name="connsiteX25" fmla="*/ 413104 w 1505454"/>
                <a:gd name="connsiteY25" fmla="*/ 555119 h 2889341"/>
                <a:gd name="connsiteX0" fmla="*/ 1505417 w 1505454"/>
                <a:gd name="connsiteY0" fmla="*/ 1081801 h 2889341"/>
                <a:gd name="connsiteX1" fmla="*/ 1402237 w 1505454"/>
                <a:gd name="connsiteY1" fmla="*/ 798634 h 2889341"/>
                <a:gd name="connsiteX2" fmla="*/ 1226908 w 1505454"/>
                <a:gd name="connsiteY2" fmla="*/ 538297 h 2889341"/>
                <a:gd name="connsiteX3" fmla="*/ 1032961 w 1505454"/>
                <a:gd name="connsiteY3" fmla="*/ 249523 h 2889341"/>
                <a:gd name="connsiteX4" fmla="*/ 928617 w 1505454"/>
                <a:gd name="connsiteY4" fmla="*/ 97726 h 2889341"/>
                <a:gd name="connsiteX5" fmla="*/ 728075 w 1505454"/>
                <a:gd name="connsiteY5" fmla="*/ 0 h 2889341"/>
                <a:gd name="connsiteX6" fmla="*/ 537230 w 1505454"/>
                <a:gd name="connsiteY6" fmla="*/ 74496 h 2889341"/>
                <a:gd name="connsiteX7" fmla="*/ 81453 w 1505454"/>
                <a:gd name="connsiteY7" fmla="*/ 406126 h 2889341"/>
                <a:gd name="connsiteX8" fmla="*/ 63610 w 1505454"/>
                <a:gd name="connsiteY8" fmla="*/ 681282 h 2889341"/>
                <a:gd name="connsiteX9" fmla="*/ 518999 w 1505454"/>
                <a:gd name="connsiteY9" fmla="*/ 1046955 h 2889341"/>
                <a:gd name="connsiteX10" fmla="*/ 604308 w 1505454"/>
                <a:gd name="connsiteY10" fmla="*/ 1482139 h 2889341"/>
                <a:gd name="connsiteX11" fmla="*/ 712947 w 1505454"/>
                <a:gd name="connsiteY11" fmla="*/ 1767889 h 2889341"/>
                <a:gd name="connsiteX12" fmla="*/ 712947 w 1505454"/>
                <a:gd name="connsiteY12" fmla="*/ 2889341 h 2889341"/>
                <a:gd name="connsiteX13" fmla="*/ 1023263 w 1505454"/>
                <a:gd name="connsiteY13" fmla="*/ 2889341 h 2889341"/>
                <a:gd name="connsiteX14" fmla="*/ 1023263 w 1505454"/>
                <a:gd name="connsiteY14" fmla="*/ 1767889 h 2889341"/>
                <a:gd name="connsiteX15" fmla="*/ 1155561 w 1505454"/>
                <a:gd name="connsiteY15" fmla="*/ 1702008 h 2889341"/>
                <a:gd name="connsiteX16" fmla="*/ 1341725 w 1505454"/>
                <a:gd name="connsiteY16" fmla="*/ 1565226 h 2889341"/>
                <a:gd name="connsiteX17" fmla="*/ 1326210 w 1505454"/>
                <a:gd name="connsiteY17" fmla="*/ 1479916 h 2889341"/>
                <a:gd name="connsiteX18" fmla="*/ 1396031 w 1505454"/>
                <a:gd name="connsiteY18" fmla="*/ 1346143 h 2889341"/>
                <a:gd name="connsiteX19" fmla="*/ 1396031 w 1505454"/>
                <a:gd name="connsiteY19" fmla="*/ 1346143 h 2889341"/>
                <a:gd name="connsiteX20" fmla="*/ 1505417 w 1505454"/>
                <a:gd name="connsiteY20" fmla="*/ 1081801 h 2889341"/>
                <a:gd name="connsiteX21" fmla="*/ 413104 w 1505454"/>
                <a:gd name="connsiteY21" fmla="*/ 555119 h 2889341"/>
                <a:gd name="connsiteX22" fmla="*/ 511241 w 1505454"/>
                <a:gd name="connsiteY22" fmla="*/ 486230 h 2889341"/>
                <a:gd name="connsiteX23" fmla="*/ 606276 w 1505454"/>
                <a:gd name="connsiteY23" fmla="*/ 713323 h 2889341"/>
                <a:gd name="connsiteX24" fmla="*/ 606276 w 1505454"/>
                <a:gd name="connsiteY24" fmla="*/ 713323 h 2889341"/>
                <a:gd name="connsiteX25" fmla="*/ 413104 w 1505454"/>
                <a:gd name="connsiteY25" fmla="*/ 555119 h 2889341"/>
                <a:gd name="connsiteX0" fmla="*/ 1505417 w 1505454"/>
                <a:gd name="connsiteY0" fmla="*/ 1081801 h 2889341"/>
                <a:gd name="connsiteX1" fmla="*/ 1402237 w 1505454"/>
                <a:gd name="connsiteY1" fmla="*/ 798634 h 2889341"/>
                <a:gd name="connsiteX2" fmla="*/ 1226908 w 1505454"/>
                <a:gd name="connsiteY2" fmla="*/ 538297 h 2889341"/>
                <a:gd name="connsiteX3" fmla="*/ 1032961 w 1505454"/>
                <a:gd name="connsiteY3" fmla="*/ 249523 h 2889341"/>
                <a:gd name="connsiteX4" fmla="*/ 928617 w 1505454"/>
                <a:gd name="connsiteY4" fmla="*/ 97726 h 2889341"/>
                <a:gd name="connsiteX5" fmla="*/ 728075 w 1505454"/>
                <a:gd name="connsiteY5" fmla="*/ 0 h 2889341"/>
                <a:gd name="connsiteX6" fmla="*/ 537230 w 1505454"/>
                <a:gd name="connsiteY6" fmla="*/ 74496 h 2889341"/>
                <a:gd name="connsiteX7" fmla="*/ 81453 w 1505454"/>
                <a:gd name="connsiteY7" fmla="*/ 406126 h 2889341"/>
                <a:gd name="connsiteX8" fmla="*/ 63610 w 1505454"/>
                <a:gd name="connsiteY8" fmla="*/ 681282 h 2889341"/>
                <a:gd name="connsiteX9" fmla="*/ 518999 w 1505454"/>
                <a:gd name="connsiteY9" fmla="*/ 1046955 h 2889341"/>
                <a:gd name="connsiteX10" fmla="*/ 604308 w 1505454"/>
                <a:gd name="connsiteY10" fmla="*/ 1482139 h 2889341"/>
                <a:gd name="connsiteX11" fmla="*/ 712947 w 1505454"/>
                <a:gd name="connsiteY11" fmla="*/ 1767889 h 2889341"/>
                <a:gd name="connsiteX12" fmla="*/ 712947 w 1505454"/>
                <a:gd name="connsiteY12" fmla="*/ 2889341 h 2889341"/>
                <a:gd name="connsiteX13" fmla="*/ 1023263 w 1505454"/>
                <a:gd name="connsiteY13" fmla="*/ 2889341 h 2889341"/>
                <a:gd name="connsiteX14" fmla="*/ 1023263 w 1505454"/>
                <a:gd name="connsiteY14" fmla="*/ 1767889 h 2889341"/>
                <a:gd name="connsiteX15" fmla="*/ 1341725 w 1505454"/>
                <a:gd name="connsiteY15" fmla="*/ 1565226 h 2889341"/>
                <a:gd name="connsiteX16" fmla="*/ 1326210 w 1505454"/>
                <a:gd name="connsiteY16" fmla="*/ 1479916 h 2889341"/>
                <a:gd name="connsiteX17" fmla="*/ 1396031 w 1505454"/>
                <a:gd name="connsiteY17" fmla="*/ 1346143 h 2889341"/>
                <a:gd name="connsiteX18" fmla="*/ 1396031 w 1505454"/>
                <a:gd name="connsiteY18" fmla="*/ 1346143 h 2889341"/>
                <a:gd name="connsiteX19" fmla="*/ 1505417 w 1505454"/>
                <a:gd name="connsiteY19" fmla="*/ 1081801 h 2889341"/>
                <a:gd name="connsiteX20" fmla="*/ 413104 w 1505454"/>
                <a:gd name="connsiteY20" fmla="*/ 555119 h 2889341"/>
                <a:gd name="connsiteX21" fmla="*/ 511241 w 1505454"/>
                <a:gd name="connsiteY21" fmla="*/ 486230 h 2889341"/>
                <a:gd name="connsiteX22" fmla="*/ 606276 w 1505454"/>
                <a:gd name="connsiteY22" fmla="*/ 713323 h 2889341"/>
                <a:gd name="connsiteX23" fmla="*/ 606276 w 1505454"/>
                <a:gd name="connsiteY23" fmla="*/ 713323 h 2889341"/>
                <a:gd name="connsiteX24" fmla="*/ 413104 w 1505454"/>
                <a:gd name="connsiteY24" fmla="*/ 555119 h 2889341"/>
                <a:gd name="connsiteX0" fmla="*/ 1505417 w 1505454"/>
                <a:gd name="connsiteY0" fmla="*/ 1081801 h 2889341"/>
                <a:gd name="connsiteX1" fmla="*/ 1402237 w 1505454"/>
                <a:gd name="connsiteY1" fmla="*/ 798634 h 2889341"/>
                <a:gd name="connsiteX2" fmla="*/ 1226908 w 1505454"/>
                <a:gd name="connsiteY2" fmla="*/ 538297 h 2889341"/>
                <a:gd name="connsiteX3" fmla="*/ 1032961 w 1505454"/>
                <a:gd name="connsiteY3" fmla="*/ 249523 h 2889341"/>
                <a:gd name="connsiteX4" fmla="*/ 928617 w 1505454"/>
                <a:gd name="connsiteY4" fmla="*/ 97726 h 2889341"/>
                <a:gd name="connsiteX5" fmla="*/ 728075 w 1505454"/>
                <a:gd name="connsiteY5" fmla="*/ 0 h 2889341"/>
                <a:gd name="connsiteX6" fmla="*/ 537230 w 1505454"/>
                <a:gd name="connsiteY6" fmla="*/ 74496 h 2889341"/>
                <a:gd name="connsiteX7" fmla="*/ 81453 w 1505454"/>
                <a:gd name="connsiteY7" fmla="*/ 406126 h 2889341"/>
                <a:gd name="connsiteX8" fmla="*/ 63610 w 1505454"/>
                <a:gd name="connsiteY8" fmla="*/ 681282 h 2889341"/>
                <a:gd name="connsiteX9" fmla="*/ 518999 w 1505454"/>
                <a:gd name="connsiteY9" fmla="*/ 1046955 h 2889341"/>
                <a:gd name="connsiteX10" fmla="*/ 604308 w 1505454"/>
                <a:gd name="connsiteY10" fmla="*/ 1482139 h 2889341"/>
                <a:gd name="connsiteX11" fmla="*/ 712947 w 1505454"/>
                <a:gd name="connsiteY11" fmla="*/ 1767889 h 2889341"/>
                <a:gd name="connsiteX12" fmla="*/ 712947 w 1505454"/>
                <a:gd name="connsiteY12" fmla="*/ 2889341 h 2889341"/>
                <a:gd name="connsiteX13" fmla="*/ 1023263 w 1505454"/>
                <a:gd name="connsiteY13" fmla="*/ 2889341 h 2889341"/>
                <a:gd name="connsiteX14" fmla="*/ 1023263 w 1505454"/>
                <a:gd name="connsiteY14" fmla="*/ 1767889 h 2889341"/>
                <a:gd name="connsiteX15" fmla="*/ 1326210 w 1505454"/>
                <a:gd name="connsiteY15" fmla="*/ 1479916 h 2889341"/>
                <a:gd name="connsiteX16" fmla="*/ 1396031 w 1505454"/>
                <a:gd name="connsiteY16" fmla="*/ 1346143 h 2889341"/>
                <a:gd name="connsiteX17" fmla="*/ 1396031 w 1505454"/>
                <a:gd name="connsiteY17" fmla="*/ 1346143 h 2889341"/>
                <a:gd name="connsiteX18" fmla="*/ 1505417 w 1505454"/>
                <a:gd name="connsiteY18" fmla="*/ 1081801 h 2889341"/>
                <a:gd name="connsiteX19" fmla="*/ 413104 w 1505454"/>
                <a:gd name="connsiteY19" fmla="*/ 555119 h 2889341"/>
                <a:gd name="connsiteX20" fmla="*/ 511241 w 1505454"/>
                <a:gd name="connsiteY20" fmla="*/ 486230 h 2889341"/>
                <a:gd name="connsiteX21" fmla="*/ 606276 w 1505454"/>
                <a:gd name="connsiteY21" fmla="*/ 713323 h 2889341"/>
                <a:gd name="connsiteX22" fmla="*/ 606276 w 1505454"/>
                <a:gd name="connsiteY22" fmla="*/ 713323 h 2889341"/>
                <a:gd name="connsiteX23" fmla="*/ 413104 w 1505454"/>
                <a:gd name="connsiteY23" fmla="*/ 555119 h 2889341"/>
                <a:gd name="connsiteX0" fmla="*/ 1505417 w 1505454"/>
                <a:gd name="connsiteY0" fmla="*/ 1081801 h 2889341"/>
                <a:gd name="connsiteX1" fmla="*/ 1402237 w 1505454"/>
                <a:gd name="connsiteY1" fmla="*/ 798634 h 2889341"/>
                <a:gd name="connsiteX2" fmla="*/ 1226908 w 1505454"/>
                <a:gd name="connsiteY2" fmla="*/ 538297 h 2889341"/>
                <a:gd name="connsiteX3" fmla="*/ 1032961 w 1505454"/>
                <a:gd name="connsiteY3" fmla="*/ 249523 h 2889341"/>
                <a:gd name="connsiteX4" fmla="*/ 928617 w 1505454"/>
                <a:gd name="connsiteY4" fmla="*/ 97726 h 2889341"/>
                <a:gd name="connsiteX5" fmla="*/ 728075 w 1505454"/>
                <a:gd name="connsiteY5" fmla="*/ 0 h 2889341"/>
                <a:gd name="connsiteX6" fmla="*/ 537230 w 1505454"/>
                <a:gd name="connsiteY6" fmla="*/ 74496 h 2889341"/>
                <a:gd name="connsiteX7" fmla="*/ 81453 w 1505454"/>
                <a:gd name="connsiteY7" fmla="*/ 406126 h 2889341"/>
                <a:gd name="connsiteX8" fmla="*/ 63610 w 1505454"/>
                <a:gd name="connsiteY8" fmla="*/ 681282 h 2889341"/>
                <a:gd name="connsiteX9" fmla="*/ 518999 w 1505454"/>
                <a:gd name="connsiteY9" fmla="*/ 1046955 h 2889341"/>
                <a:gd name="connsiteX10" fmla="*/ 604308 w 1505454"/>
                <a:gd name="connsiteY10" fmla="*/ 1482139 h 2889341"/>
                <a:gd name="connsiteX11" fmla="*/ 712947 w 1505454"/>
                <a:gd name="connsiteY11" fmla="*/ 1767889 h 2889341"/>
                <a:gd name="connsiteX12" fmla="*/ 712947 w 1505454"/>
                <a:gd name="connsiteY12" fmla="*/ 2889341 h 2889341"/>
                <a:gd name="connsiteX13" fmla="*/ 1023263 w 1505454"/>
                <a:gd name="connsiteY13" fmla="*/ 2889341 h 2889341"/>
                <a:gd name="connsiteX14" fmla="*/ 1023263 w 1505454"/>
                <a:gd name="connsiteY14" fmla="*/ 1767889 h 2889341"/>
                <a:gd name="connsiteX15" fmla="*/ 1243660 w 1505454"/>
                <a:gd name="connsiteY15" fmla="*/ 1486266 h 2889341"/>
                <a:gd name="connsiteX16" fmla="*/ 1396031 w 1505454"/>
                <a:gd name="connsiteY16" fmla="*/ 1346143 h 2889341"/>
                <a:gd name="connsiteX17" fmla="*/ 1396031 w 1505454"/>
                <a:gd name="connsiteY17" fmla="*/ 1346143 h 2889341"/>
                <a:gd name="connsiteX18" fmla="*/ 1505417 w 1505454"/>
                <a:gd name="connsiteY18" fmla="*/ 1081801 h 2889341"/>
                <a:gd name="connsiteX19" fmla="*/ 413104 w 1505454"/>
                <a:gd name="connsiteY19" fmla="*/ 555119 h 2889341"/>
                <a:gd name="connsiteX20" fmla="*/ 511241 w 1505454"/>
                <a:gd name="connsiteY20" fmla="*/ 486230 h 2889341"/>
                <a:gd name="connsiteX21" fmla="*/ 606276 w 1505454"/>
                <a:gd name="connsiteY21" fmla="*/ 713323 h 2889341"/>
                <a:gd name="connsiteX22" fmla="*/ 606276 w 1505454"/>
                <a:gd name="connsiteY22" fmla="*/ 713323 h 2889341"/>
                <a:gd name="connsiteX23" fmla="*/ 413104 w 1505454"/>
                <a:gd name="connsiteY23" fmla="*/ 555119 h 2889341"/>
                <a:gd name="connsiteX0" fmla="*/ 1505417 w 1505454"/>
                <a:gd name="connsiteY0" fmla="*/ 1081801 h 2889341"/>
                <a:gd name="connsiteX1" fmla="*/ 1402237 w 1505454"/>
                <a:gd name="connsiteY1" fmla="*/ 798634 h 2889341"/>
                <a:gd name="connsiteX2" fmla="*/ 1226908 w 1505454"/>
                <a:gd name="connsiteY2" fmla="*/ 538297 h 2889341"/>
                <a:gd name="connsiteX3" fmla="*/ 1032961 w 1505454"/>
                <a:gd name="connsiteY3" fmla="*/ 249523 h 2889341"/>
                <a:gd name="connsiteX4" fmla="*/ 928617 w 1505454"/>
                <a:gd name="connsiteY4" fmla="*/ 97726 h 2889341"/>
                <a:gd name="connsiteX5" fmla="*/ 728075 w 1505454"/>
                <a:gd name="connsiteY5" fmla="*/ 0 h 2889341"/>
                <a:gd name="connsiteX6" fmla="*/ 537230 w 1505454"/>
                <a:gd name="connsiteY6" fmla="*/ 74496 h 2889341"/>
                <a:gd name="connsiteX7" fmla="*/ 81453 w 1505454"/>
                <a:gd name="connsiteY7" fmla="*/ 406126 h 2889341"/>
                <a:gd name="connsiteX8" fmla="*/ 63610 w 1505454"/>
                <a:gd name="connsiteY8" fmla="*/ 681282 h 2889341"/>
                <a:gd name="connsiteX9" fmla="*/ 518999 w 1505454"/>
                <a:gd name="connsiteY9" fmla="*/ 1046955 h 2889341"/>
                <a:gd name="connsiteX10" fmla="*/ 604308 w 1505454"/>
                <a:gd name="connsiteY10" fmla="*/ 1482139 h 2889341"/>
                <a:gd name="connsiteX11" fmla="*/ 712947 w 1505454"/>
                <a:gd name="connsiteY11" fmla="*/ 1767889 h 2889341"/>
                <a:gd name="connsiteX12" fmla="*/ 712947 w 1505454"/>
                <a:gd name="connsiteY12" fmla="*/ 2889341 h 2889341"/>
                <a:gd name="connsiteX13" fmla="*/ 1023263 w 1505454"/>
                <a:gd name="connsiteY13" fmla="*/ 2889341 h 2889341"/>
                <a:gd name="connsiteX14" fmla="*/ 1023263 w 1505454"/>
                <a:gd name="connsiteY14" fmla="*/ 1767889 h 2889341"/>
                <a:gd name="connsiteX15" fmla="*/ 1396031 w 1505454"/>
                <a:gd name="connsiteY15" fmla="*/ 1346143 h 2889341"/>
                <a:gd name="connsiteX16" fmla="*/ 1396031 w 1505454"/>
                <a:gd name="connsiteY16" fmla="*/ 1346143 h 2889341"/>
                <a:gd name="connsiteX17" fmla="*/ 1505417 w 1505454"/>
                <a:gd name="connsiteY17" fmla="*/ 1081801 h 2889341"/>
                <a:gd name="connsiteX18" fmla="*/ 413104 w 1505454"/>
                <a:gd name="connsiteY18" fmla="*/ 555119 h 2889341"/>
                <a:gd name="connsiteX19" fmla="*/ 511241 w 1505454"/>
                <a:gd name="connsiteY19" fmla="*/ 486230 h 2889341"/>
                <a:gd name="connsiteX20" fmla="*/ 606276 w 1505454"/>
                <a:gd name="connsiteY20" fmla="*/ 713323 h 2889341"/>
                <a:gd name="connsiteX21" fmla="*/ 606276 w 1505454"/>
                <a:gd name="connsiteY21" fmla="*/ 713323 h 2889341"/>
                <a:gd name="connsiteX22" fmla="*/ 413104 w 1505454"/>
                <a:gd name="connsiteY22" fmla="*/ 555119 h 2889341"/>
                <a:gd name="connsiteX0" fmla="*/ 1505417 w 1505454"/>
                <a:gd name="connsiteY0" fmla="*/ 1081801 h 2889341"/>
                <a:gd name="connsiteX1" fmla="*/ 1402237 w 1505454"/>
                <a:gd name="connsiteY1" fmla="*/ 798634 h 2889341"/>
                <a:gd name="connsiteX2" fmla="*/ 1226908 w 1505454"/>
                <a:gd name="connsiteY2" fmla="*/ 538297 h 2889341"/>
                <a:gd name="connsiteX3" fmla="*/ 1032961 w 1505454"/>
                <a:gd name="connsiteY3" fmla="*/ 249523 h 2889341"/>
                <a:gd name="connsiteX4" fmla="*/ 928617 w 1505454"/>
                <a:gd name="connsiteY4" fmla="*/ 97726 h 2889341"/>
                <a:gd name="connsiteX5" fmla="*/ 728075 w 1505454"/>
                <a:gd name="connsiteY5" fmla="*/ 0 h 2889341"/>
                <a:gd name="connsiteX6" fmla="*/ 537230 w 1505454"/>
                <a:gd name="connsiteY6" fmla="*/ 74496 h 2889341"/>
                <a:gd name="connsiteX7" fmla="*/ 81453 w 1505454"/>
                <a:gd name="connsiteY7" fmla="*/ 406126 h 2889341"/>
                <a:gd name="connsiteX8" fmla="*/ 63610 w 1505454"/>
                <a:gd name="connsiteY8" fmla="*/ 681282 h 2889341"/>
                <a:gd name="connsiteX9" fmla="*/ 518999 w 1505454"/>
                <a:gd name="connsiteY9" fmla="*/ 1046955 h 2889341"/>
                <a:gd name="connsiteX10" fmla="*/ 712947 w 1505454"/>
                <a:gd name="connsiteY10" fmla="*/ 1767889 h 2889341"/>
                <a:gd name="connsiteX11" fmla="*/ 712947 w 1505454"/>
                <a:gd name="connsiteY11" fmla="*/ 2889341 h 2889341"/>
                <a:gd name="connsiteX12" fmla="*/ 1023263 w 1505454"/>
                <a:gd name="connsiteY12" fmla="*/ 2889341 h 2889341"/>
                <a:gd name="connsiteX13" fmla="*/ 1023263 w 1505454"/>
                <a:gd name="connsiteY13" fmla="*/ 1767889 h 2889341"/>
                <a:gd name="connsiteX14" fmla="*/ 1396031 w 1505454"/>
                <a:gd name="connsiteY14" fmla="*/ 1346143 h 2889341"/>
                <a:gd name="connsiteX15" fmla="*/ 1396031 w 1505454"/>
                <a:gd name="connsiteY15" fmla="*/ 1346143 h 2889341"/>
                <a:gd name="connsiteX16" fmla="*/ 1505417 w 1505454"/>
                <a:gd name="connsiteY16" fmla="*/ 1081801 h 2889341"/>
                <a:gd name="connsiteX17" fmla="*/ 413104 w 1505454"/>
                <a:gd name="connsiteY17" fmla="*/ 555119 h 2889341"/>
                <a:gd name="connsiteX18" fmla="*/ 511241 w 1505454"/>
                <a:gd name="connsiteY18" fmla="*/ 486230 h 2889341"/>
                <a:gd name="connsiteX19" fmla="*/ 606276 w 1505454"/>
                <a:gd name="connsiteY19" fmla="*/ 713323 h 2889341"/>
                <a:gd name="connsiteX20" fmla="*/ 606276 w 1505454"/>
                <a:gd name="connsiteY20" fmla="*/ 713323 h 2889341"/>
                <a:gd name="connsiteX21" fmla="*/ 413104 w 1505454"/>
                <a:gd name="connsiteY21" fmla="*/ 555119 h 288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5454" h="2889341">
                  <a:moveTo>
                    <a:pt x="1505417" y="1081801"/>
                  </a:moveTo>
                  <a:cubicBezTo>
                    <a:pt x="1501170" y="978463"/>
                    <a:pt x="1465014" y="879234"/>
                    <a:pt x="1402237" y="798634"/>
                  </a:cubicBezTo>
                  <a:lnTo>
                    <a:pt x="1226908" y="538297"/>
                  </a:lnTo>
                  <a:lnTo>
                    <a:pt x="1032961" y="249523"/>
                  </a:lnTo>
                  <a:cubicBezTo>
                    <a:pt x="998826" y="199458"/>
                    <a:pt x="967406" y="144587"/>
                    <a:pt x="928617" y="97726"/>
                  </a:cubicBezTo>
                  <a:cubicBezTo>
                    <a:pt x="878287" y="37164"/>
                    <a:pt x="805347" y="1622"/>
                    <a:pt x="728075" y="0"/>
                  </a:cubicBezTo>
                  <a:cubicBezTo>
                    <a:pt x="657990" y="1069"/>
                    <a:pt x="590473" y="27424"/>
                    <a:pt x="537230" y="74496"/>
                  </a:cubicBezTo>
                  <a:lnTo>
                    <a:pt x="81453" y="406126"/>
                  </a:lnTo>
                  <a:cubicBezTo>
                    <a:pt x="-13581" y="475015"/>
                    <a:pt x="-32976" y="601178"/>
                    <a:pt x="63610" y="681282"/>
                  </a:cubicBezTo>
                  <a:cubicBezTo>
                    <a:pt x="214113" y="803841"/>
                    <a:pt x="366944" y="926800"/>
                    <a:pt x="518999" y="1046955"/>
                  </a:cubicBezTo>
                  <a:lnTo>
                    <a:pt x="712947" y="1767889"/>
                  </a:lnTo>
                  <a:lnTo>
                    <a:pt x="712947" y="2889341"/>
                  </a:lnTo>
                  <a:lnTo>
                    <a:pt x="1023263" y="2889341"/>
                  </a:lnTo>
                  <a:lnTo>
                    <a:pt x="1023263" y="1767889"/>
                  </a:lnTo>
                  <a:lnTo>
                    <a:pt x="1396031" y="1346143"/>
                  </a:lnTo>
                  <a:lnTo>
                    <a:pt x="1396031" y="1346143"/>
                  </a:lnTo>
                  <a:cubicBezTo>
                    <a:pt x="1467093" y="1277995"/>
                    <a:pt x="1506845" y="1181930"/>
                    <a:pt x="1505417" y="1081801"/>
                  </a:cubicBezTo>
                  <a:close/>
                  <a:moveTo>
                    <a:pt x="413104" y="555119"/>
                  </a:moveTo>
                  <a:lnTo>
                    <a:pt x="511241" y="486230"/>
                  </a:lnTo>
                  <a:lnTo>
                    <a:pt x="606276" y="713323"/>
                  </a:lnTo>
                  <a:lnTo>
                    <a:pt x="606276" y="713323"/>
                  </a:lnTo>
                  <a:lnTo>
                    <a:pt x="413104" y="555119"/>
                  </a:lnTo>
                  <a:close/>
                </a:path>
              </a:pathLst>
            </a:custGeom>
            <a:grpFill/>
            <a:ln w="386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pic>
        <p:nvPicPr>
          <p:cNvPr id="45" name="Рисунок 44" descr="Мужчина">
            <a:extLst>
              <a:ext uri="{FF2B5EF4-FFF2-40B4-BE49-F238E27FC236}">
                <a16:creationId xmlns:a16="http://schemas.microsoft.com/office/drawing/2014/main" id="{95B06E11-C1FF-4362-8EF1-41442D60EC1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039700" y="2289243"/>
            <a:ext cx="914400" cy="914400"/>
          </a:xfrm>
          <a:prstGeom prst="rect">
            <a:avLst/>
          </a:prstGeom>
        </p:spPr>
      </p:pic>
      <p:pic>
        <p:nvPicPr>
          <p:cNvPr id="46" name="Рисунок 45" descr="Женщина">
            <a:extLst>
              <a:ext uri="{FF2B5EF4-FFF2-40B4-BE49-F238E27FC236}">
                <a16:creationId xmlns:a16="http://schemas.microsoft.com/office/drawing/2014/main" id="{03EA423D-9979-41D0-8435-886B1CE3899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7712097" y="2289243"/>
            <a:ext cx="914400" cy="914400"/>
          </a:xfrm>
          <a:prstGeom prst="rect">
            <a:avLst/>
          </a:prstGeom>
        </p:spPr>
      </p:pic>
      <p:sp>
        <p:nvSpPr>
          <p:cNvPr id="47" name="Объект 5">
            <a:extLst>
              <a:ext uri="{FF2B5EF4-FFF2-40B4-BE49-F238E27FC236}">
                <a16:creationId xmlns:a16="http://schemas.microsoft.com/office/drawing/2014/main" id="{0861A92F-E9C5-4F23-95E2-0FA8EE58DBE3}"/>
              </a:ext>
            </a:extLst>
          </p:cNvPr>
          <p:cNvSpPr txBox="1">
            <a:spLocks/>
          </p:cNvSpPr>
          <p:nvPr/>
        </p:nvSpPr>
        <p:spPr>
          <a:xfrm>
            <a:off x="4945872" y="3491230"/>
            <a:ext cx="2837580" cy="3434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28516A"/>
                </a:solidFill>
              </a:rPr>
              <a:t>Вы не беременны</a:t>
            </a:r>
          </a:p>
        </p:txBody>
      </p:sp>
    </p:spTree>
    <p:extLst>
      <p:ext uri="{BB962C8B-B14F-4D97-AF65-F5344CB8AC3E}">
        <p14:creationId xmlns:p14="http://schemas.microsoft.com/office/powerpoint/2010/main" val="403881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Ошибки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, 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что мы совершаем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046D94F6-7C44-8747-9A7E-88360B3FE6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18795814"/>
                  </p:ext>
                </p:extLst>
              </p:nvPr>
            </p:nvGraphicFramePr>
            <p:xfrm>
              <a:off x="503536" y="1169690"/>
              <a:ext cx="8352927" cy="459016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0112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3528392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3924423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531118"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54748B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400" b="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верна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400" b="0" dirty="0">
                              <a:solidFill>
                                <a:srgbClr val="28516A"/>
                              </a:solidFill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неверна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216610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не отвергается</a:t>
                          </a:r>
                        </a:p>
                      </a:txBody>
                      <a:tcPr vert="vert270"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  <a:p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189293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отвергается</a:t>
                          </a:r>
                        </a:p>
                      </a:txBody>
                      <a:tcPr vert="vert270"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046D94F6-7C44-8747-9A7E-88360B3FE6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18795814"/>
                  </p:ext>
                </p:extLst>
              </p:nvPr>
            </p:nvGraphicFramePr>
            <p:xfrm>
              <a:off x="503536" y="1169690"/>
              <a:ext cx="8352927" cy="459016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0112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3528392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3924423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531118"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54748B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5561" t="-6897" r="-111744" b="-770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12888" t="-6897" r="-466" b="-770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2166108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vert="vert270"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6124" r="-828378" b="-882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  <a:p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189293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vert="vert270"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44373" r="-828378" b="-9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BB6F8F9D-5175-7345-968F-F05C99CE6E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47664" y="720000"/>
                <a:ext cx="3132347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нет беременности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BB6F8F9D-5175-7345-968F-F05C99CE6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720000"/>
                <a:ext cx="3132347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6DA24D96-96C6-DB4D-BF54-EB0C9A27FC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48064" y="719999"/>
                <a:ext cx="3204355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есть беременность 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6DA24D96-96C6-DB4D-BF54-EB0C9A27F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719999"/>
                <a:ext cx="3204355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DE7A15-3506-5243-AF24-FBBCAF7C7F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6530" y="4029295"/>
            <a:ext cx="2376264" cy="158259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A298395-EF36-314D-9046-1515F5554F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3814" y="1832984"/>
            <a:ext cx="2421696" cy="161284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969C59-6D9E-3545-8F54-7D49F7F714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1042" y="1823318"/>
            <a:ext cx="2448272" cy="163218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4BB4584-1377-8D44-A462-BA2AEC6BCF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1042" y="4004501"/>
            <a:ext cx="2448272" cy="1632181"/>
          </a:xfrm>
          <a:prstGeom prst="rect">
            <a:avLst/>
          </a:prstGeom>
        </p:spPr>
      </p:pic>
      <p:sp>
        <p:nvSpPr>
          <p:cNvPr id="29" name="Объект 5">
            <a:extLst>
              <a:ext uri="{FF2B5EF4-FFF2-40B4-BE49-F238E27FC236}">
                <a16:creationId xmlns:a16="http://schemas.microsoft.com/office/drawing/2014/main" id="{75CE119A-1A5D-744D-824E-020B43DB4407}"/>
              </a:ext>
            </a:extLst>
          </p:cNvPr>
          <p:cNvSpPr txBox="1">
            <a:spLocks/>
          </p:cNvSpPr>
          <p:nvPr/>
        </p:nvSpPr>
        <p:spPr>
          <a:xfrm>
            <a:off x="1641043" y="5759855"/>
            <a:ext cx="2448271" cy="4455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C0504D"/>
                </a:solidFill>
              </a:rPr>
              <a:t>Вы беременны</a:t>
            </a:r>
          </a:p>
        </p:txBody>
      </p:sp>
      <p:sp>
        <p:nvSpPr>
          <p:cNvPr id="30" name="Объект 5">
            <a:extLst>
              <a:ext uri="{FF2B5EF4-FFF2-40B4-BE49-F238E27FC236}">
                <a16:creationId xmlns:a16="http://schemas.microsoft.com/office/drawing/2014/main" id="{B0AFBB56-3413-8F43-90F3-CE4822C5836D}"/>
              </a:ext>
            </a:extLst>
          </p:cNvPr>
          <p:cNvSpPr txBox="1">
            <a:spLocks/>
          </p:cNvSpPr>
          <p:nvPr/>
        </p:nvSpPr>
        <p:spPr>
          <a:xfrm>
            <a:off x="1446388" y="3491230"/>
            <a:ext cx="2837580" cy="3434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28516A"/>
                </a:solidFill>
              </a:rPr>
              <a:t>Вы не беременны</a:t>
            </a:r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5D1DE296-BC47-4179-BC7F-C25FA93DEBE1}"/>
              </a:ext>
            </a:extLst>
          </p:cNvPr>
          <p:cNvGrpSpPr/>
          <p:nvPr/>
        </p:nvGrpSpPr>
        <p:grpSpPr>
          <a:xfrm>
            <a:off x="4320434" y="4414401"/>
            <a:ext cx="352932" cy="845060"/>
            <a:chOff x="3309488" y="1820963"/>
            <a:chExt cx="1505454" cy="3604667"/>
          </a:xfrm>
          <a:solidFill>
            <a:srgbClr val="C0504D"/>
          </a:solidFill>
        </p:grpSpPr>
        <p:sp>
          <p:nvSpPr>
            <p:cNvPr id="34" name="Полилиния: фигура 33">
              <a:extLst>
                <a:ext uri="{FF2B5EF4-FFF2-40B4-BE49-F238E27FC236}">
                  <a16:creationId xmlns:a16="http://schemas.microsoft.com/office/drawing/2014/main" id="{CE5DC76A-2652-43BE-A954-4F4CDA081D3A}"/>
                </a:ext>
              </a:extLst>
            </p:cNvPr>
            <p:cNvSpPr/>
            <p:nvPr/>
          </p:nvSpPr>
          <p:spPr>
            <a:xfrm flipH="1">
              <a:off x="3758708" y="1820963"/>
              <a:ext cx="620632" cy="640829"/>
            </a:xfrm>
            <a:custGeom>
              <a:avLst/>
              <a:gdLst>
                <a:gd name="connsiteX0" fmla="*/ 620633 w 620632"/>
                <a:gd name="connsiteY0" fmla="*/ 320415 h 640829"/>
                <a:gd name="connsiteX1" fmla="*/ 310316 w 620632"/>
                <a:gd name="connsiteY1" fmla="*/ 640830 h 640829"/>
                <a:gd name="connsiteX2" fmla="*/ 0 w 620632"/>
                <a:gd name="connsiteY2" fmla="*/ 320415 h 640829"/>
                <a:gd name="connsiteX3" fmla="*/ 310316 w 620632"/>
                <a:gd name="connsiteY3" fmla="*/ 0 h 640829"/>
                <a:gd name="connsiteX4" fmla="*/ 620633 w 620632"/>
                <a:gd name="connsiteY4" fmla="*/ 320415 h 6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632" h="640829">
                  <a:moveTo>
                    <a:pt x="620633" y="320415"/>
                  </a:moveTo>
                  <a:cubicBezTo>
                    <a:pt x="620633" y="497375"/>
                    <a:pt x="481699" y="640830"/>
                    <a:pt x="310316" y="640830"/>
                  </a:cubicBezTo>
                  <a:cubicBezTo>
                    <a:pt x="138933" y="640830"/>
                    <a:pt x="0" y="497375"/>
                    <a:pt x="0" y="320415"/>
                  </a:cubicBezTo>
                  <a:cubicBezTo>
                    <a:pt x="0" y="143455"/>
                    <a:pt x="138933" y="0"/>
                    <a:pt x="310316" y="0"/>
                  </a:cubicBezTo>
                  <a:cubicBezTo>
                    <a:pt x="481699" y="0"/>
                    <a:pt x="620633" y="143455"/>
                    <a:pt x="620633" y="320415"/>
                  </a:cubicBezTo>
                  <a:close/>
                </a:path>
              </a:pathLst>
            </a:custGeom>
            <a:grpFill/>
            <a:ln w="386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: фигура 34">
              <a:extLst>
                <a:ext uri="{FF2B5EF4-FFF2-40B4-BE49-F238E27FC236}">
                  <a16:creationId xmlns:a16="http://schemas.microsoft.com/office/drawing/2014/main" id="{C452CD9A-1359-4383-842B-FDE3D6A2E420}"/>
                </a:ext>
              </a:extLst>
            </p:cNvPr>
            <p:cNvSpPr/>
            <p:nvPr/>
          </p:nvSpPr>
          <p:spPr>
            <a:xfrm flipH="1">
              <a:off x="3309488" y="2536289"/>
              <a:ext cx="1505454" cy="2889341"/>
            </a:xfrm>
            <a:custGeom>
              <a:avLst/>
              <a:gdLst>
                <a:gd name="connsiteX0" fmla="*/ 1505417 w 1505454"/>
                <a:gd name="connsiteY0" fmla="*/ 1081801 h 2889340"/>
                <a:gd name="connsiteX1" fmla="*/ 1402237 w 1505454"/>
                <a:gd name="connsiteY1" fmla="*/ 798634 h 2889340"/>
                <a:gd name="connsiteX2" fmla="*/ 1226908 w 1505454"/>
                <a:gd name="connsiteY2" fmla="*/ 538297 h 2889340"/>
                <a:gd name="connsiteX3" fmla="*/ 1032961 w 1505454"/>
                <a:gd name="connsiteY3" fmla="*/ 249523 h 2889340"/>
                <a:gd name="connsiteX4" fmla="*/ 928617 w 1505454"/>
                <a:gd name="connsiteY4" fmla="*/ 97726 h 2889340"/>
                <a:gd name="connsiteX5" fmla="*/ 728075 w 1505454"/>
                <a:gd name="connsiteY5" fmla="*/ 0 h 2889340"/>
                <a:gd name="connsiteX6" fmla="*/ 537230 w 1505454"/>
                <a:gd name="connsiteY6" fmla="*/ 74496 h 2889340"/>
                <a:gd name="connsiteX7" fmla="*/ 81453 w 1505454"/>
                <a:gd name="connsiteY7" fmla="*/ 406126 h 2889340"/>
                <a:gd name="connsiteX8" fmla="*/ 63610 w 1505454"/>
                <a:gd name="connsiteY8" fmla="*/ 681282 h 2889340"/>
                <a:gd name="connsiteX9" fmla="*/ 518999 w 1505454"/>
                <a:gd name="connsiteY9" fmla="*/ 1046955 h 2889340"/>
                <a:gd name="connsiteX10" fmla="*/ 331258 w 1505454"/>
                <a:gd name="connsiteY10" fmla="*/ 1767889 h 2889340"/>
                <a:gd name="connsiteX11" fmla="*/ 712947 w 1505454"/>
                <a:gd name="connsiteY11" fmla="*/ 1767889 h 2889340"/>
                <a:gd name="connsiteX12" fmla="*/ 712947 w 1505454"/>
                <a:gd name="connsiteY12" fmla="*/ 2889341 h 2889340"/>
                <a:gd name="connsiteX13" fmla="*/ 1023263 w 1505454"/>
                <a:gd name="connsiteY13" fmla="*/ 2889341 h 2889340"/>
                <a:gd name="connsiteX14" fmla="*/ 1023263 w 1505454"/>
                <a:gd name="connsiteY14" fmla="*/ 1767889 h 2889340"/>
                <a:gd name="connsiteX15" fmla="*/ 1394479 w 1505454"/>
                <a:gd name="connsiteY15" fmla="*/ 1767889 h 2889340"/>
                <a:gd name="connsiteX16" fmla="*/ 1341725 w 1505454"/>
                <a:gd name="connsiteY16" fmla="*/ 1565226 h 2889340"/>
                <a:gd name="connsiteX17" fmla="*/ 1326210 w 1505454"/>
                <a:gd name="connsiteY17" fmla="*/ 1479916 h 2889340"/>
                <a:gd name="connsiteX18" fmla="*/ 1396031 w 1505454"/>
                <a:gd name="connsiteY18" fmla="*/ 1346143 h 2889340"/>
                <a:gd name="connsiteX19" fmla="*/ 1396031 w 1505454"/>
                <a:gd name="connsiteY19" fmla="*/ 1346143 h 2889340"/>
                <a:gd name="connsiteX20" fmla="*/ 1505417 w 1505454"/>
                <a:gd name="connsiteY20" fmla="*/ 1081801 h 2889340"/>
                <a:gd name="connsiteX21" fmla="*/ 413104 w 1505454"/>
                <a:gd name="connsiteY21" fmla="*/ 555119 h 2889340"/>
                <a:gd name="connsiteX22" fmla="*/ 511241 w 1505454"/>
                <a:gd name="connsiteY22" fmla="*/ 486230 h 2889340"/>
                <a:gd name="connsiteX23" fmla="*/ 606276 w 1505454"/>
                <a:gd name="connsiteY23" fmla="*/ 713323 h 2889340"/>
                <a:gd name="connsiteX24" fmla="*/ 606276 w 1505454"/>
                <a:gd name="connsiteY24" fmla="*/ 713323 h 2889340"/>
                <a:gd name="connsiteX0" fmla="*/ 1505417 w 1505454"/>
                <a:gd name="connsiteY0" fmla="*/ 1081801 h 2889341"/>
                <a:gd name="connsiteX1" fmla="*/ 1402237 w 1505454"/>
                <a:gd name="connsiteY1" fmla="*/ 798634 h 2889341"/>
                <a:gd name="connsiteX2" fmla="*/ 1226908 w 1505454"/>
                <a:gd name="connsiteY2" fmla="*/ 538297 h 2889341"/>
                <a:gd name="connsiteX3" fmla="*/ 1032961 w 1505454"/>
                <a:gd name="connsiteY3" fmla="*/ 249523 h 2889341"/>
                <a:gd name="connsiteX4" fmla="*/ 928617 w 1505454"/>
                <a:gd name="connsiteY4" fmla="*/ 97726 h 2889341"/>
                <a:gd name="connsiteX5" fmla="*/ 728075 w 1505454"/>
                <a:gd name="connsiteY5" fmla="*/ 0 h 2889341"/>
                <a:gd name="connsiteX6" fmla="*/ 537230 w 1505454"/>
                <a:gd name="connsiteY6" fmla="*/ 74496 h 2889341"/>
                <a:gd name="connsiteX7" fmla="*/ 81453 w 1505454"/>
                <a:gd name="connsiteY7" fmla="*/ 406126 h 2889341"/>
                <a:gd name="connsiteX8" fmla="*/ 63610 w 1505454"/>
                <a:gd name="connsiteY8" fmla="*/ 681282 h 2889341"/>
                <a:gd name="connsiteX9" fmla="*/ 518999 w 1505454"/>
                <a:gd name="connsiteY9" fmla="*/ 1046955 h 2889341"/>
                <a:gd name="connsiteX10" fmla="*/ 331258 w 1505454"/>
                <a:gd name="connsiteY10" fmla="*/ 1767889 h 2889341"/>
                <a:gd name="connsiteX11" fmla="*/ 712947 w 1505454"/>
                <a:gd name="connsiteY11" fmla="*/ 1767889 h 2889341"/>
                <a:gd name="connsiteX12" fmla="*/ 712947 w 1505454"/>
                <a:gd name="connsiteY12" fmla="*/ 2889341 h 2889341"/>
                <a:gd name="connsiteX13" fmla="*/ 1023263 w 1505454"/>
                <a:gd name="connsiteY13" fmla="*/ 2889341 h 2889341"/>
                <a:gd name="connsiteX14" fmla="*/ 1023263 w 1505454"/>
                <a:gd name="connsiteY14" fmla="*/ 1767889 h 2889341"/>
                <a:gd name="connsiteX15" fmla="*/ 1263511 w 1505454"/>
                <a:gd name="connsiteY15" fmla="*/ 1727408 h 2889341"/>
                <a:gd name="connsiteX16" fmla="*/ 1341725 w 1505454"/>
                <a:gd name="connsiteY16" fmla="*/ 1565226 h 2889341"/>
                <a:gd name="connsiteX17" fmla="*/ 1326210 w 1505454"/>
                <a:gd name="connsiteY17" fmla="*/ 1479916 h 2889341"/>
                <a:gd name="connsiteX18" fmla="*/ 1396031 w 1505454"/>
                <a:gd name="connsiteY18" fmla="*/ 1346143 h 2889341"/>
                <a:gd name="connsiteX19" fmla="*/ 1396031 w 1505454"/>
                <a:gd name="connsiteY19" fmla="*/ 1346143 h 2889341"/>
                <a:gd name="connsiteX20" fmla="*/ 1505417 w 1505454"/>
                <a:gd name="connsiteY20" fmla="*/ 1081801 h 2889341"/>
                <a:gd name="connsiteX21" fmla="*/ 413104 w 1505454"/>
                <a:gd name="connsiteY21" fmla="*/ 555119 h 2889341"/>
                <a:gd name="connsiteX22" fmla="*/ 511241 w 1505454"/>
                <a:gd name="connsiteY22" fmla="*/ 486230 h 2889341"/>
                <a:gd name="connsiteX23" fmla="*/ 606276 w 1505454"/>
                <a:gd name="connsiteY23" fmla="*/ 713323 h 2889341"/>
                <a:gd name="connsiteX24" fmla="*/ 606276 w 1505454"/>
                <a:gd name="connsiteY24" fmla="*/ 713323 h 2889341"/>
                <a:gd name="connsiteX25" fmla="*/ 413104 w 1505454"/>
                <a:gd name="connsiteY25" fmla="*/ 555119 h 2889341"/>
                <a:gd name="connsiteX0" fmla="*/ 1505417 w 1505454"/>
                <a:gd name="connsiteY0" fmla="*/ 1081801 h 2889341"/>
                <a:gd name="connsiteX1" fmla="*/ 1402237 w 1505454"/>
                <a:gd name="connsiteY1" fmla="*/ 798634 h 2889341"/>
                <a:gd name="connsiteX2" fmla="*/ 1226908 w 1505454"/>
                <a:gd name="connsiteY2" fmla="*/ 538297 h 2889341"/>
                <a:gd name="connsiteX3" fmla="*/ 1032961 w 1505454"/>
                <a:gd name="connsiteY3" fmla="*/ 249523 h 2889341"/>
                <a:gd name="connsiteX4" fmla="*/ 928617 w 1505454"/>
                <a:gd name="connsiteY4" fmla="*/ 97726 h 2889341"/>
                <a:gd name="connsiteX5" fmla="*/ 728075 w 1505454"/>
                <a:gd name="connsiteY5" fmla="*/ 0 h 2889341"/>
                <a:gd name="connsiteX6" fmla="*/ 537230 w 1505454"/>
                <a:gd name="connsiteY6" fmla="*/ 74496 h 2889341"/>
                <a:gd name="connsiteX7" fmla="*/ 81453 w 1505454"/>
                <a:gd name="connsiteY7" fmla="*/ 406126 h 2889341"/>
                <a:gd name="connsiteX8" fmla="*/ 63610 w 1505454"/>
                <a:gd name="connsiteY8" fmla="*/ 681282 h 2889341"/>
                <a:gd name="connsiteX9" fmla="*/ 518999 w 1505454"/>
                <a:gd name="connsiteY9" fmla="*/ 1046955 h 2889341"/>
                <a:gd name="connsiteX10" fmla="*/ 604308 w 1505454"/>
                <a:gd name="connsiteY10" fmla="*/ 1482139 h 2889341"/>
                <a:gd name="connsiteX11" fmla="*/ 712947 w 1505454"/>
                <a:gd name="connsiteY11" fmla="*/ 1767889 h 2889341"/>
                <a:gd name="connsiteX12" fmla="*/ 712947 w 1505454"/>
                <a:gd name="connsiteY12" fmla="*/ 2889341 h 2889341"/>
                <a:gd name="connsiteX13" fmla="*/ 1023263 w 1505454"/>
                <a:gd name="connsiteY13" fmla="*/ 2889341 h 2889341"/>
                <a:gd name="connsiteX14" fmla="*/ 1023263 w 1505454"/>
                <a:gd name="connsiteY14" fmla="*/ 1767889 h 2889341"/>
                <a:gd name="connsiteX15" fmla="*/ 1263511 w 1505454"/>
                <a:gd name="connsiteY15" fmla="*/ 1727408 h 2889341"/>
                <a:gd name="connsiteX16" fmla="*/ 1341725 w 1505454"/>
                <a:gd name="connsiteY16" fmla="*/ 1565226 h 2889341"/>
                <a:gd name="connsiteX17" fmla="*/ 1326210 w 1505454"/>
                <a:gd name="connsiteY17" fmla="*/ 1479916 h 2889341"/>
                <a:gd name="connsiteX18" fmla="*/ 1396031 w 1505454"/>
                <a:gd name="connsiteY18" fmla="*/ 1346143 h 2889341"/>
                <a:gd name="connsiteX19" fmla="*/ 1396031 w 1505454"/>
                <a:gd name="connsiteY19" fmla="*/ 1346143 h 2889341"/>
                <a:gd name="connsiteX20" fmla="*/ 1505417 w 1505454"/>
                <a:gd name="connsiteY20" fmla="*/ 1081801 h 2889341"/>
                <a:gd name="connsiteX21" fmla="*/ 413104 w 1505454"/>
                <a:gd name="connsiteY21" fmla="*/ 555119 h 2889341"/>
                <a:gd name="connsiteX22" fmla="*/ 511241 w 1505454"/>
                <a:gd name="connsiteY22" fmla="*/ 486230 h 2889341"/>
                <a:gd name="connsiteX23" fmla="*/ 606276 w 1505454"/>
                <a:gd name="connsiteY23" fmla="*/ 713323 h 2889341"/>
                <a:gd name="connsiteX24" fmla="*/ 606276 w 1505454"/>
                <a:gd name="connsiteY24" fmla="*/ 713323 h 2889341"/>
                <a:gd name="connsiteX25" fmla="*/ 413104 w 1505454"/>
                <a:gd name="connsiteY25" fmla="*/ 555119 h 2889341"/>
                <a:gd name="connsiteX0" fmla="*/ 1505417 w 1505454"/>
                <a:gd name="connsiteY0" fmla="*/ 1081801 h 2889341"/>
                <a:gd name="connsiteX1" fmla="*/ 1402237 w 1505454"/>
                <a:gd name="connsiteY1" fmla="*/ 798634 h 2889341"/>
                <a:gd name="connsiteX2" fmla="*/ 1226908 w 1505454"/>
                <a:gd name="connsiteY2" fmla="*/ 538297 h 2889341"/>
                <a:gd name="connsiteX3" fmla="*/ 1032961 w 1505454"/>
                <a:gd name="connsiteY3" fmla="*/ 249523 h 2889341"/>
                <a:gd name="connsiteX4" fmla="*/ 928617 w 1505454"/>
                <a:gd name="connsiteY4" fmla="*/ 97726 h 2889341"/>
                <a:gd name="connsiteX5" fmla="*/ 728075 w 1505454"/>
                <a:gd name="connsiteY5" fmla="*/ 0 h 2889341"/>
                <a:gd name="connsiteX6" fmla="*/ 537230 w 1505454"/>
                <a:gd name="connsiteY6" fmla="*/ 74496 h 2889341"/>
                <a:gd name="connsiteX7" fmla="*/ 81453 w 1505454"/>
                <a:gd name="connsiteY7" fmla="*/ 406126 h 2889341"/>
                <a:gd name="connsiteX8" fmla="*/ 63610 w 1505454"/>
                <a:gd name="connsiteY8" fmla="*/ 681282 h 2889341"/>
                <a:gd name="connsiteX9" fmla="*/ 518999 w 1505454"/>
                <a:gd name="connsiteY9" fmla="*/ 1046955 h 2889341"/>
                <a:gd name="connsiteX10" fmla="*/ 604308 w 1505454"/>
                <a:gd name="connsiteY10" fmla="*/ 1482139 h 2889341"/>
                <a:gd name="connsiteX11" fmla="*/ 712947 w 1505454"/>
                <a:gd name="connsiteY11" fmla="*/ 1767889 h 2889341"/>
                <a:gd name="connsiteX12" fmla="*/ 712947 w 1505454"/>
                <a:gd name="connsiteY12" fmla="*/ 2889341 h 2889341"/>
                <a:gd name="connsiteX13" fmla="*/ 1023263 w 1505454"/>
                <a:gd name="connsiteY13" fmla="*/ 2889341 h 2889341"/>
                <a:gd name="connsiteX14" fmla="*/ 1023263 w 1505454"/>
                <a:gd name="connsiteY14" fmla="*/ 1767889 h 2889341"/>
                <a:gd name="connsiteX15" fmla="*/ 1155561 w 1505454"/>
                <a:gd name="connsiteY15" fmla="*/ 1702008 h 2889341"/>
                <a:gd name="connsiteX16" fmla="*/ 1341725 w 1505454"/>
                <a:gd name="connsiteY16" fmla="*/ 1565226 h 2889341"/>
                <a:gd name="connsiteX17" fmla="*/ 1326210 w 1505454"/>
                <a:gd name="connsiteY17" fmla="*/ 1479916 h 2889341"/>
                <a:gd name="connsiteX18" fmla="*/ 1396031 w 1505454"/>
                <a:gd name="connsiteY18" fmla="*/ 1346143 h 2889341"/>
                <a:gd name="connsiteX19" fmla="*/ 1396031 w 1505454"/>
                <a:gd name="connsiteY19" fmla="*/ 1346143 h 2889341"/>
                <a:gd name="connsiteX20" fmla="*/ 1505417 w 1505454"/>
                <a:gd name="connsiteY20" fmla="*/ 1081801 h 2889341"/>
                <a:gd name="connsiteX21" fmla="*/ 413104 w 1505454"/>
                <a:gd name="connsiteY21" fmla="*/ 555119 h 2889341"/>
                <a:gd name="connsiteX22" fmla="*/ 511241 w 1505454"/>
                <a:gd name="connsiteY22" fmla="*/ 486230 h 2889341"/>
                <a:gd name="connsiteX23" fmla="*/ 606276 w 1505454"/>
                <a:gd name="connsiteY23" fmla="*/ 713323 h 2889341"/>
                <a:gd name="connsiteX24" fmla="*/ 606276 w 1505454"/>
                <a:gd name="connsiteY24" fmla="*/ 713323 h 2889341"/>
                <a:gd name="connsiteX25" fmla="*/ 413104 w 1505454"/>
                <a:gd name="connsiteY25" fmla="*/ 555119 h 2889341"/>
                <a:gd name="connsiteX0" fmla="*/ 1505417 w 1505454"/>
                <a:gd name="connsiteY0" fmla="*/ 1081801 h 2889341"/>
                <a:gd name="connsiteX1" fmla="*/ 1402237 w 1505454"/>
                <a:gd name="connsiteY1" fmla="*/ 798634 h 2889341"/>
                <a:gd name="connsiteX2" fmla="*/ 1226908 w 1505454"/>
                <a:gd name="connsiteY2" fmla="*/ 538297 h 2889341"/>
                <a:gd name="connsiteX3" fmla="*/ 1032961 w 1505454"/>
                <a:gd name="connsiteY3" fmla="*/ 249523 h 2889341"/>
                <a:gd name="connsiteX4" fmla="*/ 928617 w 1505454"/>
                <a:gd name="connsiteY4" fmla="*/ 97726 h 2889341"/>
                <a:gd name="connsiteX5" fmla="*/ 728075 w 1505454"/>
                <a:gd name="connsiteY5" fmla="*/ 0 h 2889341"/>
                <a:gd name="connsiteX6" fmla="*/ 537230 w 1505454"/>
                <a:gd name="connsiteY6" fmla="*/ 74496 h 2889341"/>
                <a:gd name="connsiteX7" fmla="*/ 81453 w 1505454"/>
                <a:gd name="connsiteY7" fmla="*/ 406126 h 2889341"/>
                <a:gd name="connsiteX8" fmla="*/ 63610 w 1505454"/>
                <a:gd name="connsiteY8" fmla="*/ 681282 h 2889341"/>
                <a:gd name="connsiteX9" fmla="*/ 518999 w 1505454"/>
                <a:gd name="connsiteY9" fmla="*/ 1046955 h 2889341"/>
                <a:gd name="connsiteX10" fmla="*/ 604308 w 1505454"/>
                <a:gd name="connsiteY10" fmla="*/ 1482139 h 2889341"/>
                <a:gd name="connsiteX11" fmla="*/ 712947 w 1505454"/>
                <a:gd name="connsiteY11" fmla="*/ 1767889 h 2889341"/>
                <a:gd name="connsiteX12" fmla="*/ 712947 w 1505454"/>
                <a:gd name="connsiteY12" fmla="*/ 2889341 h 2889341"/>
                <a:gd name="connsiteX13" fmla="*/ 1023263 w 1505454"/>
                <a:gd name="connsiteY13" fmla="*/ 2889341 h 2889341"/>
                <a:gd name="connsiteX14" fmla="*/ 1023263 w 1505454"/>
                <a:gd name="connsiteY14" fmla="*/ 1767889 h 2889341"/>
                <a:gd name="connsiteX15" fmla="*/ 1341725 w 1505454"/>
                <a:gd name="connsiteY15" fmla="*/ 1565226 h 2889341"/>
                <a:gd name="connsiteX16" fmla="*/ 1326210 w 1505454"/>
                <a:gd name="connsiteY16" fmla="*/ 1479916 h 2889341"/>
                <a:gd name="connsiteX17" fmla="*/ 1396031 w 1505454"/>
                <a:gd name="connsiteY17" fmla="*/ 1346143 h 2889341"/>
                <a:gd name="connsiteX18" fmla="*/ 1396031 w 1505454"/>
                <a:gd name="connsiteY18" fmla="*/ 1346143 h 2889341"/>
                <a:gd name="connsiteX19" fmla="*/ 1505417 w 1505454"/>
                <a:gd name="connsiteY19" fmla="*/ 1081801 h 2889341"/>
                <a:gd name="connsiteX20" fmla="*/ 413104 w 1505454"/>
                <a:gd name="connsiteY20" fmla="*/ 555119 h 2889341"/>
                <a:gd name="connsiteX21" fmla="*/ 511241 w 1505454"/>
                <a:gd name="connsiteY21" fmla="*/ 486230 h 2889341"/>
                <a:gd name="connsiteX22" fmla="*/ 606276 w 1505454"/>
                <a:gd name="connsiteY22" fmla="*/ 713323 h 2889341"/>
                <a:gd name="connsiteX23" fmla="*/ 606276 w 1505454"/>
                <a:gd name="connsiteY23" fmla="*/ 713323 h 2889341"/>
                <a:gd name="connsiteX24" fmla="*/ 413104 w 1505454"/>
                <a:gd name="connsiteY24" fmla="*/ 555119 h 2889341"/>
                <a:gd name="connsiteX0" fmla="*/ 1505417 w 1505454"/>
                <a:gd name="connsiteY0" fmla="*/ 1081801 h 2889341"/>
                <a:gd name="connsiteX1" fmla="*/ 1402237 w 1505454"/>
                <a:gd name="connsiteY1" fmla="*/ 798634 h 2889341"/>
                <a:gd name="connsiteX2" fmla="*/ 1226908 w 1505454"/>
                <a:gd name="connsiteY2" fmla="*/ 538297 h 2889341"/>
                <a:gd name="connsiteX3" fmla="*/ 1032961 w 1505454"/>
                <a:gd name="connsiteY3" fmla="*/ 249523 h 2889341"/>
                <a:gd name="connsiteX4" fmla="*/ 928617 w 1505454"/>
                <a:gd name="connsiteY4" fmla="*/ 97726 h 2889341"/>
                <a:gd name="connsiteX5" fmla="*/ 728075 w 1505454"/>
                <a:gd name="connsiteY5" fmla="*/ 0 h 2889341"/>
                <a:gd name="connsiteX6" fmla="*/ 537230 w 1505454"/>
                <a:gd name="connsiteY6" fmla="*/ 74496 h 2889341"/>
                <a:gd name="connsiteX7" fmla="*/ 81453 w 1505454"/>
                <a:gd name="connsiteY7" fmla="*/ 406126 h 2889341"/>
                <a:gd name="connsiteX8" fmla="*/ 63610 w 1505454"/>
                <a:gd name="connsiteY8" fmla="*/ 681282 h 2889341"/>
                <a:gd name="connsiteX9" fmla="*/ 518999 w 1505454"/>
                <a:gd name="connsiteY9" fmla="*/ 1046955 h 2889341"/>
                <a:gd name="connsiteX10" fmla="*/ 604308 w 1505454"/>
                <a:gd name="connsiteY10" fmla="*/ 1482139 h 2889341"/>
                <a:gd name="connsiteX11" fmla="*/ 712947 w 1505454"/>
                <a:gd name="connsiteY11" fmla="*/ 1767889 h 2889341"/>
                <a:gd name="connsiteX12" fmla="*/ 712947 w 1505454"/>
                <a:gd name="connsiteY12" fmla="*/ 2889341 h 2889341"/>
                <a:gd name="connsiteX13" fmla="*/ 1023263 w 1505454"/>
                <a:gd name="connsiteY13" fmla="*/ 2889341 h 2889341"/>
                <a:gd name="connsiteX14" fmla="*/ 1023263 w 1505454"/>
                <a:gd name="connsiteY14" fmla="*/ 1767889 h 2889341"/>
                <a:gd name="connsiteX15" fmla="*/ 1326210 w 1505454"/>
                <a:gd name="connsiteY15" fmla="*/ 1479916 h 2889341"/>
                <a:gd name="connsiteX16" fmla="*/ 1396031 w 1505454"/>
                <a:gd name="connsiteY16" fmla="*/ 1346143 h 2889341"/>
                <a:gd name="connsiteX17" fmla="*/ 1396031 w 1505454"/>
                <a:gd name="connsiteY17" fmla="*/ 1346143 h 2889341"/>
                <a:gd name="connsiteX18" fmla="*/ 1505417 w 1505454"/>
                <a:gd name="connsiteY18" fmla="*/ 1081801 h 2889341"/>
                <a:gd name="connsiteX19" fmla="*/ 413104 w 1505454"/>
                <a:gd name="connsiteY19" fmla="*/ 555119 h 2889341"/>
                <a:gd name="connsiteX20" fmla="*/ 511241 w 1505454"/>
                <a:gd name="connsiteY20" fmla="*/ 486230 h 2889341"/>
                <a:gd name="connsiteX21" fmla="*/ 606276 w 1505454"/>
                <a:gd name="connsiteY21" fmla="*/ 713323 h 2889341"/>
                <a:gd name="connsiteX22" fmla="*/ 606276 w 1505454"/>
                <a:gd name="connsiteY22" fmla="*/ 713323 h 2889341"/>
                <a:gd name="connsiteX23" fmla="*/ 413104 w 1505454"/>
                <a:gd name="connsiteY23" fmla="*/ 555119 h 2889341"/>
                <a:gd name="connsiteX0" fmla="*/ 1505417 w 1505454"/>
                <a:gd name="connsiteY0" fmla="*/ 1081801 h 2889341"/>
                <a:gd name="connsiteX1" fmla="*/ 1402237 w 1505454"/>
                <a:gd name="connsiteY1" fmla="*/ 798634 h 2889341"/>
                <a:gd name="connsiteX2" fmla="*/ 1226908 w 1505454"/>
                <a:gd name="connsiteY2" fmla="*/ 538297 h 2889341"/>
                <a:gd name="connsiteX3" fmla="*/ 1032961 w 1505454"/>
                <a:gd name="connsiteY3" fmla="*/ 249523 h 2889341"/>
                <a:gd name="connsiteX4" fmla="*/ 928617 w 1505454"/>
                <a:gd name="connsiteY4" fmla="*/ 97726 h 2889341"/>
                <a:gd name="connsiteX5" fmla="*/ 728075 w 1505454"/>
                <a:gd name="connsiteY5" fmla="*/ 0 h 2889341"/>
                <a:gd name="connsiteX6" fmla="*/ 537230 w 1505454"/>
                <a:gd name="connsiteY6" fmla="*/ 74496 h 2889341"/>
                <a:gd name="connsiteX7" fmla="*/ 81453 w 1505454"/>
                <a:gd name="connsiteY7" fmla="*/ 406126 h 2889341"/>
                <a:gd name="connsiteX8" fmla="*/ 63610 w 1505454"/>
                <a:gd name="connsiteY8" fmla="*/ 681282 h 2889341"/>
                <a:gd name="connsiteX9" fmla="*/ 518999 w 1505454"/>
                <a:gd name="connsiteY9" fmla="*/ 1046955 h 2889341"/>
                <a:gd name="connsiteX10" fmla="*/ 604308 w 1505454"/>
                <a:gd name="connsiteY10" fmla="*/ 1482139 h 2889341"/>
                <a:gd name="connsiteX11" fmla="*/ 712947 w 1505454"/>
                <a:gd name="connsiteY11" fmla="*/ 1767889 h 2889341"/>
                <a:gd name="connsiteX12" fmla="*/ 712947 w 1505454"/>
                <a:gd name="connsiteY12" fmla="*/ 2889341 h 2889341"/>
                <a:gd name="connsiteX13" fmla="*/ 1023263 w 1505454"/>
                <a:gd name="connsiteY13" fmla="*/ 2889341 h 2889341"/>
                <a:gd name="connsiteX14" fmla="*/ 1023263 w 1505454"/>
                <a:gd name="connsiteY14" fmla="*/ 1767889 h 2889341"/>
                <a:gd name="connsiteX15" fmla="*/ 1243660 w 1505454"/>
                <a:gd name="connsiteY15" fmla="*/ 1486266 h 2889341"/>
                <a:gd name="connsiteX16" fmla="*/ 1396031 w 1505454"/>
                <a:gd name="connsiteY16" fmla="*/ 1346143 h 2889341"/>
                <a:gd name="connsiteX17" fmla="*/ 1396031 w 1505454"/>
                <a:gd name="connsiteY17" fmla="*/ 1346143 h 2889341"/>
                <a:gd name="connsiteX18" fmla="*/ 1505417 w 1505454"/>
                <a:gd name="connsiteY18" fmla="*/ 1081801 h 2889341"/>
                <a:gd name="connsiteX19" fmla="*/ 413104 w 1505454"/>
                <a:gd name="connsiteY19" fmla="*/ 555119 h 2889341"/>
                <a:gd name="connsiteX20" fmla="*/ 511241 w 1505454"/>
                <a:gd name="connsiteY20" fmla="*/ 486230 h 2889341"/>
                <a:gd name="connsiteX21" fmla="*/ 606276 w 1505454"/>
                <a:gd name="connsiteY21" fmla="*/ 713323 h 2889341"/>
                <a:gd name="connsiteX22" fmla="*/ 606276 w 1505454"/>
                <a:gd name="connsiteY22" fmla="*/ 713323 h 2889341"/>
                <a:gd name="connsiteX23" fmla="*/ 413104 w 1505454"/>
                <a:gd name="connsiteY23" fmla="*/ 555119 h 2889341"/>
                <a:gd name="connsiteX0" fmla="*/ 1505417 w 1505454"/>
                <a:gd name="connsiteY0" fmla="*/ 1081801 h 2889341"/>
                <a:gd name="connsiteX1" fmla="*/ 1402237 w 1505454"/>
                <a:gd name="connsiteY1" fmla="*/ 798634 h 2889341"/>
                <a:gd name="connsiteX2" fmla="*/ 1226908 w 1505454"/>
                <a:gd name="connsiteY2" fmla="*/ 538297 h 2889341"/>
                <a:gd name="connsiteX3" fmla="*/ 1032961 w 1505454"/>
                <a:gd name="connsiteY3" fmla="*/ 249523 h 2889341"/>
                <a:gd name="connsiteX4" fmla="*/ 928617 w 1505454"/>
                <a:gd name="connsiteY4" fmla="*/ 97726 h 2889341"/>
                <a:gd name="connsiteX5" fmla="*/ 728075 w 1505454"/>
                <a:gd name="connsiteY5" fmla="*/ 0 h 2889341"/>
                <a:gd name="connsiteX6" fmla="*/ 537230 w 1505454"/>
                <a:gd name="connsiteY6" fmla="*/ 74496 h 2889341"/>
                <a:gd name="connsiteX7" fmla="*/ 81453 w 1505454"/>
                <a:gd name="connsiteY7" fmla="*/ 406126 h 2889341"/>
                <a:gd name="connsiteX8" fmla="*/ 63610 w 1505454"/>
                <a:gd name="connsiteY8" fmla="*/ 681282 h 2889341"/>
                <a:gd name="connsiteX9" fmla="*/ 518999 w 1505454"/>
                <a:gd name="connsiteY9" fmla="*/ 1046955 h 2889341"/>
                <a:gd name="connsiteX10" fmla="*/ 604308 w 1505454"/>
                <a:gd name="connsiteY10" fmla="*/ 1482139 h 2889341"/>
                <a:gd name="connsiteX11" fmla="*/ 712947 w 1505454"/>
                <a:gd name="connsiteY11" fmla="*/ 1767889 h 2889341"/>
                <a:gd name="connsiteX12" fmla="*/ 712947 w 1505454"/>
                <a:gd name="connsiteY12" fmla="*/ 2889341 h 2889341"/>
                <a:gd name="connsiteX13" fmla="*/ 1023263 w 1505454"/>
                <a:gd name="connsiteY13" fmla="*/ 2889341 h 2889341"/>
                <a:gd name="connsiteX14" fmla="*/ 1023263 w 1505454"/>
                <a:gd name="connsiteY14" fmla="*/ 1767889 h 2889341"/>
                <a:gd name="connsiteX15" fmla="*/ 1396031 w 1505454"/>
                <a:gd name="connsiteY15" fmla="*/ 1346143 h 2889341"/>
                <a:gd name="connsiteX16" fmla="*/ 1396031 w 1505454"/>
                <a:gd name="connsiteY16" fmla="*/ 1346143 h 2889341"/>
                <a:gd name="connsiteX17" fmla="*/ 1505417 w 1505454"/>
                <a:gd name="connsiteY17" fmla="*/ 1081801 h 2889341"/>
                <a:gd name="connsiteX18" fmla="*/ 413104 w 1505454"/>
                <a:gd name="connsiteY18" fmla="*/ 555119 h 2889341"/>
                <a:gd name="connsiteX19" fmla="*/ 511241 w 1505454"/>
                <a:gd name="connsiteY19" fmla="*/ 486230 h 2889341"/>
                <a:gd name="connsiteX20" fmla="*/ 606276 w 1505454"/>
                <a:gd name="connsiteY20" fmla="*/ 713323 h 2889341"/>
                <a:gd name="connsiteX21" fmla="*/ 606276 w 1505454"/>
                <a:gd name="connsiteY21" fmla="*/ 713323 h 2889341"/>
                <a:gd name="connsiteX22" fmla="*/ 413104 w 1505454"/>
                <a:gd name="connsiteY22" fmla="*/ 555119 h 2889341"/>
                <a:gd name="connsiteX0" fmla="*/ 1505417 w 1505454"/>
                <a:gd name="connsiteY0" fmla="*/ 1081801 h 2889341"/>
                <a:gd name="connsiteX1" fmla="*/ 1402237 w 1505454"/>
                <a:gd name="connsiteY1" fmla="*/ 798634 h 2889341"/>
                <a:gd name="connsiteX2" fmla="*/ 1226908 w 1505454"/>
                <a:gd name="connsiteY2" fmla="*/ 538297 h 2889341"/>
                <a:gd name="connsiteX3" fmla="*/ 1032961 w 1505454"/>
                <a:gd name="connsiteY3" fmla="*/ 249523 h 2889341"/>
                <a:gd name="connsiteX4" fmla="*/ 928617 w 1505454"/>
                <a:gd name="connsiteY4" fmla="*/ 97726 h 2889341"/>
                <a:gd name="connsiteX5" fmla="*/ 728075 w 1505454"/>
                <a:gd name="connsiteY5" fmla="*/ 0 h 2889341"/>
                <a:gd name="connsiteX6" fmla="*/ 537230 w 1505454"/>
                <a:gd name="connsiteY6" fmla="*/ 74496 h 2889341"/>
                <a:gd name="connsiteX7" fmla="*/ 81453 w 1505454"/>
                <a:gd name="connsiteY7" fmla="*/ 406126 h 2889341"/>
                <a:gd name="connsiteX8" fmla="*/ 63610 w 1505454"/>
                <a:gd name="connsiteY8" fmla="*/ 681282 h 2889341"/>
                <a:gd name="connsiteX9" fmla="*/ 518999 w 1505454"/>
                <a:gd name="connsiteY9" fmla="*/ 1046955 h 2889341"/>
                <a:gd name="connsiteX10" fmla="*/ 712947 w 1505454"/>
                <a:gd name="connsiteY10" fmla="*/ 1767889 h 2889341"/>
                <a:gd name="connsiteX11" fmla="*/ 712947 w 1505454"/>
                <a:gd name="connsiteY11" fmla="*/ 2889341 h 2889341"/>
                <a:gd name="connsiteX12" fmla="*/ 1023263 w 1505454"/>
                <a:gd name="connsiteY12" fmla="*/ 2889341 h 2889341"/>
                <a:gd name="connsiteX13" fmla="*/ 1023263 w 1505454"/>
                <a:gd name="connsiteY13" fmla="*/ 1767889 h 2889341"/>
                <a:gd name="connsiteX14" fmla="*/ 1396031 w 1505454"/>
                <a:gd name="connsiteY14" fmla="*/ 1346143 h 2889341"/>
                <a:gd name="connsiteX15" fmla="*/ 1396031 w 1505454"/>
                <a:gd name="connsiteY15" fmla="*/ 1346143 h 2889341"/>
                <a:gd name="connsiteX16" fmla="*/ 1505417 w 1505454"/>
                <a:gd name="connsiteY16" fmla="*/ 1081801 h 2889341"/>
                <a:gd name="connsiteX17" fmla="*/ 413104 w 1505454"/>
                <a:gd name="connsiteY17" fmla="*/ 555119 h 2889341"/>
                <a:gd name="connsiteX18" fmla="*/ 511241 w 1505454"/>
                <a:gd name="connsiteY18" fmla="*/ 486230 h 2889341"/>
                <a:gd name="connsiteX19" fmla="*/ 606276 w 1505454"/>
                <a:gd name="connsiteY19" fmla="*/ 713323 h 2889341"/>
                <a:gd name="connsiteX20" fmla="*/ 606276 w 1505454"/>
                <a:gd name="connsiteY20" fmla="*/ 713323 h 2889341"/>
                <a:gd name="connsiteX21" fmla="*/ 413104 w 1505454"/>
                <a:gd name="connsiteY21" fmla="*/ 555119 h 288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5454" h="2889341">
                  <a:moveTo>
                    <a:pt x="1505417" y="1081801"/>
                  </a:moveTo>
                  <a:cubicBezTo>
                    <a:pt x="1501170" y="978463"/>
                    <a:pt x="1465014" y="879234"/>
                    <a:pt x="1402237" y="798634"/>
                  </a:cubicBezTo>
                  <a:lnTo>
                    <a:pt x="1226908" y="538297"/>
                  </a:lnTo>
                  <a:lnTo>
                    <a:pt x="1032961" y="249523"/>
                  </a:lnTo>
                  <a:cubicBezTo>
                    <a:pt x="998826" y="199458"/>
                    <a:pt x="967406" y="144587"/>
                    <a:pt x="928617" y="97726"/>
                  </a:cubicBezTo>
                  <a:cubicBezTo>
                    <a:pt x="878287" y="37164"/>
                    <a:pt x="805347" y="1622"/>
                    <a:pt x="728075" y="0"/>
                  </a:cubicBezTo>
                  <a:cubicBezTo>
                    <a:pt x="657990" y="1069"/>
                    <a:pt x="590473" y="27424"/>
                    <a:pt x="537230" y="74496"/>
                  </a:cubicBezTo>
                  <a:lnTo>
                    <a:pt x="81453" y="406126"/>
                  </a:lnTo>
                  <a:cubicBezTo>
                    <a:pt x="-13581" y="475015"/>
                    <a:pt x="-32976" y="601178"/>
                    <a:pt x="63610" y="681282"/>
                  </a:cubicBezTo>
                  <a:cubicBezTo>
                    <a:pt x="214113" y="803841"/>
                    <a:pt x="366944" y="926800"/>
                    <a:pt x="518999" y="1046955"/>
                  </a:cubicBezTo>
                  <a:lnTo>
                    <a:pt x="712947" y="1767889"/>
                  </a:lnTo>
                  <a:lnTo>
                    <a:pt x="712947" y="2889341"/>
                  </a:lnTo>
                  <a:lnTo>
                    <a:pt x="1023263" y="2889341"/>
                  </a:lnTo>
                  <a:lnTo>
                    <a:pt x="1023263" y="1767889"/>
                  </a:lnTo>
                  <a:lnTo>
                    <a:pt x="1396031" y="1346143"/>
                  </a:lnTo>
                  <a:lnTo>
                    <a:pt x="1396031" y="1346143"/>
                  </a:lnTo>
                  <a:cubicBezTo>
                    <a:pt x="1467093" y="1277995"/>
                    <a:pt x="1506845" y="1181930"/>
                    <a:pt x="1505417" y="1081801"/>
                  </a:cubicBezTo>
                  <a:close/>
                  <a:moveTo>
                    <a:pt x="413104" y="555119"/>
                  </a:moveTo>
                  <a:lnTo>
                    <a:pt x="511241" y="486230"/>
                  </a:lnTo>
                  <a:lnTo>
                    <a:pt x="606276" y="713323"/>
                  </a:lnTo>
                  <a:lnTo>
                    <a:pt x="606276" y="713323"/>
                  </a:lnTo>
                  <a:lnTo>
                    <a:pt x="413104" y="555119"/>
                  </a:lnTo>
                  <a:close/>
                </a:path>
              </a:pathLst>
            </a:custGeom>
            <a:grpFill/>
            <a:ln w="386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pic>
        <p:nvPicPr>
          <p:cNvPr id="36" name="Рисунок 35" descr="Мужчина">
            <a:extLst>
              <a:ext uri="{FF2B5EF4-FFF2-40B4-BE49-F238E27FC236}">
                <a16:creationId xmlns:a16="http://schemas.microsoft.com/office/drawing/2014/main" id="{DEE927CA-9B3D-495C-B32E-1E0D85C0D88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039700" y="2289243"/>
            <a:ext cx="914400" cy="914400"/>
          </a:xfrm>
          <a:prstGeom prst="rect">
            <a:avLst/>
          </a:prstGeom>
        </p:spPr>
      </p:pic>
      <p:pic>
        <p:nvPicPr>
          <p:cNvPr id="40" name="Рисунок 39" descr="Беременная женщина">
            <a:extLst>
              <a:ext uri="{FF2B5EF4-FFF2-40B4-BE49-F238E27FC236}">
                <a16:creationId xmlns:a16="http://schemas.microsoft.com/office/drawing/2014/main" id="{CF4C23D5-13C5-42C4-9A95-F39ABC82519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 flipH="1">
            <a:off x="7712097" y="4379731"/>
            <a:ext cx="914400" cy="914400"/>
          </a:xfrm>
          <a:prstGeom prst="rect">
            <a:avLst/>
          </a:prstGeom>
        </p:spPr>
      </p:pic>
      <p:pic>
        <p:nvPicPr>
          <p:cNvPr id="42" name="Рисунок 41" descr="Женщина">
            <a:extLst>
              <a:ext uri="{FF2B5EF4-FFF2-40B4-BE49-F238E27FC236}">
                <a16:creationId xmlns:a16="http://schemas.microsoft.com/office/drawing/2014/main" id="{36D3E053-181D-4015-BE02-C06374D7C54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12097" y="2289243"/>
            <a:ext cx="914400" cy="914400"/>
          </a:xfrm>
          <a:prstGeom prst="rect">
            <a:avLst/>
          </a:prstGeom>
        </p:spPr>
      </p:pic>
      <p:sp>
        <p:nvSpPr>
          <p:cNvPr id="43" name="Объект 5">
            <a:extLst>
              <a:ext uri="{FF2B5EF4-FFF2-40B4-BE49-F238E27FC236}">
                <a16:creationId xmlns:a16="http://schemas.microsoft.com/office/drawing/2014/main" id="{84772AC3-54AE-41CA-9153-97EF4BB6AA16}"/>
              </a:ext>
            </a:extLst>
          </p:cNvPr>
          <p:cNvSpPr txBox="1">
            <a:spLocks/>
          </p:cNvSpPr>
          <p:nvPr/>
        </p:nvSpPr>
        <p:spPr>
          <a:xfrm>
            <a:off x="5140527" y="5759855"/>
            <a:ext cx="2448271" cy="4455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C0504D"/>
                </a:solidFill>
              </a:rPr>
              <a:t>Вы беременны</a:t>
            </a:r>
          </a:p>
        </p:txBody>
      </p:sp>
      <p:sp>
        <p:nvSpPr>
          <p:cNvPr id="44" name="Объект 5">
            <a:extLst>
              <a:ext uri="{FF2B5EF4-FFF2-40B4-BE49-F238E27FC236}">
                <a16:creationId xmlns:a16="http://schemas.microsoft.com/office/drawing/2014/main" id="{F14407E0-BCF1-4551-B4D3-24E4BAFBBB86}"/>
              </a:ext>
            </a:extLst>
          </p:cNvPr>
          <p:cNvSpPr txBox="1">
            <a:spLocks/>
          </p:cNvSpPr>
          <p:nvPr/>
        </p:nvSpPr>
        <p:spPr>
          <a:xfrm>
            <a:off x="4945872" y="3491230"/>
            <a:ext cx="2837580" cy="3434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28516A"/>
                </a:solidFill>
              </a:rPr>
              <a:t>Вы не беременны</a:t>
            </a:r>
          </a:p>
        </p:txBody>
      </p:sp>
    </p:spTree>
    <p:extLst>
      <p:ext uri="{BB962C8B-B14F-4D97-AF65-F5344CB8AC3E}">
        <p14:creationId xmlns:p14="http://schemas.microsoft.com/office/powerpoint/2010/main" val="419065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Ошибки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, 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что мы совершаем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8296CFB-C0DE-4518-A6EC-E1FCE146D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961814"/>
            <a:ext cx="7831149" cy="38884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2D2EF1B2-9389-45D7-A971-CD7D350FD0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2D2EF1B2-9389-45D7-A971-CD7D350FD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1656184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Объект 5">
                <a:extLst>
                  <a:ext uri="{FF2B5EF4-FFF2-40B4-BE49-F238E27FC236}">
                    <a16:creationId xmlns:a16="http://schemas.microsoft.com/office/drawing/2014/main" id="{FD213F6A-315F-4E14-8172-145FD2353E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294451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5" name="Объект 5">
                <a:extLst>
                  <a:ext uri="{FF2B5EF4-FFF2-40B4-BE49-F238E27FC236}">
                    <a16:creationId xmlns:a16="http://schemas.microsoft.com/office/drawing/2014/main" id="{FD213F6A-315F-4E14-8172-145FD2353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94451"/>
                <a:ext cx="1656186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2ECD4BDE-1FBB-4EC6-B471-06FD21759382}"/>
                  </a:ext>
                </a:extLst>
              </p:cNvPr>
              <p:cNvSpPr/>
              <p:nvPr/>
            </p:nvSpPr>
            <p:spPr>
              <a:xfrm>
                <a:off x="3491509" y="5707128"/>
                <a:ext cx="6077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2ECD4BDE-1FBB-4EC6-B471-06FD217593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509" y="5707128"/>
                <a:ext cx="607795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1D4376CA-7F91-4EBB-87D7-1F9D94B8E15F}"/>
                  </a:ext>
                </a:extLst>
              </p:cNvPr>
              <p:cNvSpPr/>
              <p:nvPr/>
            </p:nvSpPr>
            <p:spPr>
              <a:xfrm>
                <a:off x="5475843" y="5712154"/>
                <a:ext cx="6404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1D4376CA-7F91-4EBB-87D7-1F9D94B8E1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843" y="5712154"/>
                <a:ext cx="64049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18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BD801E-26BE-504C-A807-2AF08B332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961814"/>
            <a:ext cx="7831149" cy="388844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Ошибки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, 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что мы совершаем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95055B3A-1C32-E840-A5E6-FD723D9928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95055B3A-1C32-E840-A5E6-FD723D992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1656184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F71B7078-49D7-D944-AA1D-BD6934EB2C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294451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F71B7078-49D7-D944-AA1D-BD6934EB2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94451"/>
                <a:ext cx="1656186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C58C3444-7BAB-B04D-AA52-0E494A49AC09}"/>
                  </a:ext>
                </a:extLst>
              </p:cNvPr>
              <p:cNvSpPr/>
              <p:nvPr/>
            </p:nvSpPr>
            <p:spPr>
              <a:xfrm>
                <a:off x="3491509" y="5707128"/>
                <a:ext cx="6077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C58C3444-7BAB-B04D-AA52-0E494A49AC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509" y="5707128"/>
                <a:ext cx="607795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2E7776DB-0FEC-5449-89DA-E93B5EBAB073}"/>
                  </a:ext>
                </a:extLst>
              </p:cNvPr>
              <p:cNvSpPr/>
              <p:nvPr/>
            </p:nvSpPr>
            <p:spPr>
              <a:xfrm>
                <a:off x="5475843" y="5712154"/>
                <a:ext cx="6404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2E7776DB-0FEC-5449-89DA-E93B5EBAB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843" y="5712154"/>
                <a:ext cx="64049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">
            <a:extLst>
              <a:ext uri="{FF2B5EF4-FFF2-40B4-BE49-F238E27FC236}">
                <a16:creationId xmlns:a16="http://schemas.microsoft.com/office/drawing/2014/main" id="{D3CA4187-1FB7-594E-A802-F964F7AC84E0}"/>
              </a:ext>
            </a:extLst>
          </p:cNvPr>
          <p:cNvSpPr/>
          <p:nvPr/>
        </p:nvSpPr>
        <p:spPr>
          <a:xfrm>
            <a:off x="2332148" y="647714"/>
            <a:ext cx="6443551" cy="112510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8D0F4A-FBF4-794D-A099-52A62224CAC5}"/>
              </a:ext>
            </a:extLst>
          </p:cNvPr>
          <p:cNvSpPr txBox="1"/>
          <p:nvPr/>
        </p:nvSpPr>
        <p:spPr>
          <a:xfrm>
            <a:off x="3131840" y="836712"/>
            <a:ext cx="577169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При уменьшении ошибки первого рода всегда возрастает ошибка второго рода</a:t>
            </a: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3D0FD1AE-04F9-4B47-B691-9D9EA98AC0AC}"/>
              </a:ext>
            </a:extLst>
          </p:cNvPr>
          <p:cNvSpPr/>
          <p:nvPr/>
        </p:nvSpPr>
        <p:spPr>
          <a:xfrm>
            <a:off x="2586651" y="893442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4223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Презумпция нулевой гипотезы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C0111A9A-591E-4BDD-BF13-75FC9D331079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064896" cy="9184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Презумпция невиновности</a:t>
            </a:r>
            <a:r>
              <a:rPr lang="en-US" sz="2400" b="1" dirty="0">
                <a:solidFill>
                  <a:srgbClr val="373737"/>
                </a:solidFill>
              </a:rPr>
              <a:t>:</a:t>
            </a:r>
            <a:r>
              <a:rPr lang="ru-RU" sz="2400" b="1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человек считается невиновным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пока его вина не будет доказана в суде</a:t>
            </a:r>
            <a:endParaRPr lang="ru-RU" sz="2400" b="1" dirty="0">
              <a:solidFill>
                <a:srgbClr val="373737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b="1" dirty="0">
              <a:solidFill>
                <a:srgbClr val="5C5B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95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Презумпция нулевой гипотезы</a:t>
            </a:r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AE04D31B-2E7D-48D9-AE8B-DB833E0E75BA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064896" cy="9184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Презумпция невиновности</a:t>
            </a:r>
            <a:r>
              <a:rPr lang="en-US" sz="2400" b="1" dirty="0">
                <a:solidFill>
                  <a:srgbClr val="373737"/>
                </a:solidFill>
              </a:rPr>
              <a:t>:</a:t>
            </a:r>
            <a:r>
              <a:rPr lang="ru-RU" sz="2400" b="1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человек считается невиновным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пока его вина не будет доказана в суде</a:t>
            </a:r>
            <a:endParaRPr lang="ru-RU" sz="2400" b="1" dirty="0">
              <a:solidFill>
                <a:srgbClr val="373737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b="1" dirty="0">
              <a:solidFill>
                <a:srgbClr val="5C5B5C"/>
              </a:solidFill>
            </a:endParaRPr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B28BF7A2-F5D7-4576-98C3-E49E3EA229FF}"/>
              </a:ext>
            </a:extLst>
          </p:cNvPr>
          <p:cNvSpPr txBox="1">
            <a:spLocks/>
          </p:cNvSpPr>
          <p:nvPr/>
        </p:nvSpPr>
        <p:spPr>
          <a:xfrm>
            <a:off x="539552" y="1628800"/>
            <a:ext cx="8064896" cy="9184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Презумпция нулевой гипотезы</a:t>
            </a:r>
            <a:r>
              <a:rPr lang="en-US" sz="2400" b="1" dirty="0">
                <a:solidFill>
                  <a:srgbClr val="373737"/>
                </a:solidFill>
              </a:rPr>
              <a:t>:</a:t>
            </a:r>
            <a:r>
              <a:rPr lang="ru-RU" sz="2400" b="1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мы верим в нулевую гипотезу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пока данные не опровергнут её</a:t>
            </a:r>
            <a:endParaRPr lang="ru-RU" sz="2400" b="1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17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Тема Office">
  <a:themeElements>
    <a:clrScheme name="Custom 4">
      <a:dk1>
        <a:srgbClr val="3A3A3A"/>
      </a:dk1>
      <a:lt1>
        <a:srgbClr val="E9E9E9"/>
      </a:lt1>
      <a:dk2>
        <a:srgbClr val="953734"/>
      </a:dk2>
      <a:lt2>
        <a:srgbClr val="EEECE1"/>
      </a:lt2>
      <a:accent1>
        <a:srgbClr val="0058A9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yriad Pro+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5131</Words>
  <Application>Microsoft Office PowerPoint</Application>
  <PresentationFormat>Экран (4:3)</PresentationFormat>
  <Paragraphs>2066</Paragraphs>
  <Slides>269</Slides>
  <Notes>21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269</vt:i4>
      </vt:variant>
    </vt:vector>
  </HeadingPairs>
  <TitlesOfParts>
    <vt:vector size="279" baseType="lpstr">
      <vt:lpstr>Arial</vt:lpstr>
      <vt:lpstr>Calibri</vt:lpstr>
      <vt:lpstr>Cambria Math</vt:lpstr>
      <vt:lpstr>DIN Alternate Bold</vt:lpstr>
      <vt:lpstr>Helvetica Neue Medium</vt:lpstr>
      <vt:lpstr>Myriad Pro</vt:lpstr>
      <vt:lpstr>MyriadPro-Bold</vt:lpstr>
      <vt:lpstr>MyriadPro-Regular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Что такое гипотеза</vt:lpstr>
      <vt:lpstr>Что такое гипотеза</vt:lpstr>
      <vt:lpstr>Что такое гипотеза</vt:lpstr>
      <vt:lpstr>Что такое гипотеза</vt:lpstr>
      <vt:lpstr>Что такое гипотеза</vt:lpstr>
      <vt:lpstr>Что такое гипотеза</vt:lpstr>
      <vt:lpstr>Что значит проверить гипотезу</vt:lpstr>
      <vt:lpstr>Что значит проверить гипотезу</vt:lpstr>
      <vt:lpstr>Что значит проверить гипотезу</vt:lpstr>
      <vt:lpstr>Что значит проверить гипотезу</vt:lpstr>
      <vt:lpstr>Что значит проверить гипотезу</vt:lpstr>
      <vt:lpstr>Что значит проверить гипотезу</vt:lpstr>
      <vt:lpstr>Что значит проверить гипотезу</vt:lpstr>
      <vt:lpstr>Что значит проверить гипотезу</vt:lpstr>
      <vt:lpstr>Взболтать, но не смешивать</vt:lpstr>
      <vt:lpstr>Взболтать, но не смешивать</vt:lpstr>
      <vt:lpstr>Взболтать, но не смешивать</vt:lpstr>
      <vt:lpstr>Взболтать, но не смешивать</vt:lpstr>
      <vt:lpstr>Взболтать, но не смешивать</vt:lpstr>
      <vt:lpstr>Формализация задачи</vt:lpstr>
      <vt:lpstr>Формализация задачи</vt:lpstr>
      <vt:lpstr>Формализация задачи</vt:lpstr>
      <vt:lpstr>Поиск критерия</vt:lpstr>
      <vt:lpstr>Поиск критерия</vt:lpstr>
      <vt:lpstr>Поиск критерия</vt:lpstr>
      <vt:lpstr>Поиск критерия</vt:lpstr>
      <vt:lpstr>Поиск критерия</vt:lpstr>
      <vt:lpstr>Поиск критерия</vt:lpstr>
      <vt:lpstr>Поиск критерия</vt:lpstr>
      <vt:lpstr>Поиск критерия</vt:lpstr>
      <vt:lpstr>Поиск критерия</vt:lpstr>
      <vt:lpstr>Поиск критерия</vt:lpstr>
      <vt:lpstr>Поиск критерия</vt:lpstr>
      <vt:lpstr>Поиск критерия</vt:lpstr>
      <vt:lpstr>Поиск критерия</vt:lpstr>
      <vt:lpstr>Поиск критерия</vt:lpstr>
      <vt:lpstr>Поиск критерия</vt:lpstr>
      <vt:lpstr>Поиск критерия</vt:lpstr>
      <vt:lpstr>Проверка гипотезы</vt:lpstr>
      <vt:lpstr>Проверка гипотезы</vt:lpstr>
      <vt:lpstr>Презентация PowerPoint</vt:lpstr>
      <vt:lpstr>Презентация PowerPoint</vt:lpstr>
      <vt:lpstr>Уровень значимости</vt:lpstr>
      <vt:lpstr>Уровень значимости</vt:lpstr>
      <vt:lpstr>Уровень значимости</vt:lpstr>
      <vt:lpstr>Уровень значимости</vt:lpstr>
      <vt:lpstr>Уровень значимости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Процедура проверки гипотез</vt:lpstr>
      <vt:lpstr>Процедура проверки гипотез</vt:lpstr>
      <vt:lpstr>Нельзя принять нулевую гипотезу</vt:lpstr>
      <vt:lpstr>Нельзя принять нулевую гипотезу</vt:lpstr>
      <vt:lpstr>Нельзя принять нулевую гипотезу</vt:lpstr>
      <vt:lpstr>Альтернативы</vt:lpstr>
      <vt:lpstr>Альтернативы</vt:lpstr>
      <vt:lpstr>Альтернативы</vt:lpstr>
      <vt:lpstr>Презентация PowerPoint</vt:lpstr>
      <vt:lpstr>Презентация PowerPoint</vt:lpstr>
      <vt:lpstr>Презентация PowerPoint</vt:lpstr>
      <vt:lpstr>P-значение упрощает проверку гипотез</vt:lpstr>
      <vt:lpstr>P-значение упрощает проверку гипотез</vt:lpstr>
      <vt:lpstr>P-значение упрощает проверку гипотез</vt:lpstr>
      <vt:lpstr>P-значение</vt:lpstr>
      <vt:lpstr>P-значение</vt:lpstr>
      <vt:lpstr>P-значение</vt:lpstr>
      <vt:lpstr>P-значение</vt:lpstr>
      <vt:lpstr>P-значение</vt:lpstr>
      <vt:lpstr>Резюме</vt:lpstr>
      <vt:lpstr>Резюме</vt:lpstr>
      <vt:lpstr>Резюме</vt:lpstr>
      <vt:lpstr>Резюме</vt:lpstr>
      <vt:lpstr>Презентация PowerPoint</vt:lpstr>
      <vt:lpstr>Ошибки, что мы совершаем</vt:lpstr>
      <vt:lpstr>Ошибки, что мы совершаем</vt:lpstr>
      <vt:lpstr>Ошибки, что мы совершаем</vt:lpstr>
      <vt:lpstr>Ошибки, что мы совершаем</vt:lpstr>
      <vt:lpstr>Ошибки, что мы совершаем</vt:lpstr>
      <vt:lpstr>Ошибки, что мы совершаем</vt:lpstr>
      <vt:lpstr>Ошибки, что мы совершаем</vt:lpstr>
      <vt:lpstr>Ошибки, что мы совершаем</vt:lpstr>
      <vt:lpstr>Ошибки, что мы совершаем</vt:lpstr>
      <vt:lpstr>Ошибки, что мы совершаем</vt:lpstr>
      <vt:lpstr>Ошибки, что мы совершаем</vt:lpstr>
      <vt:lpstr>Ошибки, что мы совершаем</vt:lpstr>
      <vt:lpstr>Презумпция нулевой гипотезы</vt:lpstr>
      <vt:lpstr>Презумпция нулевой гипотезы</vt:lpstr>
      <vt:lpstr>Презумпция нулевой гипотезы</vt:lpstr>
      <vt:lpstr>Презумпция нулевой гипотезы</vt:lpstr>
      <vt:lpstr>Аналогия с классификацией</vt:lpstr>
      <vt:lpstr>Аналогия с классификацией</vt:lpstr>
      <vt:lpstr>Аналогия с классификацией</vt:lpstr>
      <vt:lpstr>Наиболее мощный критерий</vt:lpstr>
      <vt:lpstr>Наиболее мощный критерий</vt:lpstr>
      <vt:lpstr>Наиболее мощный критерий</vt:lpstr>
      <vt:lpstr>Наиболее мощный критерий</vt:lpstr>
      <vt:lpstr>Презентация PowerPoint</vt:lpstr>
      <vt:lpstr>Презентация PowerPoint</vt:lpstr>
      <vt:lpstr>Презентация PowerPoint</vt:lpstr>
      <vt:lpstr>Презентация PowerPoint</vt:lpstr>
      <vt:lpstr>Какими бывают критерии</vt:lpstr>
      <vt:lpstr>Какими бывают критерии</vt:lpstr>
      <vt:lpstr>Какими бывают критерии</vt:lpstr>
      <vt:lpstr>Какими бывают критерии</vt:lpstr>
      <vt:lpstr>Какими бывают критерии</vt:lpstr>
      <vt:lpstr>Какими бывают критерии</vt:lpstr>
      <vt:lpstr>Презентация PowerPoint</vt:lpstr>
      <vt:lpstr>Презентация PowerPoint</vt:lpstr>
      <vt:lpstr>Презентация PowerPoint</vt:lpstr>
      <vt:lpstr>Z-критерий для доли</vt:lpstr>
      <vt:lpstr>Z-критерий для доли</vt:lpstr>
      <vt:lpstr>Z-критерий для доли</vt:lpstr>
      <vt:lpstr>Z-критерий для доли</vt:lpstr>
      <vt:lpstr>Z-критерий для доли</vt:lpstr>
      <vt:lpstr>Пример (дискриминация):</vt:lpstr>
      <vt:lpstr>Пример (дискриминация):</vt:lpstr>
      <vt:lpstr>Пример (дискриминация):</vt:lpstr>
      <vt:lpstr>Пример (дискриминация):</vt:lpstr>
      <vt:lpstr>Пример (дискриминация):</vt:lpstr>
      <vt:lpstr>Пример (дискриминация):</vt:lpstr>
      <vt:lpstr>Пример (дискриминация):</vt:lpstr>
      <vt:lpstr>Пример (дискриминация):</vt:lpstr>
      <vt:lpstr>Пример (дискриминация):</vt:lpstr>
      <vt:lpstr>Пример (дискриминация):</vt:lpstr>
      <vt:lpstr>Пример (дискриминация):</vt:lpstr>
      <vt:lpstr>Пример (дискриминация):</vt:lpstr>
      <vt:lpstr>Пример (дискриминация):</vt:lpstr>
      <vt:lpstr>Z-критерий для разности независимых долей</vt:lpstr>
      <vt:lpstr>Z-критерий для разности независимых долей</vt:lpstr>
      <vt:lpstr>Z-критерий для разности независимых долей</vt:lpstr>
      <vt:lpstr>Z-критерий для разности независимых долей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Резюме</vt:lpstr>
      <vt:lpstr>Резюме</vt:lpstr>
      <vt:lpstr>Резюме</vt:lpstr>
      <vt:lpstr>Резюме</vt:lpstr>
      <vt:lpstr>Презентация PowerPoint</vt:lpstr>
      <vt:lpstr>Z-критерий для среднего</vt:lpstr>
      <vt:lpstr>Z-критерий для среднего</vt:lpstr>
      <vt:lpstr>Z-критерий для среднего</vt:lpstr>
      <vt:lpstr>Z-критерий для среднего</vt:lpstr>
      <vt:lpstr>Z-критерий для среднего</vt:lpstr>
      <vt:lpstr>t-критерий для среднего</vt:lpstr>
      <vt:lpstr>t-критерий для среднего</vt:lpstr>
      <vt:lpstr>t-критерий для среднего</vt:lpstr>
      <vt:lpstr>Пример (курсы подготовки):</vt:lpstr>
      <vt:lpstr>Пример (курсы подготовки):</vt:lpstr>
      <vt:lpstr>Пример (курсы подготовки):</vt:lpstr>
      <vt:lpstr>Пример (курсы подготовки):</vt:lpstr>
      <vt:lpstr>Пример (курсы подготовки):</vt:lpstr>
      <vt:lpstr>Пример (курсы подготовки):</vt:lpstr>
      <vt:lpstr>Пример (курсы подготовки):</vt:lpstr>
      <vt:lpstr>Пример (курсы подготовки):</vt:lpstr>
      <vt:lpstr>Пример (курсы подготовки):</vt:lpstr>
      <vt:lpstr>Пример (курсы подготовки):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Пример (стоимость недвижимости):</vt:lpstr>
      <vt:lpstr>Пример (стоимость недвижимости):</vt:lpstr>
      <vt:lpstr>Пример (стоимость недвижимости):</vt:lpstr>
      <vt:lpstr>Пример (стоимость недвижимости):</vt:lpstr>
      <vt:lpstr>Пример (стоимость недвижимости):</vt:lpstr>
      <vt:lpstr>Пример (стоимость недвижимости):</vt:lpstr>
      <vt:lpstr>Пример (стоимость недвижимости):</vt:lpstr>
      <vt:lpstr>Пример (стоимость недвижимости):</vt:lpstr>
      <vt:lpstr>Пример (стоимость недвижимости):</vt:lpstr>
      <vt:lpstr>Пример (стоимость недвижимости):</vt:lpstr>
      <vt:lpstr>Пример (стоимость недвижимости):</vt:lpstr>
      <vt:lpstr>Пример (стоимость недвижимости):</vt:lpstr>
      <vt:lpstr>Пример (стоимость недвижимости):</vt:lpstr>
      <vt:lpstr>Пример (стоимость недвижимости):</vt:lpstr>
      <vt:lpstr>Пример (стоимость недвижимости):</vt:lpstr>
      <vt:lpstr>Пример (стоимость недвижимости):</vt:lpstr>
      <vt:lpstr>Презентация PowerPoint</vt:lpstr>
      <vt:lpstr>Презентация PowerPoint</vt:lpstr>
      <vt:lpstr>Презентация PowerPoint</vt:lpstr>
      <vt:lpstr>Презентация PowerPoint</vt:lpstr>
      <vt:lpstr>Пример (польза лекарства):</vt:lpstr>
      <vt:lpstr>Пример (польза лекарства):</vt:lpstr>
      <vt:lpstr>Пример (польза лекарства):</vt:lpstr>
      <vt:lpstr>Пример (польза лекарства):</vt:lpstr>
      <vt:lpstr>Пример (польза лекарства):</vt:lpstr>
      <vt:lpstr>Пример (польза лекарства):</vt:lpstr>
      <vt:lpstr>Пример (польза лекарства):</vt:lpstr>
      <vt:lpstr>Пример (польза лекарства):</vt:lpstr>
      <vt:lpstr>Пример (польза лекарства):</vt:lpstr>
      <vt:lpstr>Резюме</vt:lpstr>
      <vt:lpstr>Резюме</vt:lpstr>
      <vt:lpstr>Резюме</vt:lpstr>
      <vt:lpstr>Резюме</vt:lpstr>
      <vt:lpstr>Резюме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Пример (ценная бумага):</vt:lpstr>
      <vt:lpstr>Пример (ценная бумага):</vt:lpstr>
      <vt:lpstr>Пример (ценная бумага):</vt:lpstr>
      <vt:lpstr>Пример (ценная бумага):</vt:lpstr>
      <vt:lpstr>Пример (ценная бумага):</vt:lpstr>
      <vt:lpstr>Пример (ценная бумага):</vt:lpstr>
      <vt:lpstr>Пример (ценная бумага):</vt:lpstr>
      <vt:lpstr>Пример (ценная бумага):</vt:lpstr>
      <vt:lpstr>Тест Фишера для отношения дисперсий</vt:lpstr>
      <vt:lpstr>Тест Фишера для отношения дисперсий</vt:lpstr>
      <vt:lpstr>Тест Фишера для отношения дисперсий</vt:lpstr>
      <vt:lpstr>Тест Фишера для отношения дисперсий</vt:lpstr>
      <vt:lpstr>Тест Фишера для отношения дисперсий</vt:lpstr>
      <vt:lpstr>Пример (ценная бумага):</vt:lpstr>
      <vt:lpstr>Пример (ценная бумага):</vt:lpstr>
      <vt:lpstr>Пример (ценная бумага):</vt:lpstr>
      <vt:lpstr>Пример (ценная бумага):</vt:lpstr>
      <vt:lpstr>Пример (ценная бумага):</vt:lpstr>
      <vt:lpstr>Пример (ценная бумага):</vt:lpstr>
      <vt:lpstr>Пример (ценная бумага):</vt:lpstr>
      <vt:lpstr>Пример (ценная бумага):</vt:lpstr>
      <vt:lpstr>Резюме</vt:lpstr>
      <vt:lpstr>Резюме</vt:lpstr>
      <vt:lpstr>Резюме</vt:lpstr>
      <vt:lpstr>Резюме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User</dc:creator>
  <cp:lastModifiedBy>ksusha</cp:lastModifiedBy>
  <cp:revision>1872</cp:revision>
  <dcterms:created xsi:type="dcterms:W3CDTF">2005-01-01T07:06:31Z</dcterms:created>
  <dcterms:modified xsi:type="dcterms:W3CDTF">2020-10-21T11:31:55Z</dcterms:modified>
</cp:coreProperties>
</file>